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3"/>
  </p:notesMasterIdLst>
  <p:handoutMasterIdLst>
    <p:handoutMasterId r:id="rId8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DDDDDD"/>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198" autoAdjust="0"/>
  </p:normalViewPr>
  <p:slideViewPr>
    <p:cSldViewPr snapToGrid="0" snapToObjects="1">
      <p:cViewPr varScale="1">
        <p:scale>
          <a:sx n="54" d="100"/>
          <a:sy n="54" d="100"/>
        </p:scale>
        <p:origin x="129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3" d="100"/>
          <a:sy n="93" d="100"/>
        </p:scale>
        <p:origin x="3307" y="53"/>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handoutMaster" Target="handoutMasters/handoutMaster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slide" Target="slides/slide7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353471"/>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e.huawei.com/cn/material/networking/campusnetwork/d26a8e9cc9c243a58c8484159680e7a1"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4" name="备注占位符 3"/>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43236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77436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SaaS:</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Software as a Service</a:t>
            </a:r>
          </a:p>
          <a:p>
            <a:pPr lvl="0"/>
            <a:r>
              <a:rPr lang="en-US" altLang="zh-CN" dirty="0" smtClean="0">
                <a:latin typeface="Huawei Sans" panose="020C0503030203020204" pitchFamily="34" charset="0"/>
              </a:rPr>
              <a:t>GIS:</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Geographic Information System</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60648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03939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altLang="zh-CN" dirty="0" smtClean="0"/>
              <a:t>Huawei </a:t>
            </a:r>
            <a:r>
              <a:rPr lang="en-US" altLang="zh-CN" dirty="0" err="1" smtClean="0"/>
              <a:t>CloudCampus</a:t>
            </a:r>
            <a:r>
              <a:rPr lang="en-US" altLang="zh-CN" dirty="0" smtClean="0"/>
              <a:t> Solution for small- and medium-sized campus networks uses cloud computing technology to implement automatic and centralized network management, and provides data collection and analysis capabilities that are unavailable on traditional networks, so as to achieve network (LAN/WLAN) as a service (</a:t>
            </a:r>
            <a:r>
              <a:rPr lang="en-US" altLang="zh-CN" dirty="0" err="1" smtClean="0"/>
              <a:t>NaaS</a:t>
            </a:r>
            <a:r>
              <a:rPr lang="en-US" altLang="zh-CN" dirty="0" smtClean="0"/>
              <a:t>).</a:t>
            </a:r>
          </a:p>
          <a:p>
            <a:endParaRPr lang="en-US" altLang="zh-CN" dirty="0" smtClean="0"/>
          </a:p>
          <a:p>
            <a:pPr lvl="1"/>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32261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There are three layers in the architecture of Huawei </a:t>
            </a:r>
            <a:r>
              <a:rPr lang="en-US" altLang="zh-CN" dirty="0" err="1" smtClean="0"/>
              <a:t>CloudCampus</a:t>
            </a:r>
            <a:r>
              <a:rPr lang="en-US" altLang="zh-CN" dirty="0" smtClean="0"/>
              <a:t> Solution for small- and medium-sized campus networks: multi-tenant network, </a:t>
            </a:r>
            <a:r>
              <a:rPr lang="en-US" altLang="zh-CN" dirty="0" err="1" smtClean="0"/>
              <a:t>iMaster</a:t>
            </a:r>
            <a:r>
              <a:rPr lang="en-US" altLang="zh-CN" dirty="0" smtClean="0"/>
              <a:t> NCE, and value-added SaaS platform.</a:t>
            </a:r>
          </a:p>
          <a:p>
            <a:pPr lvl="1"/>
            <a:r>
              <a:rPr lang="en-US" altLang="zh-CN" dirty="0" smtClean="0"/>
              <a:t>Multi-tenant network: It consists of hundreds of network devices, including APs, switches, firewalls, and ARs. It is deployed at the customer side to provide user access.</a:t>
            </a:r>
            <a:endParaRPr lang="zh-CN" altLang="zh-CN" dirty="0" smtClean="0"/>
          </a:p>
          <a:p>
            <a:pPr lvl="1"/>
            <a:r>
              <a:rPr lang="en-US" altLang="zh-CN" dirty="0" smtClean="0"/>
              <a:t>Cloud management platform: </a:t>
            </a:r>
            <a:r>
              <a:rPr lang="en-US" altLang="zh-CN" dirty="0" err="1" smtClean="0"/>
              <a:t>iMaster</a:t>
            </a:r>
            <a:r>
              <a:rPr lang="en-US" altLang="zh-CN" dirty="0" smtClean="0"/>
              <a:t> </a:t>
            </a:r>
            <a:r>
              <a:rPr lang="en-US" altLang="zh-CN" dirty="0" smtClean="0"/>
              <a:t>NCE-Campus, </a:t>
            </a:r>
            <a:r>
              <a:rPr lang="en-US" altLang="zh-CN" dirty="0" smtClean="0"/>
              <a:t>an SDN </a:t>
            </a:r>
            <a:r>
              <a:rPr lang="en-US" altLang="zh-CN" dirty="0" smtClean="0"/>
              <a:t>controller, </a:t>
            </a:r>
            <a:r>
              <a:rPr lang="en-US" altLang="zh-CN" dirty="0" smtClean="0"/>
              <a:t>is the core component of the </a:t>
            </a:r>
            <a:r>
              <a:rPr lang="en-US" altLang="zh-CN" dirty="0" err="1" smtClean="0"/>
              <a:t>CloudCampus</a:t>
            </a:r>
            <a:r>
              <a:rPr lang="en-US" altLang="zh-CN" dirty="0" smtClean="0"/>
              <a:t> Solution. It is also a cloud-based network management, O&amp;M, and control system. In addition to basic management and configuration for cloud-based devices, remote O&amp;M and monitoring, and user admission control, </a:t>
            </a:r>
            <a:r>
              <a:rPr lang="en-US" altLang="zh-CN" dirty="0" err="1" smtClean="0"/>
              <a:t>iMaster</a:t>
            </a:r>
            <a:r>
              <a:rPr lang="en-US" altLang="zh-CN" dirty="0" smtClean="0"/>
              <a:t> NCE-Campus can implement various VASs based on the big data platform.</a:t>
            </a:r>
          </a:p>
          <a:p>
            <a:pPr lvl="1"/>
            <a:r>
              <a:rPr lang="en-US" altLang="zh-CN" dirty="0" err="1" smtClean="0"/>
              <a:t>iMaster</a:t>
            </a:r>
            <a:r>
              <a:rPr lang="en-US" altLang="zh-CN" dirty="0" smtClean="0"/>
              <a:t> NCE-</a:t>
            </a:r>
            <a:r>
              <a:rPr lang="en-US" altLang="zh-CN" dirty="0" err="1" smtClean="0"/>
              <a:t>CampusInsight</a:t>
            </a:r>
            <a:r>
              <a:rPr lang="en-US" altLang="zh-CN" dirty="0" smtClean="0"/>
              <a:t>: It is an intelligent network analysis engine that provides intelligent O&amp;M services for user networks. </a:t>
            </a:r>
            <a:r>
              <a:rPr lang="en-US" altLang="zh-CN" dirty="0" err="1" smtClean="0"/>
              <a:t>iMaster</a:t>
            </a:r>
            <a:r>
              <a:rPr lang="en-US" altLang="zh-CN" dirty="0" smtClean="0"/>
              <a:t> NCE-</a:t>
            </a:r>
            <a:r>
              <a:rPr lang="en-US" altLang="zh-CN" dirty="0" err="1" smtClean="0"/>
              <a:t>CampusInsight</a:t>
            </a:r>
            <a:r>
              <a:rPr lang="en-US" altLang="zh-CN" dirty="0" smtClean="0"/>
              <a:t> integrates AI to the O&amp;M. Based on data such as device performance indicators and terminal logs, </a:t>
            </a:r>
            <a:r>
              <a:rPr lang="en-US" altLang="zh-CN" dirty="0" err="1" smtClean="0"/>
              <a:t>iMaster</a:t>
            </a:r>
            <a:r>
              <a:rPr lang="en-US" altLang="zh-CN" dirty="0" smtClean="0"/>
              <a:t> NCE-</a:t>
            </a:r>
            <a:r>
              <a:rPr lang="en-US" altLang="zh-CN" dirty="0" err="1" smtClean="0"/>
              <a:t>CampusInsight</a:t>
            </a:r>
            <a:r>
              <a:rPr lang="en-US" altLang="zh-CN" dirty="0" smtClean="0"/>
              <a:t> digitizes user experience on the network through big data analytics, AI algorithms, and more advanced analysis technologies, helping customers detect network problems in a timely manner and improve user experience.</a:t>
            </a:r>
          </a:p>
          <a:p>
            <a:pPr lvl="1"/>
            <a:r>
              <a:rPr lang="en-US" altLang="zh-CN" dirty="0" smtClean="0"/>
              <a:t>Value-added SaaS platform: </a:t>
            </a:r>
            <a:r>
              <a:rPr lang="en-US" altLang="zh-CN" dirty="0" err="1" smtClean="0"/>
              <a:t>iMaster</a:t>
            </a:r>
            <a:r>
              <a:rPr lang="en-US" altLang="zh-CN" dirty="0" smtClean="0"/>
              <a:t> NCE-Campus provides open APIs to interconnect with other service systems (such as the big data platform) to offer tenants a variety of value-added application services, such as customer flow analysis, business Portal push, electronic shelf label (ESL), asset management, and medical </a:t>
            </a:r>
            <a:r>
              <a:rPr lang="en-US" altLang="zh-CN" dirty="0" err="1" smtClean="0"/>
              <a:t>IoT</a:t>
            </a:r>
            <a:r>
              <a:rPr lang="en-US" altLang="zh-CN" dirty="0" smtClean="0"/>
              <a:t>.</a:t>
            </a:r>
          </a:p>
          <a:p>
            <a:r>
              <a:rPr lang="en-US" altLang="zh-CN" dirty="0" smtClean="0"/>
              <a:t>Huawei </a:t>
            </a:r>
            <a:r>
              <a:rPr lang="en-US" altLang="zh-CN" dirty="0" err="1" smtClean="0"/>
              <a:t>CloudCampus</a:t>
            </a:r>
            <a:r>
              <a:rPr lang="en-US" altLang="zh-CN" dirty="0" smtClean="0"/>
              <a:t> Solution applies to three deployment scenarios: Huawei public cloud, MSP-owned cloud, and on-premises. The on-premises scenario applies to large- and medium-sized campus networks. The Huawei public cloud and MSP-owned cloud scenarios apply to small- and medium-sized campus networks.</a:t>
            </a:r>
            <a:endParaRPr lang="zh-CN" altLang="en-US" dirty="0"/>
          </a:p>
        </p:txBody>
      </p:sp>
    </p:spTree>
    <p:extLst>
      <p:ext uri="{BB962C8B-B14F-4D97-AF65-F5344CB8AC3E}">
        <p14:creationId xmlns:p14="http://schemas.microsoft.com/office/powerpoint/2010/main" val="214323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a:xfrm>
            <a:off x="731837" y="4300483"/>
            <a:ext cx="5580063" cy="4859993"/>
          </a:xfrm>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18459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a:xfrm>
            <a:off x="731837" y="4300483"/>
            <a:ext cx="5580063" cy="4785852"/>
          </a:xfrm>
        </p:spPr>
        <p:txBody>
          <a:bodyPr/>
          <a:lstStyle/>
          <a:p>
            <a:endParaRPr lang="zh-CN" altLang="en-US"/>
          </a:p>
        </p:txBody>
      </p:sp>
    </p:spTree>
    <p:extLst>
      <p:ext uri="{BB962C8B-B14F-4D97-AF65-F5344CB8AC3E}">
        <p14:creationId xmlns:p14="http://schemas.microsoft.com/office/powerpoint/2010/main" val="2460048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The roadmap of designing the architecture of Huawei </a:t>
            </a:r>
            <a:r>
              <a:rPr lang="en-US" altLang="zh-CN" sz="1100" dirty="0" err="1" smtClean="0">
                <a:solidFill>
                  <a:schemeClr val="tx1"/>
                </a:solidFill>
                <a:latin typeface="Huawei Sans" panose="020C0503030203020204" pitchFamily="34" charset="0"/>
              </a:rPr>
              <a:t>CloudCampus</a:t>
            </a:r>
            <a:r>
              <a:rPr lang="en-US" altLang="zh-CN" sz="1100" dirty="0" smtClean="0">
                <a:solidFill>
                  <a:schemeClr val="tx1"/>
                </a:solidFill>
                <a:latin typeface="Huawei Sans" panose="020C0503030203020204" pitchFamily="34" charset="0"/>
              </a:rPr>
              <a:t> Solution for small- and medium-sized campus networks is as follows:</a:t>
            </a:r>
            <a:endParaRPr lang="en-US" altLang="zh-CN"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Construct a cloud campus communication network that features unified bearing, on-demand definition, and elastic scaling. Then determine the networking scheme of the multi-tenant network based on user requirements and application scenarios, and conduct the network design according to the actual service requirements of users, including the physical network design, basic network service design, WLAN service design, and user access control design.</a:t>
            </a:r>
            <a:endParaRPr lang="en-US" altLang="zh-CN"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After the network design is complete, use a centralized cloud management system to implement automatic management and intelligent analysis of the network with automated deployment and intelligent O&amp;M features. In addition, to meet requirements of basic network attributes such as security, reliability, and openness, the design in network security and interconnection with other value-added platforms must also be considered.</a:t>
            </a:r>
            <a:endPar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64599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z="1100" dirty="0" smtClean="0">
                <a:solidFill>
                  <a:schemeClr val="tx1"/>
                </a:solidFill>
                <a:latin typeface="Huawei Sans" panose="020C0503030203020204" pitchFamily="34" charset="0"/>
              </a:rPr>
              <a:t>Before designing a networking solution, obtain the following information:</a:t>
            </a:r>
            <a:endParaRPr lang="zh-CN" altLang="zh-CN" dirty="0" smtClean="0">
              <a:latin typeface="Huawei Sans" panose="020C0503030203020204" pitchFamily="34" charset="0"/>
            </a:endParaRPr>
          </a:p>
          <a:p>
            <a:pPr marL="363538" lvl="1" indent="-187325"/>
            <a:r>
              <a:rPr lang="en-US" altLang="zh-CN" sz="1100" dirty="0" smtClean="0">
                <a:solidFill>
                  <a:schemeClr val="tx1"/>
                </a:solidFill>
                <a:latin typeface="Huawei Sans" panose="020C0503030203020204" pitchFamily="34" charset="0"/>
              </a:rPr>
              <a:t>Scale of the customer's network, including the area to be covered by the network and the number of terminals to be supported on the network. This information helps determine the number of APs to be deployed.</a:t>
            </a:r>
          </a:p>
          <a:p>
            <a:pPr marL="363538" lvl="1" indent="-187325"/>
            <a:r>
              <a:rPr lang="en-US" altLang="zh-CN" sz="1100" dirty="0" smtClean="0">
                <a:solidFill>
                  <a:schemeClr val="tx1"/>
                </a:solidFill>
                <a:latin typeface="Huawei Sans" panose="020C0503030203020204" pitchFamily="34" charset="0"/>
              </a:rPr>
              <a:t>Customer's security requirements, for example, whether advanced security features are required and whether the egress gateway devices need to work in dual-system hot standby mode. This information helps select egress device models.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08824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34692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85230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5129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CPE: Customer-Premises Equipment</a:t>
            </a:r>
          </a:p>
        </p:txBody>
      </p:sp>
    </p:spTree>
    <p:extLst>
      <p:ext uri="{BB962C8B-B14F-4D97-AF65-F5344CB8AC3E}">
        <p14:creationId xmlns:p14="http://schemas.microsoft.com/office/powerpoint/2010/main" val="475894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73804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54483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389671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47274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82875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55330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01687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70092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69657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29197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50658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677618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876829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43099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auto"/>
            <a:r>
              <a:rPr lang="en-US" altLang="zh-CN" dirty="0" smtClean="0">
                <a:latin typeface="Huawei Sans" panose="020C0503030203020204" pitchFamily="34" charset="0"/>
              </a:rPr>
              <a:t>Access device selection:</a:t>
            </a:r>
          </a:p>
          <a:p>
            <a:pPr marL="363538" lvl="1" indent="-187325" fontAlgn="auto"/>
            <a:r>
              <a:rPr lang="en-US" altLang="zh-CN" dirty="0" smtClean="0">
                <a:solidFill>
                  <a:schemeClr val="tx1">
                    <a:lumMod val="75000"/>
                    <a:lumOff val="25000"/>
                  </a:schemeClr>
                </a:solidFill>
                <a:latin typeface="Huawei Sans" panose="020C0503030203020204" pitchFamily="34" charset="0"/>
              </a:rPr>
              <a:t>Consider the number of APs to be connected and the power that can be provided by a </a:t>
            </a:r>
            <a:r>
              <a:rPr lang="en-US" altLang="zh-CN" dirty="0" err="1" smtClean="0">
                <a:solidFill>
                  <a:schemeClr val="tx1">
                    <a:lumMod val="75000"/>
                    <a:lumOff val="25000"/>
                  </a:schemeClr>
                </a:solidFill>
                <a:latin typeface="Huawei Sans" panose="020C0503030203020204" pitchFamily="34" charset="0"/>
              </a:rPr>
              <a:t>PoE</a:t>
            </a:r>
            <a:r>
              <a:rPr lang="en-US" altLang="zh-CN" dirty="0" smtClean="0">
                <a:solidFill>
                  <a:schemeClr val="tx1">
                    <a:lumMod val="75000"/>
                    <a:lumOff val="25000"/>
                  </a:schemeClr>
                </a:solidFill>
                <a:latin typeface="Huawei Sans" panose="020C0503030203020204" pitchFamily="34" charset="0"/>
              </a:rPr>
              <a:t> switch. An AP consumes about 10 W to 20 W, and a single </a:t>
            </a:r>
            <a:r>
              <a:rPr lang="en-US" altLang="zh-CN" dirty="0" err="1" smtClean="0">
                <a:solidFill>
                  <a:schemeClr val="tx1">
                    <a:lumMod val="75000"/>
                    <a:lumOff val="25000"/>
                  </a:schemeClr>
                </a:solidFill>
                <a:latin typeface="Huawei Sans" panose="020C0503030203020204" pitchFamily="34" charset="0"/>
              </a:rPr>
              <a:t>PoE</a:t>
            </a:r>
            <a:r>
              <a:rPr lang="en-US" altLang="zh-CN" dirty="0" smtClean="0">
                <a:solidFill>
                  <a:schemeClr val="tx1">
                    <a:lumMod val="75000"/>
                    <a:lumOff val="25000"/>
                  </a:schemeClr>
                </a:solidFill>
                <a:latin typeface="Huawei Sans" panose="020C0503030203020204" pitchFamily="34" charset="0"/>
              </a:rPr>
              <a:t> switch supplies more</a:t>
            </a:r>
            <a:r>
              <a:rPr lang="en-US" altLang="zh-CN" baseline="0" dirty="0" smtClean="0">
                <a:solidFill>
                  <a:schemeClr val="tx1">
                    <a:lumMod val="75000"/>
                    <a:lumOff val="25000"/>
                  </a:schemeClr>
                </a:solidFill>
                <a:latin typeface="Huawei Sans" panose="020C0503030203020204" pitchFamily="34" charset="0"/>
              </a:rPr>
              <a:t> than </a:t>
            </a:r>
            <a:r>
              <a:rPr lang="en-US" altLang="zh-CN" dirty="0" smtClean="0">
                <a:solidFill>
                  <a:schemeClr val="tx1">
                    <a:lumMod val="75000"/>
                    <a:lumOff val="25000"/>
                  </a:schemeClr>
                </a:solidFill>
                <a:latin typeface="Huawei Sans" panose="020C0503030203020204" pitchFamily="34" charset="0"/>
              </a:rPr>
              <a:t>300 W. Therefore, select a </a:t>
            </a:r>
            <a:r>
              <a:rPr lang="en-US" altLang="zh-CN" dirty="0" err="1" smtClean="0">
                <a:solidFill>
                  <a:schemeClr val="tx1">
                    <a:lumMod val="75000"/>
                    <a:lumOff val="25000"/>
                  </a:schemeClr>
                </a:solidFill>
                <a:latin typeface="Huawei Sans" panose="020C0503030203020204" pitchFamily="34" charset="0"/>
              </a:rPr>
              <a:t>PoE</a:t>
            </a:r>
            <a:r>
              <a:rPr lang="en-US" altLang="zh-CN" dirty="0" smtClean="0">
                <a:solidFill>
                  <a:schemeClr val="tx1">
                    <a:lumMod val="75000"/>
                    <a:lumOff val="25000"/>
                  </a:schemeClr>
                </a:solidFill>
                <a:latin typeface="Huawei Sans" panose="020C0503030203020204" pitchFamily="34" charset="0"/>
              </a:rPr>
              <a:t> switch according to the specific AP model.</a:t>
            </a:r>
          </a:p>
          <a:p>
            <a:pPr marL="363538" lvl="1" indent="-187325" fontAlgn="auto"/>
            <a:r>
              <a:rPr lang="en-US" altLang="zh-CN" dirty="0" smtClean="0">
                <a:latin typeface="Huawei Sans" panose="020C0503030203020204" pitchFamily="34" charset="0"/>
              </a:rPr>
              <a:t>In multi-room building scenarios such as hotels and dormitories, use central APs to provide </a:t>
            </a:r>
            <a:r>
              <a:rPr lang="en-US" altLang="zh-CN" dirty="0" err="1" smtClean="0">
                <a:latin typeface="Huawei Sans" panose="020C0503030203020204" pitchFamily="34" charset="0"/>
              </a:rPr>
              <a:t>PoE</a:t>
            </a:r>
            <a:r>
              <a:rPr lang="en-US" altLang="zh-CN" dirty="0" smtClean="0">
                <a:latin typeface="Huawei Sans" panose="020C0503030203020204" pitchFamily="34" charset="0"/>
              </a:rPr>
              <a:t> access and management for RUs that provide WLAN capabilities.</a:t>
            </a:r>
          </a:p>
          <a:p>
            <a:pPr lvl="1" fontAlgn="auto"/>
            <a:endParaRPr lang="en-US" altLang="zh-CN" dirty="0" smtClean="0">
              <a:latin typeface="Huawei Sans" panose="020C0503030203020204" pitchFamily="34" charset="0"/>
            </a:endParaRPr>
          </a:p>
        </p:txBody>
      </p:sp>
      <p:sp>
        <p:nvSpPr>
          <p:cNvPr id="12" name="幻灯片图像占位符 11"/>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252332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err="1" smtClean="0">
                <a:solidFill>
                  <a:schemeClr val="tx1"/>
                </a:solidFill>
                <a:latin typeface="Huawei Sans" panose="020C0503030203020204" pitchFamily="34" charset="0"/>
              </a:rPr>
              <a:t>iMaster</a:t>
            </a:r>
            <a:r>
              <a:rPr lang="en-US" altLang="zh-CN" dirty="0" smtClean="0">
                <a:solidFill>
                  <a:schemeClr val="tx1"/>
                </a:solidFill>
                <a:latin typeface="Huawei Sans" panose="020C0503030203020204" pitchFamily="34" charset="0"/>
              </a:rPr>
              <a:t> NCE-Campus provides management-side reliability. </a:t>
            </a:r>
            <a:r>
              <a:rPr lang="en-US" altLang="zh-CN" dirty="0" err="1" smtClean="0">
                <a:solidFill>
                  <a:schemeClr val="tx1"/>
                </a:solidFill>
                <a:latin typeface="Huawei Sans" panose="020C0503030203020204" pitchFamily="34" charset="0"/>
              </a:rPr>
              <a:t>iMaster</a:t>
            </a:r>
            <a:r>
              <a:rPr lang="en-US" altLang="zh-CN" dirty="0" smtClean="0">
                <a:solidFill>
                  <a:schemeClr val="tx1"/>
                </a:solidFill>
                <a:latin typeface="Huawei Sans" panose="020C0503030203020204" pitchFamily="34" charset="0"/>
              </a:rPr>
              <a:t> NCE-Campus is deployed in highly reliable data centers and the cloud management software provides high redundancy. Network reliability is the focus of network design.</a:t>
            </a:r>
            <a:endParaRPr lang="en-US" altLang="zh-CN" dirty="0" smtClean="0">
              <a:latin typeface="Huawei Sans" panose="020C0503030203020204" pitchFamily="34" charset="0"/>
            </a:endParaRPr>
          </a:p>
          <a:p>
            <a:pPr lvl="0"/>
            <a:r>
              <a:rPr lang="en-US" altLang="zh-CN" dirty="0" smtClean="0">
                <a:solidFill>
                  <a:schemeClr val="tx1"/>
                </a:solidFill>
                <a:latin typeface="Huawei Sans" panose="020C0503030203020204" pitchFamily="34" charset="0"/>
              </a:rPr>
              <a:t>Authentication reliability: When the device is connected to the authentication server, you can consider the escape policy that is used if the authentication server is faulty. Currently, there are two types of policies that come into effect after a fault: those that require no authentication and those that prevent user access from being affected.</a:t>
            </a:r>
            <a:r>
              <a:rPr lang="zh-CN" altLang="zh-CN" dirty="0" smtClean="0">
                <a:latin typeface="Huawei Sans" panose="020C0503030203020204" pitchFamily="34" charset="0"/>
              </a:rPr>
              <a:t> </a:t>
            </a:r>
          </a:p>
          <a:p>
            <a:r>
              <a:rPr lang="en-US" altLang="zh-CN" dirty="0" smtClean="0">
                <a:solidFill>
                  <a:schemeClr val="tx1"/>
                </a:solidFill>
                <a:latin typeface="Huawei Sans" panose="020C0503030203020204" pitchFamily="34" charset="0"/>
              </a:rPr>
              <a:t>Network reliability involves link and device reliability:</a:t>
            </a:r>
            <a:endParaRPr lang="en-US" altLang="zh-CN"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solidFill>
                  <a:schemeClr val="tx1"/>
                </a:solidFill>
                <a:latin typeface="Huawei Sans" panose="020C0503030203020204" pitchFamily="34" charset="0"/>
              </a:rPr>
              <a:t>Reliability of egress links: In most scenarios, there is only one egress link, and therefore no link redundancy needs to be considered. In scenarios where high reliability is required, more than one egress link needs to be deployed, so primary and secondary links must be configured.</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solidFill>
                  <a:schemeClr val="tx1"/>
                </a:solidFill>
                <a:latin typeface="Huawei Sans" panose="020C0503030203020204" pitchFamily="34" charset="0"/>
              </a:rPr>
              <a:t>Reliability of internal links on a campus network: Typically, Eth-Trunk technology is adopted to ensure link reliability. It is recommended that inter-device Eth-Trunks be used to ensure link reliability of switch stacks.</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solidFill>
                  <a:schemeClr val="tx1"/>
                </a:solidFill>
                <a:latin typeface="Huawei Sans" panose="020C0503030203020204" pitchFamily="34" charset="0"/>
              </a:rPr>
              <a:t>Device reliability: Two devices can be deployed as egress gateways in hot standby mode. LAN switches at the core and aggregation layers can be stacked for physical device redundancy.</a:t>
            </a:r>
          </a:p>
        </p:txBody>
      </p:sp>
      <p:sp>
        <p:nvSpPr>
          <p:cNvPr id="12" name="幻灯片图像占位符 11"/>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9878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altLang="zh-CN" dirty="0" smtClean="0"/>
              <a:t>The registration center is a public cloud service provided by Huawei on the Internet and can therefore be considered a cloud platform. It is mainly used to implement plug-and-play of devices on the user network. During the deployment configuration of network devices, the core is to register the network devices with </a:t>
            </a:r>
            <a:r>
              <a:rPr lang="en-US" altLang="zh-CN" dirty="0" err="1" smtClean="0"/>
              <a:t>iMaster</a:t>
            </a:r>
            <a:r>
              <a:rPr lang="en-US" altLang="zh-CN" dirty="0" smtClean="0"/>
              <a:t> NCE-Campus and enable them to be managed by </a:t>
            </a:r>
            <a:r>
              <a:rPr lang="en-US" altLang="zh-CN" dirty="0" err="1" smtClean="0"/>
              <a:t>iMaster</a:t>
            </a:r>
            <a:r>
              <a:rPr lang="en-US" altLang="zh-CN" dirty="0" smtClean="0"/>
              <a:t> NCE-Campus. Huawei </a:t>
            </a:r>
            <a:r>
              <a:rPr lang="en-US" altLang="zh-CN" dirty="0" err="1" smtClean="0"/>
              <a:t>CloudCampus</a:t>
            </a:r>
            <a:r>
              <a:rPr lang="en-US" altLang="zh-CN" dirty="0" smtClean="0"/>
              <a:t> Solution supports the public cloud and MSP-owned cloud deployment modes. Therefore, multiple </a:t>
            </a:r>
            <a:r>
              <a:rPr lang="en-US" altLang="zh-CN" dirty="0" err="1" smtClean="0"/>
              <a:t>iMaster</a:t>
            </a:r>
            <a:r>
              <a:rPr lang="en-US" altLang="zh-CN" dirty="0" smtClean="0"/>
              <a:t> NCE-Campus instances may exist on the Internet. The problem is which </a:t>
            </a:r>
            <a:r>
              <a:rPr lang="en-US" altLang="zh-CN" dirty="0" err="1" smtClean="0"/>
              <a:t>iMaster</a:t>
            </a:r>
            <a:r>
              <a:rPr lang="en-US" altLang="zh-CN" dirty="0" smtClean="0"/>
              <a:t> NCE-Campus should a device register with after the device is powered on and connected to the network?</a:t>
            </a:r>
          </a:p>
          <a:p>
            <a:pPr lvl="0">
              <a:lnSpc>
                <a:spcPct val="100000"/>
              </a:lnSpc>
            </a:pPr>
            <a:r>
              <a:rPr lang="en-US" altLang="zh-CN" dirty="0" smtClean="0"/>
              <a:t>Huawei has set up a registration center. Users can implement plug-and-play of network devices through the registration center in the Huawei public cloud or MSP-owned cloud scenarios. Users need to record information about the network devices to be managed on </a:t>
            </a:r>
            <a:r>
              <a:rPr lang="en-US" altLang="zh-CN" dirty="0" err="1" smtClean="0"/>
              <a:t>iMaster</a:t>
            </a:r>
            <a:r>
              <a:rPr lang="en-US" altLang="zh-CN" dirty="0" smtClean="0"/>
              <a:t> NCE-Campus, including device SNs. </a:t>
            </a:r>
            <a:r>
              <a:rPr lang="en-US" altLang="zh-CN" dirty="0" err="1" smtClean="0"/>
              <a:t>iMaster</a:t>
            </a:r>
            <a:r>
              <a:rPr lang="en-US" altLang="zh-CN" dirty="0" smtClean="0"/>
              <a:t> NCE-Campus synchronizes the information to the Huawei registration center, which maintains the information. After a user connects a Huawei cloud device to the network with factory settings, the device obtains an IP address and then initiates a query request to the registration center. The domain name of the registration center has been preset on the device before delivery. The domain name is unique globally. The device initiates resolution requests through DNS servers in different regions and obtains the addresses of the registration centers in these regions. Then, the registration center returns information such as the IP address of the corresponding </a:t>
            </a:r>
            <a:r>
              <a:rPr lang="en-US" altLang="zh-CN" dirty="0" err="1" smtClean="0"/>
              <a:t>iMaster</a:t>
            </a:r>
            <a:r>
              <a:rPr lang="en-US" altLang="zh-CN" dirty="0" smtClean="0"/>
              <a:t> NCE-Campus to the device. In this way, the device can initiate a registration request to the address so it can get managed by </a:t>
            </a:r>
            <a:r>
              <a:rPr lang="en-US" altLang="zh-CN" dirty="0" err="1" smtClean="0"/>
              <a:t>iMaster</a:t>
            </a:r>
            <a:r>
              <a:rPr lang="en-US" altLang="zh-CN" dirty="0" smtClean="0"/>
              <a:t> NCE-Campus.</a:t>
            </a:r>
          </a:p>
          <a:p>
            <a:pPr lvl="0">
              <a:lnSpc>
                <a:spcPct val="100000"/>
              </a:lnSpc>
            </a:pPr>
            <a:r>
              <a:rPr lang="en-US" altLang="zh-CN" dirty="0" smtClean="0"/>
              <a:t>The registration center mode can be used only when </a:t>
            </a:r>
            <a:r>
              <a:rPr lang="en-US" altLang="zh-CN" dirty="0" err="1" smtClean="0"/>
              <a:t>iMaster</a:t>
            </a:r>
            <a:r>
              <a:rPr lang="en-US" altLang="zh-CN" dirty="0" smtClean="0"/>
              <a:t> NCE-Campus is interconnected with the registration center.</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6383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42950" y="717550"/>
            <a:ext cx="5557838" cy="3125788"/>
          </a:xfrm>
        </p:spPr>
      </p:sp>
      <p:sp>
        <p:nvSpPr>
          <p:cNvPr id="6" name="备注占位符 5"/>
          <p:cNvSpPr>
            <a:spLocks noGrp="1"/>
          </p:cNvSpPr>
          <p:nvPr>
            <p:ph type="body" idx="1"/>
          </p:nvPr>
        </p:nvSpPr>
        <p:spPr/>
        <p:txBody>
          <a:bodyPr/>
          <a:lstStyle/>
          <a:p>
            <a:r>
              <a:rPr lang="en-US" altLang="zh-CN" dirty="0" smtClean="0">
                <a:latin typeface="Huawei Sans" panose="020C0503030203020204" pitchFamily="34" charset="0"/>
              </a:rPr>
              <a:t>The switch does not need to be switched to the cloud-based management mode. The current switch version does not distinguish whether the cloud-based management mode is used.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5001351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64665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290771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126741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837343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Dynamically allocated</a:t>
            </a:r>
            <a:r>
              <a:rPr lang="en-US" altLang="zh-CN" baseline="0" dirty="0" smtClean="0">
                <a:latin typeface="Huawei Sans" panose="020C0503030203020204" pitchFamily="34" charset="0"/>
              </a:rPr>
              <a:t> or statically bound</a:t>
            </a:r>
            <a:r>
              <a:rPr lang="en-US" altLang="zh-CN" dirty="0" smtClean="0">
                <a:latin typeface="Huawei Sans" panose="020C0503030203020204" pitchFamily="34" charset="0"/>
              </a:rPr>
              <a:t> IP addresses can be used. On a small- or medium-sized campus network, IP addresses are assigned based on the following principles:</a:t>
            </a:r>
            <a:endParaRPr lang="zh-CN" altLang="en-US" dirty="0" smtClean="0">
              <a:latin typeface="Huawei Sans" panose="020C0503030203020204" pitchFamily="34" charset="0"/>
            </a:endParaRPr>
          </a:p>
          <a:p>
            <a:pPr marL="363538" lvl="1" indent="-187325" fontAlgn="auto"/>
            <a:r>
              <a:rPr lang="en-US" altLang="zh-CN" dirty="0" smtClean="0">
                <a:latin typeface="Huawei Sans" panose="020C0503030203020204" pitchFamily="34" charset="0"/>
              </a:rPr>
              <a:t>IP addresses of WAN interfaces on egress gateways are assigned by the carrier in static, DHCP, or </a:t>
            </a:r>
            <a:r>
              <a:rPr lang="en-US" altLang="zh-CN" dirty="0" err="1" smtClean="0">
                <a:latin typeface="Huawei Sans" panose="020C0503030203020204" pitchFamily="34" charset="0"/>
              </a:rPr>
              <a:t>PPPoE</a:t>
            </a:r>
            <a:r>
              <a:rPr lang="en-US" altLang="zh-CN" dirty="0" smtClean="0">
                <a:latin typeface="Huawei Sans" panose="020C0503030203020204" pitchFamily="34" charset="0"/>
              </a:rPr>
              <a:t> mode. The IP addresses of the egress gateways need to be obtained from the carrier in advance.</a:t>
            </a:r>
          </a:p>
          <a:p>
            <a:pPr marL="363538" lvl="1" indent="-187325" fontAlgn="auto"/>
            <a:r>
              <a:rPr lang="en-US" altLang="zh-CN" dirty="0" smtClean="0">
                <a:latin typeface="Huawei Sans" panose="020C0503030203020204" pitchFamily="34" charset="0"/>
              </a:rPr>
              <a:t>It is recommended that servers and special terminals (such as </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time </a:t>
            </a:r>
            <a:r>
              <a:rPr lang="en-US" altLang="zh-CN" dirty="0" smtClean="0">
                <a:effectLst/>
              </a:rPr>
              <a:t>a</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tten</a:t>
            </a:r>
            <a:r>
              <a:rPr lang="en-US" altLang="zh-CN" dirty="0" smtClean="0">
                <a:effectLst/>
              </a:rPr>
              <a:t>d</a:t>
            </a:r>
            <a:r>
              <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rPr>
              <a:t>ance</a:t>
            </a:r>
            <a:r>
              <a:rPr lang="en-US" altLang="zh-CN" dirty="0" smtClean="0">
                <a:latin typeface="Huawei Sans" panose="020C0503030203020204" pitchFamily="34" charset="0"/>
              </a:rPr>
              <a:t> machines, printers, and IP video surveillance devices) use static</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IP addresses.</a:t>
            </a:r>
          </a:p>
          <a:p>
            <a:pPr marL="363538" lvl="1" indent="-187325" fontAlgn="auto"/>
            <a:r>
              <a:rPr lang="en-US" altLang="zh-CN" dirty="0" smtClean="0">
                <a:latin typeface="Huawei Sans" panose="020C0503030203020204" pitchFamily="34" charset="0"/>
              </a:rPr>
              <a:t>It is recommended that the DHCP server be deployed on the gateway to dynamically assign IP addresses to user terminals such as PCs and IP phones using DHCP.</a:t>
            </a:r>
          </a:p>
          <a:p>
            <a:pPr lvl="1" fontAlgn="auto"/>
            <a:endParaRPr lang="zh-CN" altLang="en-US" dirty="0">
              <a:latin typeface="Huawei Sans" panose="020C0503030203020204" pitchFamily="34" charset="0"/>
            </a:endParaRPr>
          </a:p>
        </p:txBody>
      </p:sp>
      <p:sp>
        <p:nvSpPr>
          <p:cNvPr id="6" name="幻灯片图像占位符 5"/>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095923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42950" y="717550"/>
            <a:ext cx="5557838" cy="3125788"/>
          </a:xfrm>
        </p:spPr>
      </p:sp>
      <p:sp>
        <p:nvSpPr>
          <p:cNvPr id="6" name="备注占位符 5"/>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141108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The routing design of the small- or medium-sized campus network includes design of internal routes and the routes between the campus egress and the Internet or WAN devices.</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The internal routing design of the campus network must meet the communication requirements of devices and terminals on the campus network and allow exchange of external routes. As the campus network is small in size, the network architecture is simple.</a:t>
            </a: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AP: After an IP address is assigned through DHCP, a default route is generated by default.</a:t>
            </a:r>
            <a:r>
              <a:rPr lang="zh-CN" altLang="en-US" dirty="0" smtClean="0">
                <a:latin typeface="Huawei Sans" panose="020C0503030203020204" pitchFamily="34" charset="0"/>
              </a:rPr>
              <a:t> </a:t>
            </a:r>
            <a:endParaRPr lang="en-US" altLang="zh-CN"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Switch and gateway: Static routes can be used to meet requirements. No complex routing protocol needs to be deployed.</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The egress routing design meets requirements of intranet users for accessing the Internet and WAN. When the egress device is connected to the Internet or WAN, you are advised to configure static routes on the egress device.</a:t>
            </a:r>
          </a:p>
          <a:p>
            <a:pPr lvl="0"/>
            <a:endParaRPr lang="zh-CN" altLang="en-US" dirty="0">
              <a:latin typeface="Huawei Sans" panose="020C0503030203020204" pitchFamily="34" charset="0"/>
            </a:endParaRPr>
          </a:p>
        </p:txBody>
      </p:sp>
      <p:sp>
        <p:nvSpPr>
          <p:cNvPr id="6" name="幻灯片图像占位符 5"/>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671347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z="1100" dirty="0" smtClean="0">
                <a:solidFill>
                  <a:schemeClr val="tx1"/>
                </a:solidFill>
                <a:latin typeface="Huawei Sans" panose="020C0503030203020204" pitchFamily="34" charset="0"/>
              </a:rPr>
              <a:t>Network planning is important for WLAN project implementation. WLAN planning consists of the following parts:</a:t>
            </a:r>
          </a:p>
          <a:p>
            <a:pPr marL="363538" lvl="1" indent="-187325" fontAlgn="base"/>
            <a:r>
              <a:rPr lang="en-US" altLang="zh-CN" sz="1100" dirty="0" smtClean="0">
                <a:solidFill>
                  <a:schemeClr val="tx1"/>
                </a:solidFill>
                <a:latin typeface="Huawei Sans" panose="020C0503030203020204" pitchFamily="34" charset="0"/>
              </a:rPr>
              <a:t>Network coverage design: Determine the requirements and principles for signal coverage.</a:t>
            </a:r>
          </a:p>
          <a:p>
            <a:pPr marL="363538" lvl="1" indent="-187325" fontAlgn="base"/>
            <a:r>
              <a:rPr lang="en-US" altLang="zh-CN" sz="1100" dirty="0" smtClean="0">
                <a:solidFill>
                  <a:schemeClr val="tx1"/>
                </a:solidFill>
                <a:latin typeface="Huawei Sans" panose="020C0503030203020204" pitchFamily="34" charset="0"/>
              </a:rPr>
              <a:t>Network capacity design: Determine the bandwidth requirements of a single user based on the service model and STA behavior, and then determine the number of APs based on the AP capability.</a:t>
            </a:r>
          </a:p>
          <a:p>
            <a:pPr marL="363538" lvl="1" indent="-187325" fontAlgn="base"/>
            <a:r>
              <a:rPr lang="en-US" altLang="zh-CN" sz="1100" dirty="0" smtClean="0">
                <a:solidFill>
                  <a:schemeClr val="tx1"/>
                </a:solidFill>
                <a:latin typeface="Huawei Sans" panose="020C0503030203020204" pitchFamily="34" charset="0"/>
              </a:rPr>
              <a:t>AP and switch deployment design: Determine AP deployment positions based on the deployment principles.</a:t>
            </a:r>
          </a:p>
          <a:p>
            <a:pPr marL="363538" lvl="1" indent="-187325" fontAlgn="base"/>
            <a:r>
              <a:rPr lang="en-US" altLang="zh-CN" sz="1100" dirty="0" smtClean="0">
                <a:solidFill>
                  <a:schemeClr val="tx1"/>
                </a:solidFill>
                <a:latin typeface="Huawei Sans" panose="020C0503030203020204" pitchFamily="34" charset="0"/>
              </a:rPr>
              <a:t>AP channel design: Properly plan channels for APs in neighboring areas to reduce co-channel and adjacent-channel interference.</a:t>
            </a:r>
          </a:p>
          <a:p>
            <a:pPr marL="363538" lvl="1" indent="-187325" fontAlgn="base"/>
            <a:r>
              <a:rPr lang="en-US" altLang="zh-CN" sz="1100" dirty="0" smtClean="0">
                <a:solidFill>
                  <a:schemeClr val="tx1"/>
                </a:solidFill>
                <a:latin typeface="Huawei Sans" panose="020C0503030203020204" pitchFamily="34" charset="0"/>
              </a:rPr>
              <a:t>AP power supply and cabling design</a:t>
            </a:r>
          </a:p>
          <a:p>
            <a:pPr fontAlgn="auto"/>
            <a:r>
              <a:rPr lang="en-US" altLang="zh-CN" dirty="0" smtClean="0">
                <a:latin typeface="Huawei Sans" panose="020C0503030203020204" pitchFamily="34" charset="0"/>
              </a:rPr>
              <a:t>This document does not describe the WLAN design from the preceding dimensions. For details about the WLAN design, access </a:t>
            </a:r>
            <a:r>
              <a:rPr lang="en-US" altLang="zh-CN" dirty="0" smtClean="0">
                <a:latin typeface="Huawei Sans" panose="020C0503030203020204" pitchFamily="34" charset="0"/>
                <a:hlinkClick r:id="rId3"/>
              </a:rPr>
              <a:t>https://e.huawei.com/en/material/networking/campus-network/699b63ddae1543f1b91dd014e799e3e0</a:t>
            </a:r>
            <a:endParaRPr lang="en-US" altLang="zh-CN" dirty="0" smtClean="0">
              <a:latin typeface="Huawei Sans" panose="020C0503030203020204" pitchFamily="34" charset="0"/>
            </a:endParaRPr>
          </a:p>
          <a:p>
            <a:pPr fontAlgn="auto"/>
            <a:r>
              <a:rPr lang="en-US" altLang="zh-CN" dirty="0" smtClean="0">
                <a:latin typeface="Huawei Sans" panose="020C0503030203020204" pitchFamily="34" charset="0"/>
              </a:rPr>
              <a:t>Huawei provides online cloud-based WLAN Planner to guide users through WLAN network planning in simple steps.</a:t>
            </a:r>
          </a:p>
          <a:p>
            <a:pPr fontAlgn="auto"/>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415881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The core algorithm logic of a cloud AP is the same as that of a traditional AC. APs detect and collect radio frequency and interference information about neighboring APs, and then report the information to the calibration compute engine. After the computing is complete, the compute engine delivers the allocated channel and power to each AP.</a:t>
            </a:r>
          </a:p>
          <a:p>
            <a:pPr marL="180000" lvl="3">
              <a:buFont typeface="Huawei Sans" panose="020C0503030203020204" pitchFamily="34" charset="0"/>
              <a:buChar char="•"/>
            </a:pPr>
            <a:r>
              <a:rPr lang="en-US" altLang="zh-CN" dirty="0" smtClean="0">
                <a:latin typeface="Huawei Sans" panose="020C0503030203020204" pitchFamily="34" charset="0"/>
              </a:rPr>
              <a:t>When a traditional network and a traditional AC are deployed, the calibration compute engine resides on the AC. When a cloud network is deployed, the calibration compute engine resides on the leader AP.</a:t>
            </a:r>
          </a:p>
          <a:p>
            <a:pPr fontAlgn="auto"/>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452015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z="1100" dirty="0" smtClean="0">
                <a:solidFill>
                  <a:schemeClr val="tx1"/>
                </a:solidFill>
                <a:latin typeface="Huawei Sans" panose="020C0503030203020204" pitchFamily="34" charset="0"/>
              </a:rPr>
              <a:t>During scheduled radio calibration, you can enable intelligent radio calibration and use the analyzer to analyze historical data of the WLAN and predict interference sources on the network. During network optimization, APs can avoid possible interference sources on the network in advance to improve the quality of the entire WLAN.</a:t>
            </a:r>
          </a:p>
          <a:p>
            <a:r>
              <a:rPr lang="en-US" altLang="zh-CN" sz="1100" dirty="0" smtClean="0">
                <a:solidFill>
                  <a:schemeClr val="tx1"/>
                </a:solidFill>
                <a:latin typeface="Huawei Sans" panose="020C0503030203020204" pitchFamily="34" charset="0"/>
              </a:rPr>
              <a:t>During deployment, you are advised to perform manual calibration to automatically plan the channels and power of APs after APs are deployed and go online.</a:t>
            </a:r>
            <a:endParaRPr lang="en-US" altLang="zh-CN" sz="1100" dirty="0">
              <a:solidFill>
                <a:schemeClr val="tx1"/>
              </a:solidFill>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932942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930980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17501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436015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rPr>
              <a:t>When a WLAN is deployed for an enterprise or campus, the coverage area of a single AP is limited, and multiple APs are generally required to implement continuous wireless coverage of the entire space. To deliver good user experience and ensure service continuity when STAs move among APs, the APs must support roaming.</a:t>
            </a:r>
            <a:endParaRPr lang="en-US" altLang="zh-CN" sz="1100"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747058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046207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z="1100" dirty="0" smtClean="0">
                <a:solidFill>
                  <a:schemeClr val="tx1"/>
                </a:solidFill>
                <a:latin typeface="Huawei Sans" panose="020C0503030203020204" pitchFamily="34" charset="0"/>
              </a:rPr>
              <a:t>Customer flow analysis requires APs to periodically report STA information to </a:t>
            </a:r>
            <a:r>
              <a:rPr lang="en-US" altLang="zh-CN" sz="1100" dirty="0" err="1" smtClean="0">
                <a:solidFill>
                  <a:schemeClr val="tx1"/>
                </a:solidFill>
                <a:latin typeface="Huawei Sans" panose="020C0503030203020204" pitchFamily="34" charset="0"/>
              </a:rPr>
              <a:t>iMaster</a:t>
            </a:r>
            <a:r>
              <a:rPr lang="en-US" altLang="zh-CN" sz="1100" dirty="0" smtClean="0">
                <a:solidFill>
                  <a:schemeClr val="tx1"/>
                </a:solidFill>
                <a:latin typeface="Huawei Sans" panose="020C0503030203020204" pitchFamily="34" charset="0"/>
              </a:rPr>
              <a:t> NCE-Campus. The STA information includes the MAC address, IP address, access AP, SSID, and signal strength. Therefore, enable STA location reporting in the settings of the site where the APs reside on </a:t>
            </a:r>
            <a:r>
              <a:rPr lang="en-US" altLang="zh-CN" sz="1100" dirty="0" err="1" smtClean="0">
                <a:solidFill>
                  <a:schemeClr val="tx1"/>
                </a:solidFill>
                <a:latin typeface="Huawei Sans" panose="020C0503030203020204" pitchFamily="34" charset="0"/>
              </a:rPr>
              <a:t>iMaster</a:t>
            </a:r>
            <a:r>
              <a:rPr lang="en-US" altLang="zh-CN" sz="1100" dirty="0" smtClean="0">
                <a:solidFill>
                  <a:schemeClr val="tx1"/>
                </a:solidFill>
                <a:latin typeface="Huawei Sans" panose="020C0503030203020204" pitchFamily="34" charset="0"/>
              </a:rPr>
              <a:t> NCE-Campus. If using STA information may pose data security threats, disable this function.</a:t>
            </a:r>
          </a:p>
          <a:p>
            <a:pPr lvl="0"/>
            <a:r>
              <a:rPr lang="en-US" altLang="zh-CN" sz="1100" dirty="0" smtClean="0">
                <a:solidFill>
                  <a:schemeClr val="tx1"/>
                </a:solidFill>
                <a:latin typeface="Huawei Sans" panose="020C0503030203020204" pitchFamily="34" charset="0"/>
              </a:rPr>
              <a:t>By default, customer flow analysis is performed by site. To check results of specific devices at the site, mark APs with tags. One AP can be marked with multiple tags to facilitate result check from different dimensions. For example, in shopping mall A, an AP at the entrance of store B can be marked with A/B/entrance. AP check and behavior analysis then can be performed based on tags.</a:t>
            </a:r>
          </a:p>
          <a:p>
            <a:pPr lvl="0"/>
            <a:r>
              <a:rPr lang="en-US" altLang="zh-CN" sz="1100" dirty="0" smtClean="0">
                <a:solidFill>
                  <a:schemeClr val="tx1"/>
                </a:solidFill>
                <a:latin typeface="Huawei Sans" panose="020C0503030203020204" pitchFamily="34" charset="0"/>
              </a:rPr>
              <a:t>Huawei </a:t>
            </a:r>
            <a:r>
              <a:rPr lang="en-US" altLang="zh-CN" sz="1100" dirty="0" err="1" smtClean="0">
                <a:solidFill>
                  <a:schemeClr val="tx1"/>
                </a:solidFill>
                <a:latin typeface="Huawei Sans" panose="020C0503030203020204" pitchFamily="34" charset="0"/>
              </a:rPr>
              <a:t>CloudCampus</a:t>
            </a:r>
            <a:r>
              <a:rPr lang="en-US" altLang="zh-CN" sz="1100" dirty="0" smtClean="0">
                <a:solidFill>
                  <a:schemeClr val="tx1"/>
                </a:solidFill>
                <a:latin typeface="Huawei Sans" panose="020C0503030203020204" pitchFamily="34" charset="0"/>
              </a:rPr>
              <a:t> Solution for small- and medium-sized campus networks can be interconnected with third-party terminal behavior management software to provide more detail-oriented services such as terminal profile and behavior analysis. This solution provides APIs for interconnection. Third-party software can adapt to the APIs to provide customer behavior analysis based on big data for commercial promotion. </a:t>
            </a:r>
            <a:endParaRPr lang="zh-CN" altLang="zh-CN"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024801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698848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rPr>
              <a:t>Huawei </a:t>
            </a:r>
            <a:r>
              <a:rPr lang="en-US" altLang="zh-CN" sz="1100" dirty="0" err="1" smtClean="0">
                <a:latin typeface="Huawei Sans" panose="020C0503030203020204" pitchFamily="34" charset="0"/>
              </a:rPr>
              <a:t>IoT</a:t>
            </a:r>
            <a:r>
              <a:rPr lang="en-US" altLang="zh-CN" sz="1100" dirty="0" smtClean="0">
                <a:latin typeface="Huawei Sans" panose="020C0503030203020204" pitchFamily="34" charset="0"/>
              </a:rPr>
              <a:t> cloud APs only forward uplink and downlink data of </a:t>
            </a:r>
            <a:r>
              <a:rPr lang="en-US" altLang="zh-CN" sz="1100" dirty="0" err="1" smtClean="0">
                <a:latin typeface="Huawei Sans" panose="020C0503030203020204" pitchFamily="34" charset="0"/>
              </a:rPr>
              <a:t>IoT</a:t>
            </a:r>
            <a:r>
              <a:rPr lang="en-US" altLang="zh-CN" sz="1100" dirty="0" smtClean="0">
                <a:latin typeface="Huawei Sans" panose="020C0503030203020204" pitchFamily="34" charset="0"/>
              </a:rPr>
              <a:t> card modules, but do not process data of specific </a:t>
            </a:r>
            <a:r>
              <a:rPr lang="en-US" altLang="zh-CN" sz="1100" dirty="0" err="1" smtClean="0">
                <a:latin typeface="Huawei Sans" panose="020C0503030203020204" pitchFamily="34" charset="0"/>
              </a:rPr>
              <a:t>IoT</a:t>
            </a:r>
            <a:r>
              <a:rPr lang="en-US" altLang="zh-CN" sz="1100" dirty="0" smtClean="0">
                <a:latin typeface="Huawei Sans" panose="020C0503030203020204" pitchFamily="34" charset="0"/>
              </a:rPr>
              <a:t> service protocols.</a:t>
            </a:r>
            <a:endParaRPr lang="en-US" altLang="zh-CN" dirty="0" smtClean="0">
              <a:latin typeface="Huawei Sans" panose="020C0503030203020204" pitchFamily="34" charset="0"/>
            </a:endParaRPr>
          </a:p>
          <a:p>
            <a:pPr fontAlgn="auto"/>
            <a:r>
              <a:rPr lang="en-US" altLang="zh-CN" sz="1100" dirty="0" smtClean="0">
                <a:solidFill>
                  <a:schemeClr val="tx1"/>
                </a:solidFill>
                <a:latin typeface="Huawei Sans" panose="020C0503030203020204" pitchFamily="34" charset="0"/>
              </a:rPr>
              <a:t>Compared with the traditional </a:t>
            </a:r>
            <a:r>
              <a:rPr lang="en-US" altLang="zh-CN" sz="1100" dirty="0" err="1" smtClean="0">
                <a:solidFill>
                  <a:schemeClr val="tx1"/>
                </a:solidFill>
                <a:latin typeface="Huawei Sans" panose="020C0503030203020204" pitchFamily="34" charset="0"/>
              </a:rPr>
              <a:t>IoT</a:t>
            </a:r>
            <a:r>
              <a:rPr lang="en-US" altLang="zh-CN" sz="1100" dirty="0" smtClean="0">
                <a:solidFill>
                  <a:schemeClr val="tx1"/>
                </a:solidFill>
                <a:latin typeface="Huawei Sans" panose="020C0503030203020204" pitchFamily="34" charset="0"/>
              </a:rPr>
              <a:t> solution, Huawei Wi-Fi &amp; </a:t>
            </a:r>
            <a:r>
              <a:rPr lang="en-US" altLang="zh-CN" sz="1100" dirty="0" err="1" smtClean="0">
                <a:solidFill>
                  <a:schemeClr val="tx1"/>
                </a:solidFill>
                <a:latin typeface="Huawei Sans" panose="020C0503030203020204" pitchFamily="34" charset="0"/>
              </a:rPr>
              <a:t>IoT</a:t>
            </a:r>
            <a:r>
              <a:rPr lang="en-US" altLang="zh-CN" sz="1100" dirty="0" smtClean="0">
                <a:solidFill>
                  <a:schemeClr val="tx1"/>
                </a:solidFill>
                <a:latin typeface="Huawei Sans" panose="020C0503030203020204" pitchFamily="34" charset="0"/>
              </a:rPr>
              <a:t> Convergence Solution offers the following advantages:</a:t>
            </a:r>
            <a:endParaRPr lang="en-US" altLang="zh-CN" dirty="0" smtClean="0">
              <a:latin typeface="Huawei Sans" panose="020C0503030203020204" pitchFamily="34" charset="0"/>
            </a:endParaRPr>
          </a:p>
          <a:p>
            <a:pPr marL="363538" marR="0" lvl="1" indent="-187325"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err="1" smtClean="0">
                <a:solidFill>
                  <a:schemeClr val="tx1"/>
                </a:solidFill>
                <a:latin typeface="Huawei Sans" panose="020C0503030203020204" pitchFamily="34" charset="0"/>
              </a:rPr>
              <a:t>IoT</a:t>
            </a:r>
            <a:r>
              <a:rPr lang="en-US" altLang="zh-CN" sz="1100" dirty="0" smtClean="0">
                <a:solidFill>
                  <a:schemeClr val="tx1"/>
                </a:solidFill>
                <a:latin typeface="Huawei Sans" panose="020C0503030203020204" pitchFamily="34" charset="0"/>
              </a:rPr>
              <a:t> base stations and APs are deployed on the same site, and Wi-Fi and </a:t>
            </a:r>
            <a:r>
              <a:rPr lang="en-US" altLang="zh-CN" sz="1100" dirty="0" err="1" smtClean="0">
                <a:solidFill>
                  <a:schemeClr val="tx1"/>
                </a:solidFill>
                <a:latin typeface="Huawei Sans" panose="020C0503030203020204" pitchFamily="34" charset="0"/>
              </a:rPr>
              <a:t>IoT</a:t>
            </a:r>
            <a:r>
              <a:rPr lang="en-US" altLang="zh-CN" sz="1100" dirty="0" smtClean="0">
                <a:solidFill>
                  <a:schemeClr val="tx1"/>
                </a:solidFill>
                <a:latin typeface="Huawei Sans" panose="020C0503030203020204" pitchFamily="34" charset="0"/>
              </a:rPr>
              <a:t> networks are converged, facilitating site planning and power supply while reducing deployment costs.</a:t>
            </a:r>
            <a:endParaRPr lang="en-US" altLang="zh-CN" dirty="0" smtClean="0">
              <a:latin typeface="Huawei Sans" panose="020C0503030203020204" pitchFamily="34" charset="0"/>
            </a:endParaRPr>
          </a:p>
          <a:p>
            <a:pPr marL="363538" marR="0" lvl="1" indent="-187325"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APs provide uplink data channels for a unified entry and unified management, simplifying deployment.</a:t>
            </a:r>
            <a:endParaRPr lang="en-US" altLang="zh-CN" dirty="0" smtClean="0">
              <a:latin typeface="Huawei Sans" panose="020C0503030203020204" pitchFamily="34" charset="0"/>
            </a:endParaRPr>
          </a:p>
          <a:p>
            <a:pPr marL="363538" marR="0" lvl="1" indent="-187325"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rPr>
              <a:t>APs provide pipe-layer capabilities, enabling flexibility and scalability.</a:t>
            </a:r>
          </a:p>
          <a:p>
            <a:pPr lvl="1" fontAlgn="auto"/>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728417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159072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454149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105580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Based on the preceding authentication modes, access devices are recommended as authentication points.</a:t>
            </a:r>
            <a:endParaRPr lang="zh-CN" altLang="en-US" dirty="0" smtClean="0">
              <a:latin typeface="Huawei Sans" panose="020C0503030203020204" pitchFamily="34" charset="0"/>
            </a:endParaRPr>
          </a:p>
          <a:p>
            <a:r>
              <a:rPr lang="en-US" altLang="zh-CN" dirty="0" smtClean="0">
                <a:latin typeface="Huawei Sans" panose="020C0503030203020204" pitchFamily="34" charset="0"/>
              </a:rPr>
              <a:t>The advantages of using access devices as authentication points are as follows:</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Multiple access devices perform user authentication to share the workload of centralized authentication.</a:t>
            </a: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Authentication points are closer to terminals, improving security.</a:t>
            </a:r>
          </a:p>
          <a:p>
            <a:pPr marL="363538" marR="0" lvl="1" indent="-187325"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The configuration is simple. If authentication points are deployed at the upper layer, the following factors must be considered: performance specifications of the devices acting as authentication points, Layer 2 isolation at the access layer, and</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transparent transmission of 802.1X protocol packets at the access layer.</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209022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20773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90000"/>
              </a:lnSpc>
              <a:spcAft>
                <a:spcPts val="0"/>
              </a:spcAft>
              <a:buClrTx/>
              <a:buSzTx/>
              <a:buFont typeface="Huawei Sans" panose="020C0503030203020204" pitchFamily="34" charset="0"/>
              <a:buChar char="•"/>
              <a:tabLst/>
              <a:defRPr/>
            </a:pPr>
            <a:r>
              <a:rPr lang="en-US" altLang="zh-CN" b="0" dirty="0" smtClean="0">
                <a:latin typeface="Huawei Sans" panose="020C0503030203020204" pitchFamily="34" charset="0"/>
              </a:rPr>
              <a:t>Network </a:t>
            </a:r>
            <a:r>
              <a:rPr lang="en-US" altLang="zh-CN" b="0" dirty="0" err="1" smtClean="0">
                <a:latin typeface="Huawei Sans" panose="020C0503030203020204" pitchFamily="34" charset="0"/>
              </a:rPr>
              <a:t>cloudification</a:t>
            </a:r>
            <a:endParaRPr lang="zh-CN" altLang="en-US" dirty="0" smtClean="0">
              <a:latin typeface="Huawei Sans" panose="020C0503030203020204" pitchFamily="34" charset="0"/>
            </a:endParaRPr>
          </a:p>
          <a:p>
            <a:pPr marL="363538" lvl="1" indent="-187325">
              <a:lnSpc>
                <a:spcPct val="90000"/>
              </a:lnSpc>
              <a:spcAft>
                <a:spcPts val="0"/>
              </a:spcAft>
            </a:pPr>
            <a:r>
              <a:rPr lang="en-US" altLang="zh-CN" dirty="0" smtClean="0">
                <a:latin typeface="Huawei Sans" panose="020C0503030203020204" pitchFamily="34" charset="0"/>
              </a:rPr>
              <a:t>Cloud computing has completely changed the production mode of enterprises over the past decade. A large number of services are deployed and operate on the cloud, enabling enterprises to quickly launch new services. Due to evolution to the cloud architecture, enterprises can focus on services without the need to pay too much attention to the IT architecture construction.</a:t>
            </a:r>
          </a:p>
          <a:p>
            <a:pPr marL="363538" lvl="1" indent="-187325">
              <a:lnSpc>
                <a:spcPct val="90000"/>
              </a:lnSpc>
              <a:spcAft>
                <a:spcPts val="0"/>
              </a:spcAft>
            </a:pPr>
            <a:r>
              <a:rPr lang="en-US" altLang="zh-CN" dirty="0" smtClean="0">
                <a:latin typeface="Huawei Sans" panose="020C0503030203020204" pitchFamily="34" charset="0"/>
              </a:rPr>
              <a:t>As the pipe, the most important part in the cloud-pipe-device architecture, the network plays a decisive role in user experience. To support service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 enterprises need to create a ubiquitous, intelligent, controllable, and on-demand network. The traditional network architecture cannot adapt to cloud transformation. The network needs to be more a service than a solution, which is not only the business value brought by network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 to enterprises but also the trend of network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a:t>
            </a:r>
          </a:p>
          <a:p>
            <a:pPr marL="363538" lvl="1" indent="-187325">
              <a:lnSpc>
                <a:spcPct val="90000"/>
              </a:lnSpc>
              <a:spcAft>
                <a:spcPts val="0"/>
              </a:spcAft>
            </a:pPr>
            <a:r>
              <a:rPr lang="en-US" altLang="zh-CN" dirty="0" smtClean="0">
                <a:latin typeface="Huawei Sans" panose="020C0503030203020204" pitchFamily="34" charset="0"/>
              </a:rPr>
              <a:t>Network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 is an important method to build service-based networks. With </a:t>
            </a:r>
            <a:r>
              <a:rPr lang="en-US" altLang="zh-CN" dirty="0" err="1" smtClean="0">
                <a:latin typeface="Huawei Sans" panose="020C0503030203020204" pitchFamily="34" charset="0"/>
              </a:rPr>
              <a:t>IaaS</a:t>
            </a:r>
            <a:r>
              <a:rPr lang="en-US" altLang="zh-CN" dirty="0" smtClean="0">
                <a:latin typeface="Huawei Sans" panose="020C0503030203020204" pitchFamily="34" charset="0"/>
              </a:rPr>
              <a:t>, enterprises no longer need to repeatedly construct infrastructure. Similarly, with network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 enterprises simply need to consider the functions a network needs to provide and no longer need to care about the architecture, location, or function implementation of networks. In this way, enterprises can fully focus on services.</a:t>
            </a:r>
            <a:endParaRPr lang="zh-CN" altLang="en-US" dirty="0" smtClean="0">
              <a:latin typeface="Huawei Sans" panose="020C0503030203020204" pitchFamily="34" charset="0"/>
            </a:endParaRPr>
          </a:p>
          <a:p>
            <a:pPr marL="180000" marR="0" lvl="0" indent="-180000" algn="l" defTabSz="1219304" rtl="0" eaLnBrk="1" fontAlgn="ctr" latinLnBrk="0" hangingPunct="1">
              <a:lnSpc>
                <a:spcPct val="90000"/>
              </a:lnSpc>
              <a:spcAft>
                <a:spcPts val="0"/>
              </a:spcAft>
              <a:buClrTx/>
              <a:buSzTx/>
              <a:buFont typeface="Huawei Sans" panose="020C0503030203020204" pitchFamily="34" charset="0"/>
              <a:buChar char="•"/>
              <a:tabLst/>
              <a:defRPr/>
            </a:pPr>
            <a:r>
              <a:rPr lang="en-US" altLang="zh-CN" b="0" dirty="0" smtClean="0">
                <a:latin typeface="Huawei Sans" panose="020C0503030203020204" pitchFamily="34" charset="0"/>
              </a:rPr>
              <a:t>Cloud security</a:t>
            </a:r>
            <a:endParaRPr lang="zh-CN" altLang="en-US" dirty="0" smtClean="0">
              <a:latin typeface="Huawei Sans" panose="020C0503030203020204" pitchFamily="34" charset="0"/>
            </a:endParaRPr>
          </a:p>
          <a:p>
            <a:pPr marL="363538" marR="0" lvl="1" indent="-187325" algn="l" defTabSz="1219304" rtl="0" eaLnBrk="1" fontAlgn="ctr" latinLnBrk="0" hangingPunct="1">
              <a:lnSpc>
                <a:spcPct val="90000"/>
              </a:lnSpc>
              <a:spcAft>
                <a:spcPts val="0"/>
              </a:spcAft>
              <a:buClrTx/>
              <a:buSzTx/>
              <a:buFont typeface="Huawei Sans" panose="020C0503030203020204" pitchFamily="34" charset="0"/>
              <a:buChar char="▫"/>
              <a:tabLst/>
              <a:defRPr/>
            </a:pPr>
            <a:r>
              <a:rPr lang="en-US" altLang="zh-CN" dirty="0" smtClean="0">
                <a:latin typeface="Huawei Sans" panose="020C0503030203020204" pitchFamily="34" charset="0"/>
              </a:rPr>
              <a:t>Security and ICT are closely related. Cloud services not only change the service mode, but also change security boundaries. As service systems and networks undergo a closed-to-open transition, the importance of cloud security continues to increase.</a:t>
            </a:r>
          </a:p>
          <a:p>
            <a:pPr marL="363538" lvl="1" indent="-187325">
              <a:lnSpc>
                <a:spcPct val="90000"/>
              </a:lnSpc>
              <a:spcAft>
                <a:spcPts val="0"/>
              </a:spcAft>
            </a:pPr>
            <a:r>
              <a:rPr lang="en-US" altLang="zh-CN" dirty="0" smtClean="0">
                <a:latin typeface="Huawei Sans" panose="020C0503030203020204" pitchFamily="34" charset="0"/>
              </a:rPr>
              <a:t>In the trend of </a:t>
            </a:r>
            <a:r>
              <a:rPr lang="en-US" altLang="zh-CN" dirty="0" err="1" smtClean="0">
                <a:latin typeface="Huawei Sans" panose="020C0503030203020204" pitchFamily="34" charset="0"/>
              </a:rPr>
              <a:t>cloudification</a:t>
            </a:r>
            <a:r>
              <a:rPr lang="en-US" altLang="zh-CN" dirty="0" smtClean="0">
                <a:latin typeface="Huawei Sans" panose="020C0503030203020204" pitchFamily="34" charset="0"/>
              </a:rPr>
              <a:t>, enterprises are subject to attacks that are fundamentally different from traditional networks when providing various services. Attacks are no longer from only viruses but a combination of multiple attacking methods. Enterprises have to quickly identify the attack behavior and the time of the attack, so that they can take measures promptly to minimize the loss. Therefore, security investment has changed significantly in recent years, and security has shifted from passive defense to proactive defense.</a:t>
            </a: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248733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The purpose of rate limiting is to prevent some users or applications from occupying a large amount of bandwidth resources. In this way, other users or applications can obtain sufficient bandwidth resources, ensuring user experience.</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57421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920727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solidFill>
                  <a:schemeClr val="tx1"/>
                </a:solidFill>
                <a:latin typeface="Huawei Sans" panose="020C0503030203020204" pitchFamily="34" charset="0"/>
              </a:rPr>
              <a:t>The security policy is the core function of firewalls. In normal cases, there is no need to divide many security zones for small- and medium-sized campus networks. To simplify configurations, you are advised to add WAN-side interfaces to the untrusted zone and LAN-side interfaces to the trusted zone, and allow inter-zone traffic. Traditional firewalls block or forward inter-zone traffic based on 5-tuple, including source IP address, destination IP address, source port, destination port, and protocol type. Security policies of Huawei NGFWs can replace the packet filtering function and implement traffic forwarding control based on users and applications. In addition, they can be used to detect and process traffic content. Security policies of NGFWs can better adapt to modern network characteristics and meet modern network requirements.</a:t>
            </a:r>
          </a:p>
          <a:p>
            <a:pPr lvl="0" fontAlgn="auto"/>
            <a:endParaRPr lang="zh-CN"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600596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BUM: broadcast, unknown, and multicast frames. By default, a switch floods BUM frames.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2161480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IPSG checks user entries to determine whether packets are sourced from authorized hosts. The entries can be manually configured or dynamically generated based on DHCP snooping binding entries.</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After DAI is enabled, the device checks ARP packets based on DHCP snooping binding entries, including the mapping between IP addresses, MAC addresses, and interface numbers.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1941818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latin typeface="Huawei Sans" panose="020C0503030203020204" pitchFamily="34" charset="0"/>
                <a:cs typeface="Huawei Sans" panose="020C0503030203020204" pitchFamily="34" charset="0"/>
              </a:rPr>
              <a:t>Wireless Intrusion Detection System (WIDS): WIDS can detect rogue APs, wireless bridges, STAs, ad-hoc devices, and interfering APs with overlapping channels.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cs typeface="Huawei Sans" panose="020C0503030203020204" pitchFamily="34" charset="0"/>
              </a:rPr>
              <a:t>Wireless Intrusion Prevention System (WIPS): WIPS can disconnect authorized users from rogue APs and disconnect unauthorized STAs and ad-hoc devices from the wireless network, defending against rogue devices.</a:t>
            </a:r>
          </a:p>
          <a:p>
            <a:r>
              <a:rPr lang="en-US" altLang="zh-CN" dirty="0" smtClean="0">
                <a:latin typeface="Huawei Sans" panose="020C0503030203020204" pitchFamily="34" charset="0"/>
                <a:cs typeface="Huawei Sans" panose="020C0503030203020204" pitchFamily="34" charset="0"/>
              </a:rPr>
              <a:t>WIDS is used to detect unauthorized terminals, malicious user attacks, and wireless network intrusions. WIDS is an extension to WIDS and further protects enterprise wireless networks. It prevents enterprise networks and users from authorized access and provides defense against attacks to network systems.</a:t>
            </a:r>
          </a:p>
          <a:p>
            <a:r>
              <a:rPr lang="en-US" altLang="zh-CN" dirty="0" smtClean="0">
                <a:latin typeface="Huawei Sans" panose="020C0503030203020204" pitchFamily="34" charset="0"/>
                <a:cs typeface="Huawei Sans" panose="020C0503030203020204" pitchFamily="34" charset="0"/>
              </a:rPr>
              <a:t>Concepts related to WIDS and WIPS:</a:t>
            </a:r>
          </a:p>
          <a:p>
            <a:pPr marL="355600" lvl="1" indent="-177800"/>
            <a:r>
              <a:rPr lang="en-US" altLang="zh-CN" dirty="0" smtClean="0">
                <a:latin typeface="Huawei Sans" panose="020C0503030203020204" pitchFamily="34" charset="0"/>
                <a:cs typeface="Huawei Sans" panose="020C0503030203020204" pitchFamily="34" charset="0"/>
              </a:rPr>
              <a:t>Rogue AP: an authorized or malicious AP. A rogue AP can be an AP that is connected to a network without permission, </a:t>
            </a:r>
            <a:r>
              <a:rPr lang="en-US" altLang="zh-CN" dirty="0" err="1" smtClean="0">
                <a:latin typeface="Huawei Sans" panose="020C0503030203020204" pitchFamily="34" charset="0"/>
                <a:cs typeface="Huawei Sans" panose="020C0503030203020204" pitchFamily="34" charset="0"/>
              </a:rPr>
              <a:t>unconfigured</a:t>
            </a:r>
            <a:r>
              <a:rPr lang="en-US" altLang="zh-CN" dirty="0" smtClean="0">
                <a:latin typeface="Huawei Sans" panose="020C0503030203020204" pitchFamily="34" charset="0"/>
                <a:cs typeface="Huawei Sans" panose="020C0503030203020204" pitchFamily="34" charset="0"/>
              </a:rPr>
              <a:t> AP, neighboring AP, or an AP manipulated by an attacker.</a:t>
            </a:r>
          </a:p>
          <a:p>
            <a:pPr marL="355600" lvl="1" indent="-177800"/>
            <a:r>
              <a:rPr lang="en-US" altLang="zh-CN" dirty="0" smtClean="0">
                <a:latin typeface="Huawei Sans" panose="020C0503030203020204" pitchFamily="34" charset="0"/>
                <a:cs typeface="Huawei Sans" panose="020C0503030203020204" pitchFamily="34" charset="0"/>
              </a:rPr>
              <a:t>Rogue client: an unauthorized or malicious client, similar to a rogue AP.</a:t>
            </a:r>
          </a:p>
          <a:p>
            <a:pPr marL="355600" lvl="1" indent="-177800"/>
            <a:r>
              <a:rPr lang="en-US" altLang="zh-CN" dirty="0" smtClean="0">
                <a:latin typeface="Huawei Sans" panose="020C0503030203020204" pitchFamily="34" charset="0"/>
                <a:cs typeface="Huawei Sans" panose="020C0503030203020204" pitchFamily="34" charset="0"/>
              </a:rPr>
              <a:t>Rogue wireless bridge: an unauthorized or malicious wireless bridge.</a:t>
            </a:r>
          </a:p>
          <a:p>
            <a:pPr marL="355600" lvl="1" indent="-177800"/>
            <a:r>
              <a:rPr lang="en-US" altLang="zh-CN" dirty="0" smtClean="0">
                <a:latin typeface="Huawei Sans" panose="020C0503030203020204" pitchFamily="34" charset="0"/>
                <a:cs typeface="Huawei Sans" panose="020C0503030203020204" pitchFamily="34" charset="0"/>
              </a:rPr>
              <a:t>Monitor AP: an AP that scans or listens on wireless channels and attempts to detect attacks to wireless networks.</a:t>
            </a:r>
          </a:p>
          <a:p>
            <a:pPr marL="355600" lvl="1" indent="-177800"/>
            <a:r>
              <a:rPr lang="en-US" altLang="zh-CN" dirty="0" smtClean="0">
                <a:latin typeface="Huawei Sans" panose="020C0503030203020204" pitchFamily="34" charset="0"/>
                <a:cs typeface="Huawei Sans" panose="020C0503030203020204" pitchFamily="34" charset="0"/>
              </a:rPr>
              <a:t>Ad-hoc mode: working mode of a wireless client. Ad-hoc devices can directly communicate with each other without the support of any device.</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677327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002533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207921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955974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30564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noProof="0" dirty="0" err="1" smtClean="0"/>
              <a:t>IoT</a:t>
            </a:r>
            <a:endParaRPr lang="zh-CN" altLang="en-US" noProof="0" dirty="0" smtClean="0"/>
          </a:p>
          <a:p>
            <a:pPr marL="363538" lvl="1" indent="-187325"/>
            <a:r>
              <a:rPr lang="en-US" altLang="zh-CN" dirty="0" smtClean="0"/>
              <a:t>In recent years, </a:t>
            </a:r>
            <a:r>
              <a:rPr lang="en-US" altLang="zh-CN" dirty="0" err="1" smtClean="0"/>
              <a:t>IoT</a:t>
            </a:r>
            <a:r>
              <a:rPr lang="en-US" altLang="zh-CN" dirty="0" smtClean="0"/>
              <a:t> applications have become increasingly mature and been widely used. Examples include the positioning of goods in large warehouses, campus asset management, and parking navigation.</a:t>
            </a:r>
          </a:p>
          <a:p>
            <a:pPr marL="363538" lvl="1" indent="-187325"/>
            <a:r>
              <a:rPr lang="en-US" altLang="zh-CN" dirty="0" smtClean="0"/>
              <a:t>The use of </a:t>
            </a:r>
            <a:r>
              <a:rPr lang="en-US" altLang="zh-CN" dirty="0" err="1" smtClean="0"/>
              <a:t>IoT</a:t>
            </a:r>
            <a:r>
              <a:rPr lang="en-US" altLang="zh-CN" dirty="0" smtClean="0"/>
              <a:t> on a campus network directly leads to a huge increase in the number and types of terminals that access the network. Therefore, a large amount of data needs to be transmitted and stored.</a:t>
            </a:r>
          </a:p>
          <a:p>
            <a:pPr marL="363538" lvl="1" indent="-187325"/>
            <a:r>
              <a:rPr lang="en-US" altLang="zh-CN" dirty="0" smtClean="0"/>
              <a:t>Currently, there are various types of </a:t>
            </a:r>
            <a:r>
              <a:rPr lang="en-US" altLang="zh-CN" dirty="0" err="1" smtClean="0"/>
              <a:t>IoT</a:t>
            </a:r>
            <a:r>
              <a:rPr lang="en-US" altLang="zh-CN" dirty="0" smtClean="0"/>
              <a:t> sensing technologies, for example, Bluetooth, ZigBee, and Radio Frequency Identification (RFID), all of which have their respective application scenarios. How to smoothly connect these diversified </a:t>
            </a:r>
            <a:r>
              <a:rPr lang="en-US" altLang="zh-CN" dirty="0" err="1" smtClean="0"/>
              <a:t>IoT</a:t>
            </a:r>
            <a:r>
              <a:rPr lang="en-US" altLang="zh-CN" dirty="0" smtClean="0"/>
              <a:t> sensing networks to the existing campus network is a pressing issue to address.</a:t>
            </a:r>
          </a:p>
          <a:p>
            <a:pPr marL="363538" lvl="1" indent="-187325"/>
            <a:r>
              <a:rPr lang="en-US" altLang="zh-CN" dirty="0" smtClean="0"/>
              <a:t>With </a:t>
            </a:r>
            <a:r>
              <a:rPr lang="en-US" altLang="zh-CN" dirty="0" err="1" smtClean="0"/>
              <a:t>IoT</a:t>
            </a:r>
            <a:r>
              <a:rPr lang="en-US" altLang="zh-CN" dirty="0" smtClean="0"/>
              <a:t> applications deployed on the campus network, the types of terminals connected to the network become complex. The network is not just pure Ethernet any longer but a converged network with multiple types of terminals and media.</a:t>
            </a:r>
          </a:p>
          <a:p>
            <a:pPr lvl="1"/>
            <a:endParaRPr lang="zh-CN" altLang="en-US" noProof="0" dirty="0" smtClean="0"/>
          </a:p>
          <a:p>
            <a:endParaRPr lang="zh-CN" altLang="en-US" dirty="0"/>
          </a:p>
        </p:txBody>
      </p:sp>
    </p:spTree>
    <p:extLst>
      <p:ext uri="{BB962C8B-B14F-4D97-AF65-F5344CB8AC3E}">
        <p14:creationId xmlns:p14="http://schemas.microsoft.com/office/powerpoint/2010/main" val="17998540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RSSI: R</a:t>
            </a: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eceived </a:t>
            </a:r>
            <a:r>
              <a:rPr lang="en-US" altLang="zh-CN" dirty="0">
                <a:latin typeface="Huawei Sans" panose="020C0503030203020204" pitchFamily="34" charset="0"/>
              </a:rPr>
              <a:t>S</a:t>
            </a: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ignal </a:t>
            </a:r>
            <a:r>
              <a:rPr lang="en-US" altLang="zh-CN" dirty="0">
                <a:latin typeface="Huawei Sans" panose="020C0503030203020204" pitchFamily="34" charset="0"/>
              </a:rPr>
              <a:t>S</a:t>
            </a: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trength </a:t>
            </a:r>
            <a:r>
              <a:rPr lang="en-US" altLang="zh-CN" dirty="0" smtClean="0">
                <a:latin typeface="Huawei Sans" panose="020C0503030203020204" pitchFamily="34" charset="0"/>
              </a:rPr>
              <a:t>I</a:t>
            </a: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ndicator</a:t>
            </a:r>
            <a:r>
              <a:rPr lang="zh-CN" altLang="en-US"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 </a:t>
            </a: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(The RSSI value can be used to determine the signal strength between a STA and an AP.)</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RTLS: Real-Time Locating Systems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350432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930355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060444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Answers:</a:t>
            </a:r>
          </a:p>
          <a:p>
            <a:pPr marL="363538" lvl="1" indent="-187325"/>
            <a:r>
              <a:rPr lang="en-US" altLang="zh-CN" dirty="0" smtClean="0">
                <a:latin typeface="Huawei Sans" panose="020C0503030203020204" pitchFamily="34" charset="0"/>
              </a:rPr>
              <a:t>B</a:t>
            </a:r>
          </a:p>
          <a:p>
            <a:pPr marL="363538" lvl="1" indent="-187325"/>
            <a:r>
              <a:rPr lang="en-US" altLang="zh-CN" dirty="0" smtClean="0">
                <a:latin typeface="Huawei Sans" panose="020C0503030203020204" pitchFamily="34" charset="0"/>
              </a:rPr>
              <a:t>ABCD</a:t>
            </a: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2025449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169991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92273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OPEX: operating expense, such as the management, office, employee salary, and advertising expenses of an enterprise</a:t>
            </a:r>
          </a:p>
          <a:p>
            <a:r>
              <a:rPr lang="en-US" altLang="zh-CN" dirty="0" smtClean="0">
                <a:latin typeface="Huawei Sans" panose="020C0503030203020204" pitchFamily="34" charset="0"/>
              </a:rPr>
              <a:t>API:</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Application Programming Interface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38070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smtClean="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11275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4594900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15.png"/><Relationship Id="rId7" Type="http://schemas.openxmlformats.org/officeDocument/2006/relationships/image" Target="../media/image4.png"/><Relationship Id="rId12"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8.png"/><Relationship Id="rId11" Type="http://schemas.openxmlformats.org/officeDocument/2006/relationships/image" Target="../media/image9.png"/><Relationship Id="rId5" Type="http://schemas.openxmlformats.org/officeDocument/2006/relationships/image" Target="../media/image17.png"/><Relationship Id="rId10" Type="http://schemas.openxmlformats.org/officeDocument/2006/relationships/image" Target="../media/image7.png"/><Relationship Id="rId4" Type="http://schemas.openxmlformats.org/officeDocument/2006/relationships/image" Target="../media/image16.png"/><Relationship Id="rId9" Type="http://schemas.openxmlformats.org/officeDocument/2006/relationships/image" Target="../media/image6.png"/><Relationship Id="rId1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16.png"/><Relationship Id="rId10" Type="http://schemas.openxmlformats.org/officeDocument/2006/relationships/image" Target="../media/image10.png"/><Relationship Id="rId4" Type="http://schemas.openxmlformats.org/officeDocument/2006/relationships/image" Target="../media/image17.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1.png"/><Relationship Id="rId10" Type="http://schemas.openxmlformats.org/officeDocument/2006/relationships/image" Target="../media/image10.png"/><Relationship Id="rId4" Type="http://schemas.openxmlformats.org/officeDocument/2006/relationships/image" Target="../media/image16.png"/><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6.png"/><Relationship Id="rId12"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25.png"/><Relationship Id="rId11" Type="http://schemas.openxmlformats.org/officeDocument/2006/relationships/image" Target="../media/image23.png"/><Relationship Id="rId5" Type="http://schemas.openxmlformats.org/officeDocument/2006/relationships/image" Target="../media/image21.png"/><Relationship Id="rId10" Type="http://schemas.openxmlformats.org/officeDocument/2006/relationships/image" Target="../media/image27.png"/><Relationship Id="rId4" Type="http://schemas.openxmlformats.org/officeDocument/2006/relationships/image" Target="../media/image16.png"/><Relationship Id="rId9" Type="http://schemas.openxmlformats.org/officeDocument/2006/relationships/image" Target="../media/image24.png"/></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10.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16.png"/><Relationship Id="rId9" Type="http://schemas.openxmlformats.org/officeDocument/2006/relationships/image" Target="../media/image20.png"/></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27.png"/><Relationship Id="rId12"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4.png"/><Relationship Id="rId4" Type="http://schemas.openxmlformats.org/officeDocument/2006/relationships/image" Target="../media/image16.png"/><Relationship Id="rId9"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27.png"/><Relationship Id="rId12"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20.png"/><Relationship Id="rId5" Type="http://schemas.openxmlformats.org/officeDocument/2006/relationships/image" Target="../media/image21.png"/><Relationship Id="rId10" Type="http://schemas.openxmlformats.org/officeDocument/2006/relationships/image" Target="../media/image4.png"/><Relationship Id="rId4" Type="http://schemas.openxmlformats.org/officeDocument/2006/relationships/image" Target="../media/image16.png"/><Relationship Id="rId9" Type="http://schemas.openxmlformats.org/officeDocument/2006/relationships/image" Target="../media/image25.png"/></Relationships>
</file>

<file path=ppt/slides/_rels/slide2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17.png"/><Relationship Id="rId7" Type="http://schemas.openxmlformats.org/officeDocument/2006/relationships/image" Target="../media/image27.png"/><Relationship Id="rId12"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23.png"/><Relationship Id="rId5" Type="http://schemas.openxmlformats.org/officeDocument/2006/relationships/image" Target="../media/image21.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4.png"/><Relationship Id="rId14" Type="http://schemas.openxmlformats.org/officeDocument/2006/relationships/image" Target="../media/image10.png"/></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27.png"/><Relationship Id="rId12"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7.png"/><Relationship Id="rId5" Type="http://schemas.openxmlformats.org/officeDocument/2006/relationships/image" Target="../media/image21.png"/><Relationship Id="rId10" Type="http://schemas.openxmlformats.org/officeDocument/2006/relationships/image" Target="../media/image23.png"/><Relationship Id="rId4" Type="http://schemas.openxmlformats.org/officeDocument/2006/relationships/image" Target="../media/image16.png"/><Relationship Id="rId9" Type="http://schemas.openxmlformats.org/officeDocument/2006/relationships/image" Target="../media/image4.png"/><Relationship Id="rId1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1.png"/><Relationship Id="rId10" Type="http://schemas.openxmlformats.org/officeDocument/2006/relationships/image" Target="../media/image10.png"/><Relationship Id="rId4" Type="http://schemas.openxmlformats.org/officeDocument/2006/relationships/image" Target="../media/image16.png"/><Relationship Id="rId9"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10.png"/><Relationship Id="rId5" Type="http://schemas.openxmlformats.org/officeDocument/2006/relationships/image" Target="../media/image23.png"/><Relationship Id="rId10" Type="http://schemas.openxmlformats.org/officeDocument/2006/relationships/image" Target="../media/image4.png"/><Relationship Id="rId4" Type="http://schemas.openxmlformats.org/officeDocument/2006/relationships/image" Target="../media/image16.png"/><Relationship Id="rId9" Type="http://schemas.openxmlformats.org/officeDocument/2006/relationships/image" Target="../media/image29.png"/></Relationships>
</file>

<file path=ppt/slides/_rels/slide3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10.png"/><Relationship Id="rId5" Type="http://schemas.openxmlformats.org/officeDocument/2006/relationships/image" Target="../media/image23.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33.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png"/><Relationship Id="rId7"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16.xml"/><Relationship Id="rId5" Type="http://schemas.openxmlformats.org/officeDocument/2006/relationships/image" Target="../media/image23.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23.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24.png"/><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notesSlide" Target="../notesSlides/notesSlide58.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2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17.png"/><Relationship Id="rId4"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61.xml"/><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17.png"/><Relationship Id="rId4" Type="http://schemas.openxmlformats.org/officeDocument/2006/relationships/image" Target="../media/image16.png"/></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16.xml"/><Relationship Id="rId5" Type="http://schemas.openxmlformats.org/officeDocument/2006/relationships/image" Target="../media/image15.png"/><Relationship Id="rId4" Type="http://schemas.openxmlformats.org/officeDocument/2006/relationships/image" Target="../media/image20.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6.xml"/><Relationship Id="rId5" Type="http://schemas.openxmlformats.org/officeDocument/2006/relationships/image" Target="../media/image20.png"/><Relationship Id="rId4" Type="http://schemas.openxmlformats.org/officeDocument/2006/relationships/image" Target="../media/image34.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6.xml"/><Relationship Id="rId5" Type="http://schemas.openxmlformats.org/officeDocument/2006/relationships/image" Target="../media/image20.png"/><Relationship Id="rId4" Type="http://schemas.openxmlformats.org/officeDocument/2006/relationships/image" Target="../media/image34.png"/></Relationships>
</file>

<file path=ppt/slides/_rels/slide6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image" Target="../media/image39.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44.png"/><Relationship Id="rId11" Type="http://schemas.openxmlformats.org/officeDocument/2006/relationships/image" Target="../media/image46.png"/><Relationship Id="rId5" Type="http://schemas.openxmlformats.org/officeDocument/2006/relationships/image" Target="../media/image43.png"/><Relationship Id="rId10" Type="http://schemas.openxmlformats.org/officeDocument/2006/relationships/image" Target="../media/image45.png"/><Relationship Id="rId4" Type="http://schemas.openxmlformats.org/officeDocument/2006/relationships/image" Target="../media/image21.png"/><Relationship Id="rId9" Type="http://schemas.openxmlformats.org/officeDocument/2006/relationships/image" Target="../media/image18.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47.jpeg"/><Relationship Id="rId4" Type="http://schemas.openxmlformats.org/officeDocument/2006/relationships/image" Target="../media/image23.png"/></Relationships>
</file>

<file path=ppt/slides/_rels/slide6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0.png"/><Relationship Id="rId7" Type="http://schemas.openxmlformats.org/officeDocument/2006/relationships/image" Target="../media/image11.jpeg"/><Relationship Id="rId2" Type="http://schemas.openxmlformats.org/officeDocument/2006/relationships/notesSlide" Target="../notesSlides/notesSlide69.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23.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23.png"/><Relationship Id="rId7" Type="http://schemas.openxmlformats.org/officeDocument/2006/relationships/image" Target="../media/image48.png"/><Relationship Id="rId2" Type="http://schemas.openxmlformats.org/officeDocument/2006/relationships/notesSlide" Target="../notesSlides/notesSlide70.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30.png"/></Relationships>
</file>

<file path=ppt/slides/_rels/slide7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23.png"/><Relationship Id="rId7" Type="http://schemas.openxmlformats.org/officeDocument/2006/relationships/image" Target="../media/image30.png"/><Relationship Id="rId2" Type="http://schemas.openxmlformats.org/officeDocument/2006/relationships/notesSlide" Target="../notesSlides/notesSlide71.xml"/><Relationship Id="rId1" Type="http://schemas.openxmlformats.org/officeDocument/2006/relationships/slideLayout" Target="../slideLayouts/slideLayout16.xml"/><Relationship Id="rId6" Type="http://schemas.openxmlformats.org/officeDocument/2006/relationships/image" Target="../media/image48.png"/><Relationship Id="rId5" Type="http://schemas.openxmlformats.org/officeDocument/2006/relationships/image" Target="../media/image19.png"/><Relationship Id="rId10"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28.png"/></Relationships>
</file>

<file path=ppt/slides/_rels/slide7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0.png"/><Relationship Id="rId7"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14.jpeg"/><Relationship Id="rId4" Type="http://schemas.openxmlformats.org/officeDocument/2006/relationships/image" Target="../media/image1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文本占位符 79"/>
          <p:cNvSpPr>
            <a:spLocks noGrp="1"/>
          </p:cNvSpPr>
          <p:nvPr>
            <p:ph type="body" sz="quarter" idx="17"/>
          </p:nvPr>
        </p:nvSpPr>
        <p:spPr>
          <a:xfrm>
            <a:off x="1007139" y="1969626"/>
            <a:ext cx="3119030" cy="504887"/>
          </a:xfrm>
        </p:spPr>
        <p:txBody>
          <a:bodyPr/>
          <a:lstStyle/>
          <a:p>
            <a:pPr fontAlgn="ctr"/>
            <a:r>
              <a:rPr lang="en-US" altLang="zh-CN" dirty="0" smtClean="0">
                <a:latin typeface="Huawei Sans" panose="020C0503030203020204" pitchFamily="34" charset="0"/>
                <a:sym typeface="Huawei Sans" panose="020C0503030203020204" pitchFamily="34" charset="0"/>
              </a:rPr>
              <a:t>V100R019C10</a:t>
            </a:r>
            <a:endParaRPr lang="en-US" altLang="zh-CN" dirty="0">
              <a:latin typeface="Huawei Sans" panose="020C0503030203020204" pitchFamily="34" charset="0"/>
              <a:sym typeface="Huawei Sans" panose="020C0503030203020204" pitchFamily="34" charset="0"/>
            </a:endParaRPr>
          </a:p>
        </p:txBody>
      </p:sp>
      <p:sp>
        <p:nvSpPr>
          <p:cNvPr id="27" name="文本占位符 1"/>
          <p:cNvSpPr>
            <a:spLocks noGrp="1"/>
          </p:cNvSpPr>
          <p:nvPr>
            <p:ph type="body" sz="quarter" idx="18"/>
          </p:nvPr>
        </p:nvSpPr>
        <p:spPr>
          <a:xfrm>
            <a:off x="4126170" y="1969626"/>
            <a:ext cx="1967450"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28" name="文本占位符 2"/>
          <p:cNvSpPr>
            <a:spLocks noGrp="1"/>
          </p:cNvSpPr>
          <p:nvPr>
            <p:ph type="body" sz="quarter" idx="19"/>
          </p:nvPr>
        </p:nvSpPr>
        <p:spPr>
          <a:xfrm>
            <a:off x="6093619" y="1969626"/>
            <a:ext cx="3023155"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29" name="文本占位符 3"/>
          <p:cNvSpPr>
            <a:spLocks noGrp="1"/>
          </p:cNvSpPr>
          <p:nvPr>
            <p:ph type="body" sz="quarter" idx="20"/>
          </p:nvPr>
        </p:nvSpPr>
        <p:spPr>
          <a:xfrm>
            <a:off x="9116775" y="1969626"/>
            <a:ext cx="2084625" cy="504887"/>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30" name="文本占位符 73"/>
          <p:cNvSpPr>
            <a:spLocks noGrp="1"/>
          </p:cNvSpPr>
          <p:nvPr>
            <p:ph type="body" sz="quarter" idx="13"/>
          </p:nvPr>
        </p:nvSpPr>
        <p:spPr>
          <a:xfrm>
            <a:off x="1007042" y="3263796"/>
            <a:ext cx="3119128" cy="468052"/>
          </a:xfrm>
        </p:spPr>
        <p:txBody>
          <a:bodyPr/>
          <a:lstStyle/>
          <a:p>
            <a:pPr fontAlgn="ctr"/>
            <a:r>
              <a:rPr lang="en-US" altLang="zh-CN" dirty="0" smtClean="0">
                <a:latin typeface="Huawei Sans" panose="020C0503030203020204" pitchFamily="34" charset="0"/>
                <a:sym typeface="Huawei Sans" panose="020C0503030203020204" pitchFamily="34" charset="0"/>
              </a:rPr>
              <a:t>Zhu </a:t>
            </a:r>
            <a:r>
              <a:rPr lang="en-US" altLang="zh-CN" dirty="0" err="1" smtClean="0">
                <a:latin typeface="Huawei Sans" panose="020C0503030203020204" pitchFamily="34" charset="0"/>
                <a:sym typeface="Huawei Sans" panose="020C0503030203020204" pitchFamily="34" charset="0"/>
              </a:rPr>
              <a:t>Shigeng</a:t>
            </a:r>
            <a:r>
              <a:rPr lang="en-US" altLang="zh-CN" dirty="0" smtClean="0">
                <a:latin typeface="Huawei Sans" panose="020C0503030203020204" pitchFamily="34" charset="0"/>
                <a:sym typeface="Huawei Sans" panose="020C0503030203020204" pitchFamily="34" charset="0"/>
              </a:rPr>
              <a:t>/00261992</a:t>
            </a:r>
            <a:endParaRPr lang="en-US" altLang="zh-CN" dirty="0">
              <a:latin typeface="Huawei Sans" panose="020C0503030203020204" pitchFamily="34" charset="0"/>
              <a:sym typeface="Huawei Sans" panose="020C0503030203020204" pitchFamily="34" charset="0"/>
            </a:endParaRPr>
          </a:p>
        </p:txBody>
      </p:sp>
      <p:sp>
        <p:nvSpPr>
          <p:cNvPr id="31" name="文本占位符 74"/>
          <p:cNvSpPr>
            <a:spLocks noGrp="1"/>
          </p:cNvSpPr>
          <p:nvPr>
            <p:ph type="body" sz="quarter" idx="14"/>
          </p:nvPr>
        </p:nvSpPr>
        <p:spPr>
          <a:xfrm>
            <a:off x="4126170" y="3263796"/>
            <a:ext cx="1967450" cy="468052"/>
          </a:xfrm>
        </p:spPr>
        <p:txBody>
          <a:bodyPr/>
          <a:lstStyle/>
          <a:p>
            <a:r>
              <a:rPr lang="en-US" altLang="zh-CN" dirty="0" smtClean="0">
                <a:latin typeface="Huawei Sans" panose="020C0503030203020204" pitchFamily="34" charset="0"/>
                <a:sym typeface="Huawei Sans" panose="020C0503030203020204" pitchFamily="34" charset="0"/>
              </a:rPr>
              <a:t>2019-11-25</a:t>
            </a:r>
            <a:endParaRPr lang="en-US" altLang="zh-CN" dirty="0">
              <a:latin typeface="Huawei Sans" panose="020C0503030203020204" pitchFamily="34" charset="0"/>
              <a:sym typeface="Huawei Sans" panose="020C0503030203020204" pitchFamily="34" charset="0"/>
            </a:endParaRPr>
          </a:p>
        </p:txBody>
      </p:sp>
      <p:sp>
        <p:nvSpPr>
          <p:cNvPr id="32" name="文本占位符 75"/>
          <p:cNvSpPr>
            <a:spLocks noGrp="1"/>
          </p:cNvSpPr>
          <p:nvPr>
            <p:ph type="body" sz="quarter" idx="15"/>
          </p:nvPr>
        </p:nvSpPr>
        <p:spPr>
          <a:xfrm>
            <a:off x="6093619" y="3263796"/>
            <a:ext cx="3023155" cy="468052"/>
          </a:xfrm>
        </p:spPr>
        <p:txBody>
          <a:bodyPr/>
          <a:lstStyle/>
          <a:p>
            <a:pPr fontAlgn="ctr"/>
            <a:r>
              <a:rPr lang="en-US" altLang="zh-CN" dirty="0" smtClean="0">
                <a:latin typeface="Huawei Sans" panose="020C0503030203020204" pitchFamily="34" charset="0"/>
                <a:sym typeface="Huawei Sans" panose="020C0503030203020204" pitchFamily="34" charset="0"/>
              </a:rPr>
              <a:t>Wan </a:t>
            </a:r>
            <a:r>
              <a:rPr lang="en-US" altLang="zh-CN" dirty="0" err="1" smtClean="0">
                <a:latin typeface="Huawei Sans" panose="020C0503030203020204" pitchFamily="34" charset="0"/>
                <a:sym typeface="Huawei Sans" panose="020C0503030203020204" pitchFamily="34" charset="0"/>
              </a:rPr>
              <a:t>Yunfei</a:t>
            </a:r>
            <a:r>
              <a:rPr lang="en-US" altLang="zh-CN" dirty="0" smtClean="0">
                <a:latin typeface="Huawei Sans" panose="020C0503030203020204" pitchFamily="34" charset="0"/>
                <a:sym typeface="Huawei Sans" panose="020C0503030203020204" pitchFamily="34" charset="0"/>
              </a:rPr>
              <a:t>/00364921</a:t>
            </a:r>
            <a:endParaRPr lang="en-US" altLang="zh-CN" dirty="0">
              <a:latin typeface="Huawei Sans" panose="020C0503030203020204" pitchFamily="34" charset="0"/>
              <a:sym typeface="Huawei Sans" panose="020C0503030203020204" pitchFamily="34" charset="0"/>
            </a:endParaRPr>
          </a:p>
        </p:txBody>
      </p:sp>
      <p:sp>
        <p:nvSpPr>
          <p:cNvPr id="33" name="文本占位符 78"/>
          <p:cNvSpPr>
            <a:spLocks noGrp="1"/>
          </p:cNvSpPr>
          <p:nvPr>
            <p:ph type="body" sz="quarter" idx="16"/>
          </p:nvPr>
        </p:nvSpPr>
        <p:spPr>
          <a:xfrm>
            <a:off x="9116775" y="3227792"/>
            <a:ext cx="2056050" cy="504056"/>
          </a:xfrm>
        </p:spPr>
        <p:txBody>
          <a:bodyPr/>
          <a:lstStyle/>
          <a:p>
            <a:r>
              <a:rPr lang="en-US" altLang="zh-CN" dirty="0" smtClean="0">
                <a:latin typeface="Huawei Sans" panose="020C0503030203020204" pitchFamily="34" charset="0"/>
                <a:sym typeface="Huawei Sans" panose="020C0503030203020204" pitchFamily="34" charset="0"/>
              </a:rPr>
              <a:t>New</a:t>
            </a:r>
            <a:endParaRPr lang="en-US" altLang="zh-CN" dirty="0">
              <a:latin typeface="Huawei Sans" panose="020C0503030203020204" pitchFamily="34" charset="0"/>
              <a:sym typeface="Huawei Sans" panose="020C0503030203020204" pitchFamily="34" charset="0"/>
            </a:endParaRPr>
          </a:p>
        </p:txBody>
      </p:sp>
      <p:sp>
        <p:nvSpPr>
          <p:cNvPr id="34" name="文本占位符 4"/>
          <p:cNvSpPr>
            <a:spLocks noGrp="1"/>
          </p:cNvSpPr>
          <p:nvPr>
            <p:ph type="body" sz="quarter" idx="21"/>
          </p:nvPr>
        </p:nvSpPr>
        <p:spPr>
          <a:xfrm>
            <a:off x="1007042" y="3767852"/>
            <a:ext cx="3119128" cy="468052"/>
          </a:xfrm>
        </p:spPr>
        <p:txBody>
          <a:bodyPr/>
          <a:lstStyle/>
          <a:p>
            <a:pPr fontAlgn="ctr"/>
            <a:r>
              <a:rPr lang="en-US" altLang="zh-CN" dirty="0" smtClean="0">
                <a:latin typeface="Huawei Sans" panose="020C0503030203020204" pitchFamily="34" charset="0"/>
                <a:sym typeface="Huawei Sans" panose="020C0503030203020204" pitchFamily="34" charset="0"/>
              </a:rPr>
              <a:t>Shi </a:t>
            </a:r>
            <a:r>
              <a:rPr lang="en-US" altLang="zh-CN" dirty="0" err="1" smtClean="0">
                <a:latin typeface="Huawei Sans" panose="020C0503030203020204" pitchFamily="34" charset="0"/>
                <a:sym typeface="Huawei Sans" panose="020C0503030203020204" pitchFamily="34" charset="0"/>
              </a:rPr>
              <a:t>Miaomiao</a:t>
            </a:r>
            <a:r>
              <a:rPr lang="en-US" altLang="zh-CN" dirty="0" smtClean="0">
                <a:latin typeface="Huawei Sans" panose="020C0503030203020204" pitchFamily="34" charset="0"/>
                <a:sym typeface="Huawei Sans" panose="020C0503030203020204" pitchFamily="34" charset="0"/>
              </a:rPr>
              <a:t>/swx791350</a:t>
            </a:r>
            <a:endParaRPr lang="en-US" altLang="zh-CN" dirty="0">
              <a:latin typeface="Huawei Sans" panose="020C0503030203020204" pitchFamily="34" charset="0"/>
              <a:sym typeface="Huawei Sans" panose="020C0503030203020204" pitchFamily="34" charset="0"/>
            </a:endParaRPr>
          </a:p>
        </p:txBody>
      </p:sp>
      <p:sp>
        <p:nvSpPr>
          <p:cNvPr id="35" name="文本占位符 5"/>
          <p:cNvSpPr>
            <a:spLocks noGrp="1"/>
          </p:cNvSpPr>
          <p:nvPr>
            <p:ph type="body" sz="quarter" idx="22"/>
          </p:nvPr>
        </p:nvSpPr>
        <p:spPr>
          <a:xfrm>
            <a:off x="4126170" y="3767852"/>
            <a:ext cx="1967450" cy="468052"/>
          </a:xfrm>
        </p:spPr>
        <p:txBody>
          <a:bodyPr/>
          <a:lstStyle/>
          <a:p>
            <a:r>
              <a:rPr lang="en-US" altLang="zh-CN" dirty="0" smtClean="0">
                <a:latin typeface="Huawei Sans" panose="020C0503030203020204" pitchFamily="34" charset="0"/>
                <a:sym typeface="Huawei Sans" panose="020C0503030203020204" pitchFamily="34" charset="0"/>
              </a:rPr>
              <a:t>2020-11-16</a:t>
            </a:r>
            <a:endParaRPr lang="en-US" altLang="zh-CN" dirty="0">
              <a:latin typeface="Huawei Sans" panose="020C0503030203020204" pitchFamily="34" charset="0"/>
              <a:sym typeface="Huawei Sans" panose="020C0503030203020204" pitchFamily="34" charset="0"/>
            </a:endParaRPr>
          </a:p>
        </p:txBody>
      </p:sp>
      <p:sp>
        <p:nvSpPr>
          <p:cNvPr id="36" name="文本占位符 6"/>
          <p:cNvSpPr>
            <a:spLocks noGrp="1"/>
          </p:cNvSpPr>
          <p:nvPr>
            <p:ph type="body" sz="quarter" idx="23"/>
          </p:nvPr>
        </p:nvSpPr>
        <p:spPr>
          <a:xfrm>
            <a:off x="6093619" y="3767852"/>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37" name="文本占位符 7"/>
          <p:cNvSpPr>
            <a:spLocks noGrp="1"/>
          </p:cNvSpPr>
          <p:nvPr>
            <p:ph type="body" sz="quarter" idx="24"/>
          </p:nvPr>
        </p:nvSpPr>
        <p:spPr>
          <a:xfrm>
            <a:off x="9116775" y="3731848"/>
            <a:ext cx="2084625" cy="504056"/>
          </a:xfrm>
        </p:spPr>
        <p:txBody>
          <a:bodyPr/>
          <a:lstStyle/>
          <a:p>
            <a:r>
              <a:rPr lang="en-US" altLang="zh-CN" dirty="0" smtClean="0">
                <a:latin typeface="Huawei Sans" panose="020C0503030203020204" pitchFamily="34" charset="0"/>
                <a:sym typeface="Huawei Sans" panose="020C0503030203020204" pitchFamily="34" charset="0"/>
              </a:rPr>
              <a:t>Update</a:t>
            </a:r>
            <a:endParaRPr lang="en-US" altLang="zh-CN" dirty="0">
              <a:latin typeface="Huawei Sans" panose="020C0503030203020204" pitchFamily="34" charset="0"/>
              <a:sym typeface="Huawei Sans" panose="020C0503030203020204" pitchFamily="34" charset="0"/>
            </a:endParaRPr>
          </a:p>
        </p:txBody>
      </p:sp>
      <p:sp>
        <p:nvSpPr>
          <p:cNvPr id="38" name="文本占位符 8"/>
          <p:cNvSpPr>
            <a:spLocks noGrp="1"/>
          </p:cNvSpPr>
          <p:nvPr>
            <p:ph type="body" sz="quarter" idx="25"/>
          </p:nvPr>
        </p:nvSpPr>
        <p:spPr>
          <a:xfrm>
            <a:off x="1007042" y="4235904"/>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39" name="文本占位符 9"/>
          <p:cNvSpPr>
            <a:spLocks noGrp="1"/>
          </p:cNvSpPr>
          <p:nvPr>
            <p:ph type="body" sz="quarter" idx="26"/>
          </p:nvPr>
        </p:nvSpPr>
        <p:spPr>
          <a:xfrm>
            <a:off x="4126170" y="4235904"/>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40" name="文本占位符 10"/>
          <p:cNvSpPr>
            <a:spLocks noGrp="1"/>
          </p:cNvSpPr>
          <p:nvPr>
            <p:ph type="body" sz="quarter" idx="27"/>
          </p:nvPr>
        </p:nvSpPr>
        <p:spPr>
          <a:xfrm>
            <a:off x="6093619" y="4235904"/>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1" name="文本占位符 11"/>
          <p:cNvSpPr>
            <a:spLocks noGrp="1"/>
          </p:cNvSpPr>
          <p:nvPr>
            <p:ph type="body" sz="quarter" idx="28"/>
          </p:nvPr>
        </p:nvSpPr>
        <p:spPr>
          <a:xfrm>
            <a:off x="9116775" y="4235904"/>
            <a:ext cx="20560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42" name="文本占位符 12"/>
          <p:cNvSpPr>
            <a:spLocks noGrp="1"/>
          </p:cNvSpPr>
          <p:nvPr>
            <p:ph type="body" sz="quarter" idx="29"/>
          </p:nvPr>
        </p:nvSpPr>
        <p:spPr>
          <a:xfrm>
            <a:off x="1007042" y="4775964"/>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3" name="文本占位符 13"/>
          <p:cNvSpPr>
            <a:spLocks noGrp="1"/>
          </p:cNvSpPr>
          <p:nvPr>
            <p:ph type="body" sz="quarter" idx="30"/>
          </p:nvPr>
        </p:nvSpPr>
        <p:spPr>
          <a:xfrm>
            <a:off x="4126170" y="4775964"/>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44" name="文本占位符 14"/>
          <p:cNvSpPr>
            <a:spLocks noGrp="1"/>
          </p:cNvSpPr>
          <p:nvPr>
            <p:ph type="body" sz="quarter" idx="31"/>
          </p:nvPr>
        </p:nvSpPr>
        <p:spPr>
          <a:xfrm>
            <a:off x="6093619" y="4775964"/>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5" name="文本占位符 15"/>
          <p:cNvSpPr>
            <a:spLocks noGrp="1"/>
          </p:cNvSpPr>
          <p:nvPr>
            <p:ph type="body" sz="quarter" idx="32"/>
          </p:nvPr>
        </p:nvSpPr>
        <p:spPr>
          <a:xfrm>
            <a:off x="9116775" y="4775964"/>
            <a:ext cx="2084625"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46" name="文本占位符 16"/>
          <p:cNvSpPr>
            <a:spLocks noGrp="1"/>
          </p:cNvSpPr>
          <p:nvPr>
            <p:ph type="body" sz="quarter" idx="33"/>
          </p:nvPr>
        </p:nvSpPr>
        <p:spPr>
          <a:xfrm>
            <a:off x="1007042" y="5244016"/>
            <a:ext cx="3119128"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7" name="文本占位符 17"/>
          <p:cNvSpPr>
            <a:spLocks noGrp="1"/>
          </p:cNvSpPr>
          <p:nvPr>
            <p:ph type="body" sz="quarter" idx="34"/>
          </p:nvPr>
        </p:nvSpPr>
        <p:spPr>
          <a:xfrm>
            <a:off x="4126170" y="5244016"/>
            <a:ext cx="1967450" cy="468052"/>
          </a:xfrm>
        </p:spPr>
        <p:txBody>
          <a:bodyPr/>
          <a:lstStyle/>
          <a:p>
            <a:endParaRPr lang="en-US" altLang="zh-CN" dirty="0">
              <a:latin typeface="Huawei Sans" panose="020C0503030203020204" pitchFamily="34" charset="0"/>
              <a:sym typeface="Huawei Sans" panose="020C0503030203020204" pitchFamily="34" charset="0"/>
            </a:endParaRPr>
          </a:p>
        </p:txBody>
      </p:sp>
      <p:sp>
        <p:nvSpPr>
          <p:cNvPr id="48" name="文本占位符 18"/>
          <p:cNvSpPr>
            <a:spLocks noGrp="1"/>
          </p:cNvSpPr>
          <p:nvPr>
            <p:ph type="body" sz="quarter" idx="35"/>
          </p:nvPr>
        </p:nvSpPr>
        <p:spPr>
          <a:xfrm>
            <a:off x="6093619" y="5244016"/>
            <a:ext cx="3023155" cy="468052"/>
          </a:xfrm>
        </p:spPr>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9" name="文本占位符 19"/>
          <p:cNvSpPr>
            <a:spLocks noGrp="1"/>
          </p:cNvSpPr>
          <p:nvPr>
            <p:ph type="body" sz="quarter" idx="36"/>
          </p:nvPr>
        </p:nvSpPr>
        <p:spPr>
          <a:xfrm>
            <a:off x="9116775" y="5244016"/>
            <a:ext cx="2084625" cy="468052"/>
          </a:xfrm>
        </p:spPr>
        <p:txBody>
          <a:bodyPr/>
          <a:lstStyle/>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57747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algn="l"/>
            <a:r>
              <a:rPr lang="en-US" altLang="zh-CN" sz="2000" dirty="0">
                <a:solidFill>
                  <a:schemeClr val="bg1">
                    <a:lumMod val="50000"/>
                  </a:schemeClr>
                </a:solidFill>
                <a:latin typeface="Huawei Sans" panose="020C0503030203020204" pitchFamily="34" charset="0"/>
              </a:rPr>
              <a:t>Service Requirements and Challenges of Small- and Medium-Sized Campus Networks</a:t>
            </a:r>
          </a:p>
          <a:p>
            <a:pPr algn="l"/>
            <a:r>
              <a:rPr lang="en-US" altLang="zh-CN" sz="2000" b="1" dirty="0">
                <a:latin typeface="Huawei Sans" panose="020C0503030203020204" pitchFamily="34" charset="0"/>
              </a:rPr>
              <a:t>Introduction to Huawei </a:t>
            </a:r>
            <a:r>
              <a:rPr lang="en-US" altLang="zh-CN" sz="2000" b="1" dirty="0" err="1">
                <a:latin typeface="Huawei Sans" panose="020C0503030203020204" pitchFamily="34" charset="0"/>
              </a:rPr>
              <a:t>CloudCampus</a:t>
            </a:r>
            <a:r>
              <a:rPr lang="en-US" altLang="zh-CN" sz="2000" b="1" dirty="0">
                <a:latin typeface="Huawei Sans" panose="020C0503030203020204" pitchFamily="34" charset="0"/>
              </a:rPr>
              <a:t> Solution</a:t>
            </a:r>
          </a:p>
          <a:p>
            <a:pPr algn="l"/>
            <a:r>
              <a:rPr lang="en-US" altLang="zh-CN" sz="2000" dirty="0">
                <a:solidFill>
                  <a:schemeClr val="bg1">
                    <a:lumMod val="50000"/>
                  </a:schemeClr>
                </a:solidFill>
                <a:latin typeface="Huawei Sans" panose="020C0503030203020204" pitchFamily="34" charset="0"/>
              </a:rPr>
              <a:t>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 Design for Small- and Medium-Sized Campus Networks</a:t>
            </a:r>
          </a:p>
          <a:p>
            <a:pPr algn="l"/>
            <a:r>
              <a:rPr lang="en-US" altLang="zh-CN" sz="2000" dirty="0">
                <a:solidFill>
                  <a:schemeClr val="bg1">
                    <a:lumMod val="50000"/>
                  </a:schemeClr>
                </a:solidFill>
                <a:latin typeface="Huawei Sans" panose="020C0503030203020204" pitchFamily="34" charset="0"/>
              </a:rPr>
              <a:t>Typical Industry Application Scenarios</a:t>
            </a:r>
          </a:p>
        </p:txBody>
      </p:sp>
    </p:spTree>
    <p:extLst>
      <p:ext uri="{BB962C8B-B14F-4D97-AF65-F5344CB8AC3E}">
        <p14:creationId xmlns:p14="http://schemas.microsoft.com/office/powerpoint/2010/main" val="31579746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159"/>
          <p:cNvSpPr/>
          <p:nvPr/>
        </p:nvSpPr>
        <p:spPr>
          <a:xfrm flipH="1">
            <a:off x="1610725" y="1803778"/>
            <a:ext cx="3733603" cy="20598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Huawei Cloud Managed Network, Enabling Digital Operations with Ultimate Experience</a:t>
            </a:r>
            <a:endParaRPr lang="en-US" altLang="zh-CN" dirty="0">
              <a:latin typeface="Huawei Sans" panose="020C0503030203020204" pitchFamily="34" charset="0"/>
              <a:sym typeface="Huawei Sans" panose="020C0503030203020204" pitchFamily="34" charset="0"/>
            </a:endParaRPr>
          </a:p>
        </p:txBody>
      </p:sp>
      <p:sp>
        <p:nvSpPr>
          <p:cNvPr id="18" name="圆角矩形 17"/>
          <p:cNvSpPr/>
          <p:nvPr/>
        </p:nvSpPr>
        <p:spPr>
          <a:xfrm>
            <a:off x="5698837" y="1449388"/>
            <a:ext cx="6050249"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rPr>
              <a:t>Ultra-broadband connection, improving network and application quality</a:t>
            </a:r>
          </a:p>
        </p:txBody>
      </p:sp>
      <p:sp>
        <p:nvSpPr>
          <p:cNvPr id="19" name="圆角矩形 18"/>
          <p:cNvSpPr/>
          <p:nvPr/>
        </p:nvSpPr>
        <p:spPr>
          <a:xfrm>
            <a:off x="5698836" y="1902289"/>
            <a:ext cx="6050251" cy="9578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All-scenario WLAN, ensuring high bandwidth, high concurrency, and low latency</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Secure and reliable platform and network in compliance with laws and regulations of the industry and related countries</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Open APIs for industry-specific applications, accelerating digital transformation</a:t>
            </a:r>
          </a:p>
        </p:txBody>
      </p:sp>
      <p:sp>
        <p:nvSpPr>
          <p:cNvPr id="20" name="圆角矩形 19"/>
          <p:cNvSpPr/>
          <p:nvPr/>
        </p:nvSpPr>
        <p:spPr>
          <a:xfrm>
            <a:off x="5698837" y="2938995"/>
            <a:ext cx="6050249"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rPr>
              <a:t>Simplified management, reducing OPEX</a:t>
            </a:r>
          </a:p>
        </p:txBody>
      </p:sp>
      <p:sp>
        <p:nvSpPr>
          <p:cNvPr id="21" name="圆角矩形 20"/>
          <p:cNvSpPr/>
          <p:nvPr/>
        </p:nvSpPr>
        <p:spPr>
          <a:xfrm>
            <a:off x="5698836" y="3391895"/>
            <a:ext cx="6050251" cy="13887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WLAN Planner: customized network planning templates and automatic generation of network planning reports</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Diversified scenario-based packages: topology + device models + parameters, implementing one-stop configuration</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Various O&amp;M methods based on GIS maps, logical topologies, and mobile apps</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Online and centralized inspection of multiple branches and automatic report generation</a:t>
            </a:r>
          </a:p>
        </p:txBody>
      </p:sp>
      <p:sp>
        <p:nvSpPr>
          <p:cNvPr id="22" name="圆角矩形 21"/>
          <p:cNvSpPr/>
          <p:nvPr/>
        </p:nvSpPr>
        <p:spPr>
          <a:xfrm>
            <a:off x="5698837" y="4859554"/>
            <a:ext cx="6050249"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rPr>
              <a:t>AI-powered cloud-based Intelligent O&amp;M</a:t>
            </a:r>
          </a:p>
        </p:txBody>
      </p:sp>
      <p:sp>
        <p:nvSpPr>
          <p:cNvPr id="23" name="圆角矩形 22"/>
          <p:cNvSpPr/>
          <p:nvPr/>
        </p:nvSpPr>
        <p:spPr>
          <a:xfrm>
            <a:off x="5698836" y="5302063"/>
            <a:ext cx="6050251" cy="88017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Intelligent network O&amp;M: proactively predicts potential faults, ensuring user and application access experience</a:t>
            </a:r>
          </a:p>
          <a:p>
            <a:pPr marL="177800" indent="-177800" fontAlgn="ctr">
              <a:spcAft>
                <a:spcPts val="300"/>
              </a:spcAft>
              <a:buFont typeface="Arial" panose="020B0604020202020204" pitchFamily="34" charset="0"/>
              <a:buChar char="•"/>
            </a:pPr>
            <a:r>
              <a:rPr lang="en-US" altLang="zh-CN" sz="1100" dirty="0">
                <a:solidFill>
                  <a:schemeClr val="tx1"/>
                </a:solidFill>
                <a:latin typeface="Huawei Sans" panose="020C0503030203020204" pitchFamily="34" charset="0"/>
              </a:rPr>
              <a:t>SD-WAN: intelligently ensures WAN interconnection of key services, bringing ultimate experience to branches</a:t>
            </a:r>
          </a:p>
        </p:txBody>
      </p:sp>
      <p:sp>
        <p:nvSpPr>
          <p:cNvPr id="24" name="TextBox 300"/>
          <p:cNvSpPr txBox="1"/>
          <p:nvPr/>
        </p:nvSpPr>
        <p:spPr>
          <a:xfrm>
            <a:off x="288323" y="4007529"/>
            <a:ext cx="1156377"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a:solidFill>
                  <a:srgbClr val="00B0F0"/>
                </a:solidFill>
                <a:latin typeface="Huawei Sans" panose="020C0503030203020204" pitchFamily="34" charset="0"/>
              </a:rPr>
              <a:t>Multi-tenant network</a:t>
            </a:r>
          </a:p>
        </p:txBody>
      </p:sp>
      <p:sp>
        <p:nvSpPr>
          <p:cNvPr id="25" name="TextBox 301"/>
          <p:cNvSpPr txBox="1"/>
          <p:nvPr/>
        </p:nvSpPr>
        <p:spPr>
          <a:xfrm>
            <a:off x="288323" y="2284900"/>
            <a:ext cx="1156377" cy="147758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iMaster NCE</a:t>
            </a:r>
            <a:endParaRPr lang="en-US" altLang="zh-CN"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303"/>
          <p:cNvSpPr txBox="1"/>
          <p:nvPr/>
        </p:nvSpPr>
        <p:spPr>
          <a:xfrm>
            <a:off x="288323" y="1478459"/>
            <a:ext cx="1156377"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a:solidFill>
                  <a:srgbClr val="00B0F0"/>
                </a:solidFill>
                <a:latin typeface="Huawei Sans" panose="020C0503030203020204" pitchFamily="34" charset="0"/>
              </a:rPr>
              <a:t>Value-added SaaS</a:t>
            </a:r>
          </a:p>
        </p:txBody>
      </p:sp>
      <p:sp>
        <p:nvSpPr>
          <p:cNvPr id="27" name="TextBox 300"/>
          <p:cNvSpPr txBox="1"/>
          <p:nvPr/>
        </p:nvSpPr>
        <p:spPr>
          <a:xfrm>
            <a:off x="1444701" y="3964489"/>
            <a:ext cx="3906054" cy="2217656"/>
          </a:xfrm>
          <a:prstGeom prst="roundRect">
            <a:avLst>
              <a:gd name="adj" fmla="val 7589"/>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pPr fontAlgn="ctr"/>
            <a:endParaRPr lang="en-US" altLang="zh-CN" sz="1400" b="0" dirty="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303"/>
          <p:cNvSpPr txBox="1"/>
          <p:nvPr/>
        </p:nvSpPr>
        <p:spPr>
          <a:xfrm>
            <a:off x="1444701" y="1324459"/>
            <a:ext cx="3906054" cy="401321"/>
          </a:xfrm>
          <a:prstGeom prst="roundRect">
            <a:avLst>
              <a:gd name="adj" fmla="val 7648"/>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b="0" dirty="0" smtClean="0">
                <a:solidFill>
                  <a:prstClr val="black">
                    <a:lumMod val="65000"/>
                    <a:lumOff val="35000"/>
                  </a:prstClr>
                </a:solidFill>
                <a:latin typeface="Huawei Sans" panose="020C0503030203020204" pitchFamily="34" charset="0"/>
                <a:ea typeface="方正兰亭黑简体" panose="02000000000000000000" pitchFamily="2" charset="-122"/>
              </a:rPr>
              <a:t>Industry </a:t>
            </a:r>
            <a:r>
              <a:rPr lang="en-US" altLang="zh-CN" sz="1400" b="0" dirty="0">
                <a:solidFill>
                  <a:prstClr val="black">
                    <a:lumMod val="65000"/>
                    <a:lumOff val="35000"/>
                  </a:prstClr>
                </a:solidFill>
                <a:latin typeface="Huawei Sans" panose="020C0503030203020204" pitchFamily="34" charset="0"/>
                <a:ea typeface="方正兰亭黑简体" panose="02000000000000000000" pitchFamily="2" charset="-122"/>
              </a:rPr>
              <a:t>applications</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028" y="3151379"/>
            <a:ext cx="1698509" cy="330612"/>
          </a:xfrm>
          <a:prstGeom prst="rect">
            <a:avLst/>
          </a:prstGeom>
        </p:spPr>
      </p:pic>
      <p:pic>
        <p:nvPicPr>
          <p:cNvPr id="39" name="Picture 2" descr="http://3ms.huawei.com/multimedia/ImageDetailServlet?f_id=img201909280697&amp;type=2&amp;loc=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5682" y="5137165"/>
            <a:ext cx="1282125" cy="880658"/>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pic>
        <p:nvPicPr>
          <p:cNvPr id="40" name="Picture 2" descr="http://3ms.huawei.com/multimedia/ImageDetailServlet?f_id=img202005260150&amp;type=2&amp;loc=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1793" y="4106042"/>
            <a:ext cx="1270548" cy="895098"/>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pic>
        <p:nvPicPr>
          <p:cNvPr id="41" name="Picture 2" descr="http://3ms.huawei.com/multimedia/ImageDetailServlet?f_id=img202005260140&amp;type=2&amp;loc=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77618" y="5126755"/>
            <a:ext cx="1279605" cy="901478"/>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pic>
        <p:nvPicPr>
          <p:cNvPr id="42" name="Picture 2" descr="http://3ms.huawei.com/multimedia/ImageDetailServlet?f_id=img201909250357&amp;type=2&amp;loc=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83643" y="4108547"/>
            <a:ext cx="1268187" cy="890088"/>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775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Simplified Full-Lifecycle Management</a:t>
            </a:r>
            <a:endParaRPr lang="en-US" altLang="zh-CN" dirty="0">
              <a:latin typeface="Huawei Sans" panose="020C0503030203020204" pitchFamily="34" charset="0"/>
              <a:sym typeface="Huawei Sans" panose="020C0503030203020204" pitchFamily="34" charset="0"/>
            </a:endParaRPr>
          </a:p>
        </p:txBody>
      </p:sp>
      <p:grpSp>
        <p:nvGrpSpPr>
          <p:cNvPr id="41" name="组合 40"/>
          <p:cNvGrpSpPr/>
          <p:nvPr/>
        </p:nvGrpSpPr>
        <p:grpSpPr>
          <a:xfrm>
            <a:off x="503194" y="1583356"/>
            <a:ext cx="10757385" cy="4045835"/>
            <a:chOff x="179821" y="1583356"/>
            <a:chExt cx="10757385" cy="4045835"/>
          </a:xfrm>
        </p:grpSpPr>
        <p:grpSp>
          <p:nvGrpSpPr>
            <p:cNvPr id="42" name="组合 41"/>
            <p:cNvGrpSpPr/>
            <p:nvPr/>
          </p:nvGrpSpPr>
          <p:grpSpPr>
            <a:xfrm>
              <a:off x="2009876" y="1583356"/>
              <a:ext cx="1567889" cy="4015058"/>
              <a:chOff x="2009876" y="1583356"/>
              <a:chExt cx="1567889" cy="4015058"/>
            </a:xfrm>
          </p:grpSpPr>
          <p:sp>
            <p:nvSpPr>
              <p:cNvPr id="74" name="Oval 6"/>
              <p:cNvSpPr>
                <a:spLocks noChangeArrowheads="1"/>
              </p:cNvSpPr>
              <p:nvPr/>
            </p:nvSpPr>
            <p:spPr bwMode="auto">
              <a:xfrm>
                <a:off x="2088672" y="3076053"/>
                <a:ext cx="1410299" cy="1408149"/>
              </a:xfrm>
              <a:prstGeom prst="ellipse">
                <a:avLst/>
              </a:prstGeom>
              <a:solidFill>
                <a:srgbClr val="F3FBFE"/>
              </a:solidFill>
              <a:ln w="76200">
                <a:solidFill>
                  <a:srgbClr val="BAE6F6"/>
                </a:solidFill>
              </a:ln>
              <a:effectLst/>
            </p:spPr>
            <p:txBody>
              <a:bodyPr vert="horz" wrap="none" lIns="0" tIns="45702" rIns="0" bIns="45702" numCol="1" rtlCol="0" anchor="ctr" anchorCtr="0" compatLnSpc="1">
                <a:prstTxWarp prst="textNoShape">
                  <a:avLst/>
                </a:prstTxWarp>
              </a:bodyPr>
              <a:lstStyle/>
              <a:p>
                <a:pPr algn="ctr" defTabSz="914034" fontAlgn="ctr">
                  <a:spcBef>
                    <a:spcPct val="0"/>
                  </a:spcBef>
                  <a:spcAft>
                    <a:spcPct val="0"/>
                  </a:spcAft>
                  <a:buClr>
                    <a:srgbClr val="CC9900"/>
                  </a:buClr>
                </a:pPr>
                <a:r>
                  <a:rPr lang="en-US" sz="1600" b="1" dirty="0" smtClean="0">
                    <a:solidFill>
                      <a:srgbClr val="00B0F0"/>
                    </a:solidFill>
                    <a:latin typeface="Huawei Sans" panose="020C0503030203020204" pitchFamily="34" charset="0"/>
                  </a:rPr>
                  <a:t>Procurement</a:t>
                </a:r>
                <a:endParaRPr lang="en-US" altLang="zh-CN" sz="1600" b="1" kern="0" dirty="0">
                  <a:solidFill>
                    <a:srgbClr val="00B0F0"/>
                  </a:solidFill>
                  <a:latin typeface="Huawei Sans" panose="020C0503030203020204" pitchFamily="34" charset="0"/>
                </a:endParaRPr>
              </a:p>
            </p:txBody>
          </p:sp>
          <p:cxnSp>
            <p:nvCxnSpPr>
              <p:cNvPr id="75" name="直接连接符 74"/>
              <p:cNvCxnSpPr/>
              <p:nvPr/>
            </p:nvCxnSpPr>
            <p:spPr>
              <a:xfrm>
                <a:off x="2793821" y="2411157"/>
                <a:ext cx="0" cy="546227"/>
              </a:xfrm>
              <a:prstGeom prst="line">
                <a:avLst/>
              </a:prstGeom>
              <a:solidFill>
                <a:srgbClr val="F3FBFE"/>
              </a:solidFill>
              <a:ln w="28575">
                <a:solidFill>
                  <a:srgbClr val="BAE6F6"/>
                </a:solidFill>
                <a:prstDash val="sysDot"/>
              </a:ln>
              <a:effectLst/>
            </p:spPr>
          </p:cxnSp>
          <p:cxnSp>
            <p:nvCxnSpPr>
              <p:cNvPr id="76" name="直接连接符 75"/>
              <p:cNvCxnSpPr/>
              <p:nvPr/>
            </p:nvCxnSpPr>
            <p:spPr>
              <a:xfrm>
                <a:off x="2793821" y="4586013"/>
                <a:ext cx="0" cy="546227"/>
              </a:xfrm>
              <a:prstGeom prst="line">
                <a:avLst/>
              </a:prstGeom>
              <a:solidFill>
                <a:srgbClr val="F3FBFE"/>
              </a:solidFill>
              <a:ln w="28575">
                <a:solidFill>
                  <a:srgbClr val="BAE6F6"/>
                </a:solidFill>
                <a:prstDash val="sysDot"/>
              </a:ln>
              <a:effectLst/>
            </p:spPr>
          </p:cxnSp>
          <p:sp>
            <p:nvSpPr>
              <p:cNvPr id="77" name="矩形 76"/>
              <p:cNvSpPr/>
              <p:nvPr/>
            </p:nvSpPr>
            <p:spPr>
              <a:xfrm>
                <a:off x="2156030" y="5136749"/>
                <a:ext cx="1248174" cy="461665"/>
              </a:xfrm>
              <a:prstGeom prst="rect">
                <a:avLst/>
              </a:prstGeom>
            </p:spPr>
            <p:txBody>
              <a:bodyPr wrap="square" anchor="ctr">
                <a:sp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rPr>
                  <a:t>Manual order </a:t>
                </a:r>
                <a:r>
                  <a:rPr lang="en-US" sz="1200" dirty="0" smtClean="0">
                    <a:solidFill>
                      <a:schemeClr val="bg1">
                        <a:lumMod val="50000"/>
                      </a:schemeClr>
                    </a:solidFill>
                    <a:latin typeface="Huawei Sans" panose="020C0503030203020204" pitchFamily="34" charset="0"/>
                    <a:ea typeface="方正兰亭黑简体" panose="02000000000000000000" pitchFamily="2" charset="-122"/>
                  </a:rPr>
                  <a:t>placement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2009876" y="1583356"/>
                <a:ext cx="1567889"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Scenario-based package</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Self-service order placement</a:t>
                </a:r>
                <a:endParaRPr lang="en-US" altLang="zh-CN" sz="1200" dirty="0">
                  <a:latin typeface="Huawei Sans" panose="020C0503030203020204" pitchFamily="34" charset="0"/>
                </a:endParaRPr>
              </a:p>
            </p:txBody>
          </p:sp>
          <p:sp>
            <p:nvSpPr>
              <p:cNvPr id="79" name="矩形 78"/>
              <p:cNvSpPr/>
              <p:nvPr/>
            </p:nvSpPr>
            <p:spPr>
              <a:xfrm>
                <a:off x="2104918" y="3432317"/>
                <a:ext cx="1377806" cy="655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solidFill>
                    <a:schemeClr val="tx1"/>
                  </a:solidFill>
                  <a:latin typeface="Huawei Sans" panose="020C0503030203020204" pitchFamily="34" charset="0"/>
                </a:endParaRPr>
              </a:p>
            </p:txBody>
          </p:sp>
        </p:grpSp>
        <p:grpSp>
          <p:nvGrpSpPr>
            <p:cNvPr id="43" name="组合 42"/>
            <p:cNvGrpSpPr/>
            <p:nvPr/>
          </p:nvGrpSpPr>
          <p:grpSpPr>
            <a:xfrm>
              <a:off x="3782069" y="1768022"/>
              <a:ext cx="1421595" cy="3830392"/>
              <a:chOff x="3546490" y="1768022"/>
              <a:chExt cx="1421595" cy="3830392"/>
            </a:xfrm>
          </p:grpSpPr>
          <p:sp>
            <p:nvSpPr>
              <p:cNvPr id="68" name="Oval 7"/>
              <p:cNvSpPr>
                <a:spLocks noChangeArrowheads="1"/>
              </p:cNvSpPr>
              <p:nvPr/>
            </p:nvSpPr>
            <p:spPr bwMode="auto">
              <a:xfrm>
                <a:off x="3555226" y="3076053"/>
                <a:ext cx="1407074" cy="1408149"/>
              </a:xfrm>
              <a:prstGeom prst="ellipse">
                <a:avLst/>
              </a:prstGeom>
              <a:solidFill>
                <a:srgbClr val="F3FBFE"/>
              </a:solidFill>
              <a:ln w="76200">
                <a:solidFill>
                  <a:srgbClr val="BAE6F6"/>
                </a:solidFill>
              </a:ln>
              <a:effectLst/>
            </p:spPr>
            <p:txBody>
              <a:bodyPr vert="horz" wrap="square" lIns="0" tIns="45702" rIns="0" bIns="45702" numCol="1" rtlCol="0" anchor="ctr" anchorCtr="0" compatLnSpc="1">
                <a:prstTxWarp prst="textNoShape">
                  <a:avLst/>
                </a:prstTxWarp>
              </a:bodyPr>
              <a:lstStyle/>
              <a:p>
                <a:pPr algn="ctr" defTabSz="914034" fontAlgn="ctr">
                  <a:spcBef>
                    <a:spcPct val="0"/>
                  </a:spcBef>
                  <a:spcAft>
                    <a:spcPct val="0"/>
                  </a:spcAft>
                  <a:buClr>
                    <a:srgbClr val="CC9900"/>
                  </a:buClr>
                </a:pPr>
                <a:r>
                  <a:rPr lang="en-US" sz="1600" b="1" dirty="0" smtClean="0">
                    <a:solidFill>
                      <a:srgbClr val="00B0F0"/>
                    </a:solidFill>
                    <a:latin typeface="Huawei Sans" panose="020C0503030203020204" pitchFamily="34" charset="0"/>
                  </a:rPr>
                  <a:t>Network planning</a:t>
                </a:r>
                <a:endParaRPr lang="en-US" altLang="zh-CN" sz="1600" b="1" kern="0" dirty="0">
                  <a:solidFill>
                    <a:srgbClr val="00B0F0"/>
                  </a:solidFill>
                  <a:latin typeface="Huawei Sans" panose="020C0503030203020204" pitchFamily="34" charset="0"/>
                </a:endParaRPr>
              </a:p>
            </p:txBody>
          </p:sp>
          <p:cxnSp>
            <p:nvCxnSpPr>
              <p:cNvPr id="69" name="直接连接符 68"/>
              <p:cNvCxnSpPr/>
              <p:nvPr/>
            </p:nvCxnSpPr>
            <p:spPr>
              <a:xfrm>
                <a:off x="4258763" y="2411157"/>
                <a:ext cx="0" cy="546227"/>
              </a:xfrm>
              <a:prstGeom prst="line">
                <a:avLst/>
              </a:prstGeom>
              <a:solidFill>
                <a:srgbClr val="F3FBFE"/>
              </a:solidFill>
              <a:ln w="28575">
                <a:solidFill>
                  <a:srgbClr val="BAE6F6"/>
                </a:solidFill>
                <a:prstDash val="sysDot"/>
              </a:ln>
              <a:effectLst/>
            </p:spPr>
          </p:cxnSp>
          <p:cxnSp>
            <p:nvCxnSpPr>
              <p:cNvPr id="70" name="直接连接符 69"/>
              <p:cNvCxnSpPr/>
              <p:nvPr/>
            </p:nvCxnSpPr>
            <p:spPr>
              <a:xfrm>
                <a:off x="4258763" y="4586013"/>
                <a:ext cx="0" cy="546227"/>
              </a:xfrm>
              <a:prstGeom prst="line">
                <a:avLst/>
              </a:prstGeom>
              <a:solidFill>
                <a:srgbClr val="F3FBFE"/>
              </a:solidFill>
              <a:ln w="28575">
                <a:solidFill>
                  <a:srgbClr val="BAE6F6"/>
                </a:solidFill>
                <a:prstDash val="sysDot"/>
              </a:ln>
              <a:effectLst/>
            </p:spPr>
          </p:cxnSp>
          <p:sp>
            <p:nvSpPr>
              <p:cNvPr id="71" name="矩形 70"/>
              <p:cNvSpPr/>
              <p:nvPr/>
            </p:nvSpPr>
            <p:spPr>
              <a:xfrm>
                <a:off x="3675109" y="5136749"/>
                <a:ext cx="1167307" cy="461665"/>
              </a:xfrm>
              <a:prstGeom prst="rect">
                <a:avLst/>
              </a:prstGeom>
            </p:spPr>
            <p:txBody>
              <a:bodyPr wrap="square" anchor="ctr">
                <a:sp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rPr>
                  <a:t>Manual 2D planning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2" name="文本框 71"/>
              <p:cNvSpPr txBox="1"/>
              <p:nvPr/>
            </p:nvSpPr>
            <p:spPr>
              <a:xfrm>
                <a:off x="3546490" y="1768022"/>
                <a:ext cx="1421595"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3D</a:t>
                </a:r>
              </a:p>
              <a:p>
                <a:pPr algn="ctr" fontAlgn="ctr"/>
                <a:r>
                  <a:rPr lang="en-US" sz="1200" dirty="0" smtClean="0">
                    <a:latin typeface="Huawei Sans" panose="020C0503030203020204" pitchFamily="34" charset="0"/>
                  </a:rPr>
                  <a:t>Online network planning</a:t>
                </a:r>
                <a:endParaRPr lang="en-US" altLang="zh-CN" sz="1200" dirty="0">
                  <a:latin typeface="Huawei Sans" panose="020C0503030203020204" pitchFamily="34" charset="0"/>
                </a:endParaRPr>
              </a:p>
            </p:txBody>
          </p:sp>
          <p:sp>
            <p:nvSpPr>
              <p:cNvPr id="73" name="矩形 72"/>
              <p:cNvSpPr/>
              <p:nvPr/>
            </p:nvSpPr>
            <p:spPr>
              <a:xfrm>
                <a:off x="3551568" y="3421051"/>
                <a:ext cx="1414390" cy="6783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solidFill>
                    <a:schemeClr val="tx1"/>
                  </a:solidFill>
                  <a:latin typeface="Huawei Sans" panose="020C0503030203020204" pitchFamily="34" charset="0"/>
                </a:endParaRPr>
              </a:p>
            </p:txBody>
          </p:sp>
        </p:grpSp>
        <p:grpSp>
          <p:nvGrpSpPr>
            <p:cNvPr id="44" name="组合 43"/>
            <p:cNvGrpSpPr/>
            <p:nvPr/>
          </p:nvGrpSpPr>
          <p:grpSpPr>
            <a:xfrm>
              <a:off x="7831657" y="1768022"/>
              <a:ext cx="1407074" cy="3830392"/>
              <a:chOff x="6999225" y="1768022"/>
              <a:chExt cx="1407074" cy="3830392"/>
            </a:xfrm>
          </p:grpSpPr>
          <p:sp>
            <p:nvSpPr>
              <p:cNvPr id="62" name="Oval 9"/>
              <p:cNvSpPr>
                <a:spLocks noChangeArrowheads="1"/>
              </p:cNvSpPr>
              <p:nvPr/>
            </p:nvSpPr>
            <p:spPr bwMode="auto">
              <a:xfrm>
                <a:off x="6999225" y="3076053"/>
                <a:ext cx="1407074" cy="1408149"/>
              </a:xfrm>
              <a:prstGeom prst="ellipse">
                <a:avLst/>
              </a:prstGeom>
              <a:solidFill>
                <a:srgbClr val="F3FBFE"/>
              </a:solidFill>
              <a:ln w="76200">
                <a:solidFill>
                  <a:srgbClr val="BAE6F6"/>
                </a:solidFill>
              </a:ln>
              <a:effectLst/>
            </p:spPr>
            <p:txBody>
              <a:bodyPr vert="horz" wrap="none" lIns="0" tIns="45702" rIns="0" bIns="45702" numCol="1" rtlCol="0" anchor="ctr" anchorCtr="0" compatLnSpc="1">
                <a:prstTxWarp prst="textNoShape">
                  <a:avLst/>
                </a:prstTxWarp>
              </a:bodyPr>
              <a:lstStyle/>
              <a:p>
                <a:pPr algn="ctr" defTabSz="914034" fontAlgn="ctr">
                  <a:spcBef>
                    <a:spcPct val="0"/>
                  </a:spcBef>
                  <a:spcAft>
                    <a:spcPct val="0"/>
                  </a:spcAft>
                  <a:buClr>
                    <a:srgbClr val="CC9900"/>
                  </a:buClr>
                </a:pPr>
                <a:r>
                  <a:rPr lang="en-US" sz="1600" b="1" dirty="0" smtClean="0">
                    <a:solidFill>
                      <a:srgbClr val="00B0F0"/>
                    </a:solidFill>
                    <a:latin typeface="Huawei Sans" panose="020C0503030203020204" pitchFamily="34" charset="0"/>
                  </a:rPr>
                  <a:t>Acceptance</a:t>
                </a:r>
                <a:endParaRPr lang="en-US" altLang="zh-CN" sz="1600" b="1" kern="0" dirty="0">
                  <a:solidFill>
                    <a:srgbClr val="00B0F0"/>
                  </a:solidFill>
                  <a:latin typeface="Huawei Sans" panose="020C0503030203020204" pitchFamily="34" charset="0"/>
                </a:endParaRPr>
              </a:p>
            </p:txBody>
          </p:sp>
          <p:cxnSp>
            <p:nvCxnSpPr>
              <p:cNvPr id="63" name="直接连接符 62"/>
              <p:cNvCxnSpPr/>
              <p:nvPr/>
            </p:nvCxnSpPr>
            <p:spPr>
              <a:xfrm>
                <a:off x="7702762" y="2411157"/>
                <a:ext cx="0" cy="546227"/>
              </a:xfrm>
              <a:prstGeom prst="line">
                <a:avLst/>
              </a:prstGeom>
              <a:solidFill>
                <a:srgbClr val="F3FBFE"/>
              </a:solidFill>
              <a:ln w="28575">
                <a:solidFill>
                  <a:srgbClr val="BAE6F6"/>
                </a:solidFill>
                <a:prstDash val="sysDot"/>
              </a:ln>
              <a:effectLst/>
            </p:spPr>
          </p:cxnSp>
          <p:cxnSp>
            <p:nvCxnSpPr>
              <p:cNvPr id="64" name="直接连接符 63"/>
              <p:cNvCxnSpPr/>
              <p:nvPr/>
            </p:nvCxnSpPr>
            <p:spPr>
              <a:xfrm>
                <a:off x="7702762" y="4586013"/>
                <a:ext cx="0" cy="546227"/>
              </a:xfrm>
              <a:prstGeom prst="line">
                <a:avLst/>
              </a:prstGeom>
              <a:solidFill>
                <a:srgbClr val="F3FBFE"/>
              </a:solidFill>
              <a:ln w="28575">
                <a:solidFill>
                  <a:srgbClr val="BAE6F6"/>
                </a:solidFill>
                <a:prstDash val="sysDot"/>
              </a:ln>
              <a:effectLst/>
            </p:spPr>
          </p:cxnSp>
          <p:sp>
            <p:nvSpPr>
              <p:cNvPr id="65" name="文本框 64"/>
              <p:cNvSpPr txBox="1"/>
              <p:nvPr/>
            </p:nvSpPr>
            <p:spPr>
              <a:xfrm>
                <a:off x="7181010" y="1768022"/>
                <a:ext cx="1005403"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Mobile app</a:t>
                </a:r>
              </a:p>
              <a:p>
                <a:pPr algn="ctr" fontAlgn="ctr"/>
                <a:r>
                  <a:rPr lang="en-US" sz="1200" dirty="0" smtClean="0">
                    <a:latin typeface="Huawei Sans" panose="020C0503030203020204" pitchFamily="34" charset="0"/>
                  </a:rPr>
                  <a:t>One-click acceptance</a:t>
                </a:r>
                <a:endParaRPr lang="en-US" altLang="zh-CN" sz="1200" dirty="0">
                  <a:latin typeface="Huawei Sans" panose="020C0503030203020204" pitchFamily="34" charset="0"/>
                </a:endParaRPr>
              </a:p>
            </p:txBody>
          </p:sp>
          <p:sp>
            <p:nvSpPr>
              <p:cNvPr id="66" name="矩形 65"/>
              <p:cNvSpPr/>
              <p:nvPr/>
            </p:nvSpPr>
            <p:spPr>
              <a:xfrm>
                <a:off x="7238532" y="5136749"/>
                <a:ext cx="928459" cy="461665"/>
              </a:xfrm>
              <a:prstGeom prst="rect">
                <a:avLst/>
              </a:prstGeom>
            </p:spPr>
            <p:txBody>
              <a:bodyPr wrap="square" anchor="ctr">
                <a:sp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rPr>
                  <a:t>Manual inspection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67" name="矩形 66"/>
              <p:cNvSpPr/>
              <p:nvPr/>
            </p:nvSpPr>
            <p:spPr>
              <a:xfrm>
                <a:off x="7002878" y="3432317"/>
                <a:ext cx="1399769" cy="655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solidFill>
                    <a:schemeClr val="tx1"/>
                  </a:solidFill>
                  <a:latin typeface="Huawei Sans" panose="020C0503030203020204" pitchFamily="34" charset="0"/>
                </a:endParaRPr>
              </a:p>
            </p:txBody>
          </p:sp>
        </p:grpSp>
        <p:grpSp>
          <p:nvGrpSpPr>
            <p:cNvPr id="45" name="组合 44"/>
            <p:cNvGrpSpPr/>
            <p:nvPr/>
          </p:nvGrpSpPr>
          <p:grpSpPr>
            <a:xfrm>
              <a:off x="9526907" y="1768022"/>
              <a:ext cx="1410299" cy="3830392"/>
              <a:chOff x="9161580" y="1768022"/>
              <a:chExt cx="1410299" cy="3830392"/>
            </a:xfrm>
          </p:grpSpPr>
          <p:sp>
            <p:nvSpPr>
              <p:cNvPr id="56" name="Oval 10"/>
              <p:cNvSpPr>
                <a:spLocks noChangeArrowheads="1"/>
              </p:cNvSpPr>
              <p:nvPr/>
            </p:nvSpPr>
            <p:spPr bwMode="auto">
              <a:xfrm>
                <a:off x="9161580" y="3076053"/>
                <a:ext cx="1410299" cy="1408149"/>
              </a:xfrm>
              <a:prstGeom prst="ellipse">
                <a:avLst/>
              </a:prstGeom>
              <a:solidFill>
                <a:srgbClr val="F3FBFE"/>
              </a:solidFill>
              <a:ln w="76200">
                <a:solidFill>
                  <a:srgbClr val="BAE6F6"/>
                </a:solidFill>
              </a:ln>
              <a:effectLst/>
            </p:spPr>
            <p:txBody>
              <a:bodyPr vert="horz" wrap="none" lIns="0" tIns="45702" rIns="0" bIns="45702" numCol="1" rtlCol="0" anchor="ctr" anchorCtr="0" compatLnSpc="1">
                <a:prstTxWarp prst="textNoShape">
                  <a:avLst/>
                </a:prstTxWarp>
              </a:bodyPr>
              <a:lstStyle/>
              <a:p>
                <a:pPr algn="ctr" defTabSz="914034" fontAlgn="ctr">
                  <a:spcBef>
                    <a:spcPct val="0"/>
                  </a:spcBef>
                  <a:spcAft>
                    <a:spcPct val="0"/>
                  </a:spcAft>
                  <a:buClr>
                    <a:srgbClr val="CC9900"/>
                  </a:buClr>
                </a:pPr>
                <a:r>
                  <a:rPr lang="en-US" sz="1600" b="1" dirty="0" smtClean="0">
                    <a:solidFill>
                      <a:srgbClr val="00B0F0"/>
                    </a:solidFill>
                    <a:latin typeface="Huawei Sans" panose="020C0503030203020204" pitchFamily="34" charset="0"/>
                  </a:rPr>
                  <a:t>O&amp;M</a:t>
                </a:r>
                <a:endParaRPr lang="en-US" altLang="zh-CN" sz="1600" b="1" kern="0" dirty="0">
                  <a:solidFill>
                    <a:srgbClr val="00B0F0"/>
                  </a:solidFill>
                  <a:latin typeface="Huawei Sans" panose="020C0503030203020204" pitchFamily="34" charset="0"/>
                </a:endParaRPr>
              </a:p>
            </p:txBody>
          </p:sp>
          <p:cxnSp>
            <p:nvCxnSpPr>
              <p:cNvPr id="57" name="直接连接符 56"/>
              <p:cNvCxnSpPr/>
              <p:nvPr/>
            </p:nvCxnSpPr>
            <p:spPr>
              <a:xfrm>
                <a:off x="9866729" y="2411157"/>
                <a:ext cx="0" cy="546227"/>
              </a:xfrm>
              <a:prstGeom prst="line">
                <a:avLst/>
              </a:prstGeom>
              <a:solidFill>
                <a:srgbClr val="F3FBFE"/>
              </a:solidFill>
              <a:ln w="28575">
                <a:solidFill>
                  <a:srgbClr val="BAE6F6"/>
                </a:solidFill>
                <a:prstDash val="sysDot"/>
              </a:ln>
              <a:effectLst/>
            </p:spPr>
          </p:cxnSp>
          <p:cxnSp>
            <p:nvCxnSpPr>
              <p:cNvPr id="58" name="直接连接符 57"/>
              <p:cNvCxnSpPr/>
              <p:nvPr/>
            </p:nvCxnSpPr>
            <p:spPr>
              <a:xfrm>
                <a:off x="9866729" y="4586013"/>
                <a:ext cx="0" cy="546227"/>
              </a:xfrm>
              <a:prstGeom prst="line">
                <a:avLst/>
              </a:prstGeom>
              <a:solidFill>
                <a:srgbClr val="F3FBFE"/>
              </a:solidFill>
              <a:ln w="28575">
                <a:solidFill>
                  <a:srgbClr val="BAE6F6"/>
                </a:solidFill>
                <a:prstDash val="sysDot"/>
              </a:ln>
              <a:effectLst/>
            </p:spPr>
          </p:cxnSp>
          <p:sp>
            <p:nvSpPr>
              <p:cNvPr id="59" name="矩形 58"/>
              <p:cNvSpPr/>
              <p:nvPr/>
            </p:nvSpPr>
            <p:spPr>
              <a:xfrm>
                <a:off x="9216551" y="5136749"/>
                <a:ext cx="1300356" cy="461665"/>
              </a:xfrm>
              <a:prstGeom prst="rect">
                <a:avLst/>
              </a:prstGeom>
            </p:spPr>
            <p:txBody>
              <a:bodyPr wrap="square" anchor="ctr">
                <a:sp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rPr>
                  <a:t>Manual fault locating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60" name="文本框 59"/>
              <p:cNvSpPr txBox="1"/>
              <p:nvPr/>
            </p:nvSpPr>
            <p:spPr>
              <a:xfrm>
                <a:off x="9209205" y="1768022"/>
                <a:ext cx="1310443"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Intelligent O&amp;M</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Fault self-diagnosis</a:t>
                </a:r>
                <a:endParaRPr lang="en-US" altLang="zh-CN" sz="1200" dirty="0">
                  <a:latin typeface="Huawei Sans" panose="020C0503030203020204" pitchFamily="34" charset="0"/>
                </a:endParaRPr>
              </a:p>
            </p:txBody>
          </p:sp>
          <p:sp>
            <p:nvSpPr>
              <p:cNvPr id="61" name="矩形 60"/>
              <p:cNvSpPr/>
              <p:nvPr/>
            </p:nvSpPr>
            <p:spPr>
              <a:xfrm>
                <a:off x="9194903" y="3432317"/>
                <a:ext cx="1343653" cy="655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solidFill>
                    <a:schemeClr val="tx1"/>
                  </a:solidFill>
                  <a:latin typeface="Huawei Sans" panose="020C0503030203020204" pitchFamily="34" charset="0"/>
                </a:endParaRPr>
              </a:p>
            </p:txBody>
          </p:sp>
        </p:grpSp>
        <p:grpSp>
          <p:nvGrpSpPr>
            <p:cNvPr id="47" name="组合 46"/>
            <p:cNvGrpSpPr/>
            <p:nvPr/>
          </p:nvGrpSpPr>
          <p:grpSpPr>
            <a:xfrm>
              <a:off x="5416193" y="1583356"/>
              <a:ext cx="2281099" cy="4015058"/>
              <a:chOff x="4778213" y="1583356"/>
              <a:chExt cx="2281099" cy="4015058"/>
            </a:xfrm>
          </p:grpSpPr>
          <p:sp>
            <p:nvSpPr>
              <p:cNvPr id="50" name="Oval 8"/>
              <p:cNvSpPr>
                <a:spLocks noChangeArrowheads="1"/>
              </p:cNvSpPr>
              <p:nvPr/>
            </p:nvSpPr>
            <p:spPr bwMode="auto">
              <a:xfrm>
                <a:off x="5174005" y="3076053"/>
                <a:ext cx="1409224" cy="1408149"/>
              </a:xfrm>
              <a:prstGeom prst="ellipse">
                <a:avLst/>
              </a:prstGeom>
              <a:solidFill>
                <a:srgbClr val="F3FBFE"/>
              </a:solidFill>
              <a:ln w="76200">
                <a:solidFill>
                  <a:srgbClr val="BAE6F6"/>
                </a:solidFill>
              </a:ln>
              <a:effectLst/>
            </p:spPr>
            <p:txBody>
              <a:bodyPr vert="horz" wrap="none" lIns="0" tIns="45702" rIns="0" bIns="45702" numCol="1" rtlCol="0" anchor="ctr" anchorCtr="0" compatLnSpc="1">
                <a:prstTxWarp prst="textNoShape">
                  <a:avLst/>
                </a:prstTxWarp>
              </a:bodyPr>
              <a:lstStyle/>
              <a:p>
                <a:pPr algn="ctr" defTabSz="914034" fontAlgn="ctr">
                  <a:spcBef>
                    <a:spcPct val="0"/>
                  </a:spcBef>
                  <a:spcAft>
                    <a:spcPct val="0"/>
                  </a:spcAft>
                  <a:buClr>
                    <a:srgbClr val="CC9900"/>
                  </a:buClr>
                </a:pPr>
                <a:r>
                  <a:rPr lang="en-US" sz="1600" b="1" dirty="0" smtClean="0">
                    <a:solidFill>
                      <a:srgbClr val="00B0F0"/>
                    </a:solidFill>
                    <a:latin typeface="Huawei Sans" panose="020C0503030203020204" pitchFamily="34" charset="0"/>
                  </a:rPr>
                  <a:t>Deployment</a:t>
                </a:r>
                <a:endParaRPr lang="en-US" altLang="zh-CN" sz="1600" b="1" kern="0" dirty="0">
                  <a:solidFill>
                    <a:srgbClr val="00B0F0"/>
                  </a:solidFill>
                  <a:latin typeface="Huawei Sans" panose="020C0503030203020204" pitchFamily="34" charset="0"/>
                </a:endParaRPr>
              </a:p>
            </p:txBody>
          </p:sp>
          <p:cxnSp>
            <p:nvCxnSpPr>
              <p:cNvPr id="51" name="直接连接符 50"/>
              <p:cNvCxnSpPr/>
              <p:nvPr/>
            </p:nvCxnSpPr>
            <p:spPr>
              <a:xfrm>
                <a:off x="5878617" y="4586013"/>
                <a:ext cx="0" cy="546227"/>
              </a:xfrm>
              <a:prstGeom prst="line">
                <a:avLst/>
              </a:prstGeom>
              <a:solidFill>
                <a:srgbClr val="F3FBFE"/>
              </a:solidFill>
              <a:ln w="28575">
                <a:solidFill>
                  <a:srgbClr val="BAE6F6"/>
                </a:solidFill>
                <a:prstDash val="sysDot"/>
              </a:ln>
              <a:effectLst/>
            </p:spPr>
          </p:cxnSp>
          <p:cxnSp>
            <p:nvCxnSpPr>
              <p:cNvPr id="52" name="直接连接符 51"/>
              <p:cNvCxnSpPr/>
              <p:nvPr/>
            </p:nvCxnSpPr>
            <p:spPr>
              <a:xfrm>
                <a:off x="5878617" y="2411157"/>
                <a:ext cx="0" cy="546227"/>
              </a:xfrm>
              <a:prstGeom prst="line">
                <a:avLst/>
              </a:prstGeom>
              <a:solidFill>
                <a:srgbClr val="F3FBFE"/>
              </a:solidFill>
              <a:ln w="28575">
                <a:solidFill>
                  <a:srgbClr val="BAE6F6"/>
                </a:solidFill>
                <a:prstDash val="sysDot"/>
              </a:ln>
              <a:effectLst/>
            </p:spPr>
          </p:cxnSp>
          <p:sp>
            <p:nvSpPr>
              <p:cNvPr id="53" name="矩形 52"/>
              <p:cNvSpPr/>
              <p:nvPr/>
            </p:nvSpPr>
            <p:spPr>
              <a:xfrm>
                <a:off x="5186595" y="3424751"/>
                <a:ext cx="1384045" cy="670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solidFill>
                    <a:schemeClr val="tx1"/>
                  </a:solidFill>
                  <a:latin typeface="Huawei Sans" panose="020C0503030203020204" pitchFamily="34" charset="0"/>
                </a:endParaRPr>
              </a:p>
            </p:txBody>
          </p:sp>
          <p:sp>
            <p:nvSpPr>
              <p:cNvPr id="54" name="矩形 53"/>
              <p:cNvSpPr/>
              <p:nvPr/>
            </p:nvSpPr>
            <p:spPr>
              <a:xfrm>
                <a:off x="5302469" y="5136749"/>
                <a:ext cx="1168842" cy="461665"/>
              </a:xfrm>
              <a:prstGeom prst="rect">
                <a:avLst/>
              </a:prstGeom>
            </p:spPr>
            <p:txBody>
              <a:bodyPr wrap="square" anchor="ctr">
                <a:sp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rPr>
                  <a:t>Onsite deployment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55" name="文本框 54"/>
              <p:cNvSpPr txBox="1"/>
              <p:nvPr/>
            </p:nvSpPr>
            <p:spPr>
              <a:xfrm>
                <a:off x="4778213" y="1583356"/>
                <a:ext cx="2281099"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Deployment by scanning barcodes using a mobile app</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Automatic delivery of scenario-based configurations</a:t>
                </a:r>
                <a:endParaRPr lang="en-US" sz="1200" dirty="0">
                  <a:latin typeface="Huawei Sans" panose="020C0503030203020204" pitchFamily="34" charset="0"/>
                </a:endParaRPr>
              </a:p>
            </p:txBody>
          </p:sp>
        </p:grpSp>
        <p:sp>
          <p:nvSpPr>
            <p:cNvPr id="48" name="文本框 47"/>
            <p:cNvSpPr txBox="1"/>
            <p:nvPr/>
          </p:nvSpPr>
          <p:spPr>
            <a:xfrm>
              <a:off x="200503" y="1896966"/>
              <a:ext cx="1859052"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Cloud managed network</a:t>
              </a:r>
              <a:endParaRPr lang="en-US" altLang="zh-CN" sz="1400" b="1" dirty="0">
                <a:latin typeface="Huawei Sans" panose="020C0503030203020204" pitchFamily="34" charset="0"/>
              </a:endParaRPr>
            </a:p>
          </p:txBody>
        </p:sp>
        <p:sp>
          <p:nvSpPr>
            <p:cNvPr id="49" name="文本框 48"/>
            <p:cNvSpPr txBox="1"/>
            <p:nvPr/>
          </p:nvSpPr>
          <p:spPr>
            <a:xfrm>
              <a:off x="179821" y="5105971"/>
              <a:ext cx="1859052" cy="523220"/>
            </a:xfrm>
            <a:prstGeom prst="rect">
              <a:avLst/>
            </a:prstGeom>
            <a:noFill/>
          </p:spPr>
          <p:txBody>
            <a:bodyPr wrap="square" rtlCol="0">
              <a:spAutoFit/>
            </a:bodyPr>
            <a:lstStyle/>
            <a:p>
              <a:pPr algn="ctr" fontAlgn="ctr"/>
              <a:r>
                <a:rPr lang="en-US" sz="1400" b="1" dirty="0" smtClean="0">
                  <a:solidFill>
                    <a:schemeClr val="tx1">
                      <a:lumMod val="50000"/>
                      <a:lumOff val="50000"/>
                    </a:schemeClr>
                  </a:solidFill>
                  <a:latin typeface="Huawei Sans" panose="020C0503030203020204" pitchFamily="34" charset="0"/>
                </a:rPr>
                <a:t>Traditional network</a:t>
              </a:r>
              <a:endParaRPr lang="en-US" altLang="zh-CN" sz="1400" b="1" dirty="0">
                <a:solidFill>
                  <a:schemeClr val="tx1">
                    <a:lumMod val="50000"/>
                    <a:lumOff val="50000"/>
                  </a:schemeClr>
                </a:solidFill>
                <a:latin typeface="Huawei Sans" panose="020C0503030203020204" pitchFamily="34" charset="0"/>
              </a:endParaRPr>
            </a:p>
          </p:txBody>
        </p:sp>
      </p:grpSp>
    </p:spTree>
    <p:extLst>
      <p:ext uri="{BB962C8B-B14F-4D97-AF65-F5344CB8AC3E}">
        <p14:creationId xmlns:p14="http://schemas.microsoft.com/office/powerpoint/2010/main" val="27702158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fontAlgn="ctr"/>
            <a:r>
              <a:rPr lang="en-US" altLang="zh-CN" dirty="0" smtClean="0">
                <a:latin typeface="Huawei Sans" panose="020C0503030203020204" pitchFamily="34" charset="0"/>
              </a:rPr>
              <a:t>Architecture of Huawei </a:t>
            </a:r>
            <a:r>
              <a:rPr lang="en-US" altLang="zh-CN" dirty="0" err="1" smtClean="0">
                <a:latin typeface="Huawei Sans" panose="020C0503030203020204" pitchFamily="34" charset="0"/>
              </a:rPr>
              <a:t>CloudCampus</a:t>
            </a:r>
            <a:r>
              <a:rPr lang="en-US" altLang="zh-CN" dirty="0" smtClean="0">
                <a:latin typeface="Huawei Sans" panose="020C0503030203020204" pitchFamily="34" charset="0"/>
              </a:rPr>
              <a:t> Solution for Small- and Medium-Sized Campus Networks</a:t>
            </a:r>
            <a:endParaRPr lang="en-US" altLang="zh-CN" dirty="0">
              <a:latin typeface="Huawei Sans" panose="020C0503030203020204" pitchFamily="34" charset="0"/>
              <a:sym typeface="Huawei Sans" panose="020C0503030203020204" pitchFamily="34" charset="0"/>
            </a:endParaRPr>
          </a:p>
        </p:txBody>
      </p:sp>
      <p:cxnSp>
        <p:nvCxnSpPr>
          <p:cNvPr id="121" name="Straight Connector 156"/>
          <p:cNvCxnSpPr/>
          <p:nvPr/>
        </p:nvCxnSpPr>
        <p:spPr>
          <a:xfrm flipH="1">
            <a:off x="8357103" y="4530438"/>
            <a:ext cx="567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2" name="Group 274"/>
          <p:cNvGrpSpPr/>
          <p:nvPr/>
        </p:nvGrpSpPr>
        <p:grpSpPr>
          <a:xfrm rot="10800000">
            <a:off x="2585779" y="4972186"/>
            <a:ext cx="688326" cy="366192"/>
            <a:chOff x="-1233037" y="914446"/>
            <a:chExt cx="1573823" cy="778776"/>
          </a:xfrm>
        </p:grpSpPr>
        <p:cxnSp>
          <p:nvCxnSpPr>
            <p:cNvPr id="123" name="Straight Connector 275"/>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276"/>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27" name="Straight Connector 206"/>
          <p:cNvCxnSpPr/>
          <p:nvPr/>
        </p:nvCxnSpPr>
        <p:spPr>
          <a:xfrm flipH="1">
            <a:off x="8983998" y="4990700"/>
            <a:ext cx="0" cy="455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99"/>
          <p:cNvCxnSpPr/>
          <p:nvPr/>
        </p:nvCxnSpPr>
        <p:spPr>
          <a:xfrm flipH="1">
            <a:off x="10592606" y="3784470"/>
            <a:ext cx="0" cy="828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4" name="图片 11" descr="开放网络-蓝.png"/>
          <p:cNvPicPr>
            <a:picLocks noChangeAspect="1"/>
          </p:cNvPicPr>
          <p:nvPr/>
        </p:nvPicPr>
        <p:blipFill>
          <a:blip r:embed="rId3"/>
          <a:stretch>
            <a:fillRect/>
          </a:stretch>
        </p:blipFill>
        <p:spPr>
          <a:xfrm>
            <a:off x="5208842" y="5300595"/>
            <a:ext cx="335054" cy="257919"/>
          </a:xfrm>
          <a:prstGeom prst="rect">
            <a:avLst/>
          </a:prstGeom>
        </p:spPr>
      </p:pic>
      <p:pic>
        <p:nvPicPr>
          <p:cNvPr id="140" name="图片 158" descr="SAN网络-蓝.png"/>
          <p:cNvPicPr>
            <a:picLocks noChangeAspect="1"/>
          </p:cNvPicPr>
          <p:nvPr/>
        </p:nvPicPr>
        <p:blipFill>
          <a:blip r:embed="rId4"/>
          <a:stretch>
            <a:fillRect/>
          </a:stretch>
        </p:blipFill>
        <p:spPr>
          <a:xfrm>
            <a:off x="6289997" y="5293476"/>
            <a:ext cx="166121" cy="272157"/>
          </a:xfrm>
          <a:prstGeom prst="rect">
            <a:avLst/>
          </a:prstGeom>
        </p:spPr>
      </p:pic>
      <p:pic>
        <p:nvPicPr>
          <p:cNvPr id="141" name="图片 157" descr="故障链路.png"/>
          <p:cNvPicPr>
            <a:picLocks noChangeAspect="1"/>
          </p:cNvPicPr>
          <p:nvPr/>
        </p:nvPicPr>
        <p:blipFill>
          <a:blip r:embed="rId5"/>
          <a:stretch>
            <a:fillRect/>
          </a:stretch>
        </p:blipFill>
        <p:spPr>
          <a:xfrm>
            <a:off x="5764539" y="5315907"/>
            <a:ext cx="304815" cy="227295"/>
          </a:xfrm>
          <a:prstGeom prst="rect">
            <a:avLst/>
          </a:prstGeom>
        </p:spPr>
      </p:pic>
      <p:sp>
        <p:nvSpPr>
          <p:cNvPr id="142" name="圆角矩形 75"/>
          <p:cNvSpPr/>
          <p:nvPr/>
        </p:nvSpPr>
        <p:spPr>
          <a:xfrm>
            <a:off x="4864041" y="3784470"/>
            <a:ext cx="2056918" cy="2201748"/>
          </a:xfrm>
          <a:prstGeom prst="roundRect">
            <a:avLst>
              <a:gd name="adj" fmla="val 268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cxnSp>
        <p:nvCxnSpPr>
          <p:cNvPr id="143" name="Straight Connector 156"/>
          <p:cNvCxnSpPr/>
          <p:nvPr/>
        </p:nvCxnSpPr>
        <p:spPr>
          <a:xfrm flipH="1">
            <a:off x="5887223" y="3784470"/>
            <a:ext cx="0" cy="1281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4" name="Group 157"/>
          <p:cNvGrpSpPr/>
          <p:nvPr/>
        </p:nvGrpSpPr>
        <p:grpSpPr>
          <a:xfrm rot="10800000">
            <a:off x="5160738" y="4527405"/>
            <a:ext cx="1470074" cy="466334"/>
            <a:chOff x="-1233037" y="914446"/>
            <a:chExt cx="1573823" cy="778776"/>
          </a:xfrm>
        </p:grpSpPr>
        <p:cxnSp>
          <p:nvCxnSpPr>
            <p:cNvPr id="145" name="Straight Connector 158"/>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59"/>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7"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19575" y="3948490"/>
            <a:ext cx="335297" cy="274335"/>
          </a:xfrm>
          <a:prstGeom prst="rect">
            <a:avLst/>
          </a:prstGeom>
        </p:spPr>
      </p:pic>
      <p:pic>
        <p:nvPicPr>
          <p:cNvPr id="148" name="图片 76" descr="接入交换机.png"/>
          <p:cNvPicPr>
            <a:picLocks noChangeAspect="1"/>
          </p:cNvPicPr>
          <p:nvPr/>
        </p:nvPicPr>
        <p:blipFill>
          <a:blip r:embed="rId7"/>
          <a:stretch>
            <a:fillRect/>
          </a:stretch>
        </p:blipFill>
        <p:spPr>
          <a:xfrm>
            <a:off x="5719575" y="4393271"/>
            <a:ext cx="335297" cy="274335"/>
          </a:xfrm>
          <a:prstGeom prst="rect">
            <a:avLst/>
          </a:prstGeom>
        </p:spPr>
      </p:pic>
      <p:pic>
        <p:nvPicPr>
          <p:cNvPr id="149" name="图片 105" descr="AP.png"/>
          <p:cNvPicPr>
            <a:picLocks noChangeAspect="1"/>
          </p:cNvPicPr>
          <p:nvPr/>
        </p:nvPicPr>
        <p:blipFill>
          <a:blip r:embed="rId8"/>
          <a:stretch>
            <a:fillRect/>
          </a:stretch>
        </p:blipFill>
        <p:spPr>
          <a:xfrm>
            <a:off x="5002677" y="4875975"/>
            <a:ext cx="335297" cy="274335"/>
          </a:xfrm>
          <a:prstGeom prst="rect">
            <a:avLst/>
          </a:prstGeom>
        </p:spPr>
      </p:pic>
      <p:pic>
        <p:nvPicPr>
          <p:cNvPr id="150" name="图片 105" descr="AP.png"/>
          <p:cNvPicPr>
            <a:picLocks noChangeAspect="1"/>
          </p:cNvPicPr>
          <p:nvPr/>
        </p:nvPicPr>
        <p:blipFill>
          <a:blip r:embed="rId8"/>
          <a:stretch>
            <a:fillRect/>
          </a:stretch>
        </p:blipFill>
        <p:spPr>
          <a:xfrm>
            <a:off x="6447025" y="4875975"/>
            <a:ext cx="335297" cy="274335"/>
          </a:xfrm>
          <a:prstGeom prst="rect">
            <a:avLst/>
          </a:prstGeom>
        </p:spPr>
      </p:pic>
      <p:pic>
        <p:nvPicPr>
          <p:cNvPr id="151" name="图片 105" descr="AP.png"/>
          <p:cNvPicPr>
            <a:picLocks noChangeAspect="1"/>
          </p:cNvPicPr>
          <p:nvPr/>
        </p:nvPicPr>
        <p:blipFill>
          <a:blip r:embed="rId8"/>
          <a:stretch>
            <a:fillRect/>
          </a:stretch>
        </p:blipFill>
        <p:spPr>
          <a:xfrm>
            <a:off x="5724851" y="4875975"/>
            <a:ext cx="335297" cy="274335"/>
          </a:xfrm>
          <a:prstGeom prst="rect">
            <a:avLst/>
          </a:prstGeom>
        </p:spPr>
      </p:pic>
      <p:sp>
        <p:nvSpPr>
          <p:cNvPr id="152" name="TextBox 169"/>
          <p:cNvSpPr txBox="1"/>
          <p:nvPr/>
        </p:nvSpPr>
        <p:spPr>
          <a:xfrm>
            <a:off x="8113595" y="5958240"/>
            <a:ext cx="537327"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Hotel</a:t>
            </a:r>
            <a:endParaRPr lang="en-US" sz="1050" dirty="0">
              <a:latin typeface="Huawei Sans" panose="020C0503030203020204" pitchFamily="34" charset="0"/>
            </a:endParaRPr>
          </a:p>
        </p:txBody>
      </p:sp>
      <p:pic>
        <p:nvPicPr>
          <p:cNvPr id="153" name="图片 158" descr="SAN网络-蓝.png"/>
          <p:cNvPicPr>
            <a:picLocks noChangeAspect="1"/>
          </p:cNvPicPr>
          <p:nvPr/>
        </p:nvPicPr>
        <p:blipFill>
          <a:blip r:embed="rId4"/>
          <a:stretch>
            <a:fillRect/>
          </a:stretch>
        </p:blipFill>
        <p:spPr>
          <a:xfrm>
            <a:off x="10744226" y="5020064"/>
            <a:ext cx="166121" cy="272157"/>
          </a:xfrm>
          <a:prstGeom prst="rect">
            <a:avLst/>
          </a:prstGeom>
        </p:spPr>
      </p:pic>
      <p:pic>
        <p:nvPicPr>
          <p:cNvPr id="154" name="图片 157" descr="故障链路.png"/>
          <p:cNvPicPr>
            <a:picLocks noChangeAspect="1"/>
          </p:cNvPicPr>
          <p:nvPr/>
        </p:nvPicPr>
        <p:blipFill>
          <a:blip r:embed="rId5"/>
          <a:stretch>
            <a:fillRect/>
          </a:stretch>
        </p:blipFill>
        <p:spPr>
          <a:xfrm>
            <a:off x="10218768" y="5042495"/>
            <a:ext cx="304815" cy="227295"/>
          </a:xfrm>
          <a:prstGeom prst="rect">
            <a:avLst/>
          </a:prstGeom>
        </p:spPr>
      </p:pic>
      <p:sp>
        <p:nvSpPr>
          <p:cNvPr id="155" name="圆角矩形 75"/>
          <p:cNvSpPr/>
          <p:nvPr/>
        </p:nvSpPr>
        <p:spPr>
          <a:xfrm>
            <a:off x="9805318" y="3784470"/>
            <a:ext cx="1526595" cy="2201748"/>
          </a:xfrm>
          <a:prstGeom prst="roundRect">
            <a:avLst>
              <a:gd name="adj" fmla="val 2874"/>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56" name="图片 105" descr="AP.png"/>
          <p:cNvPicPr>
            <a:picLocks noChangeAspect="1"/>
          </p:cNvPicPr>
          <p:nvPr/>
        </p:nvPicPr>
        <p:blipFill>
          <a:blip r:embed="rId8"/>
          <a:stretch>
            <a:fillRect/>
          </a:stretch>
        </p:blipFill>
        <p:spPr>
          <a:xfrm>
            <a:off x="10417084" y="4393271"/>
            <a:ext cx="335297" cy="274335"/>
          </a:xfrm>
          <a:prstGeom prst="rect">
            <a:avLst/>
          </a:prstGeom>
        </p:spPr>
      </p:pic>
      <p:sp>
        <p:nvSpPr>
          <p:cNvPr id="157" name="TextBox 183"/>
          <p:cNvSpPr txBox="1"/>
          <p:nvPr/>
        </p:nvSpPr>
        <p:spPr>
          <a:xfrm>
            <a:off x="10154025" y="5962087"/>
            <a:ext cx="877163"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Micro store</a:t>
            </a:r>
            <a:endParaRPr lang="en-US" altLang="zh-CN" sz="1050" dirty="0">
              <a:latin typeface="Huawei Sans" panose="020C0503030203020204" pitchFamily="34" charset="0"/>
            </a:endParaRPr>
          </a:p>
        </p:txBody>
      </p:sp>
      <p:pic>
        <p:nvPicPr>
          <p:cNvPr id="158" name="图片 11" descr="开放网络-蓝.png"/>
          <p:cNvPicPr>
            <a:picLocks noChangeAspect="1"/>
          </p:cNvPicPr>
          <p:nvPr/>
        </p:nvPicPr>
        <p:blipFill>
          <a:blip r:embed="rId3"/>
          <a:stretch>
            <a:fillRect/>
          </a:stretch>
        </p:blipFill>
        <p:spPr>
          <a:xfrm>
            <a:off x="7696028" y="5660499"/>
            <a:ext cx="335054" cy="257919"/>
          </a:xfrm>
          <a:prstGeom prst="rect">
            <a:avLst/>
          </a:prstGeom>
        </p:spPr>
      </p:pic>
      <p:pic>
        <p:nvPicPr>
          <p:cNvPr id="159" name="图片 158" descr="SAN网络-蓝.png"/>
          <p:cNvPicPr>
            <a:picLocks noChangeAspect="1"/>
          </p:cNvPicPr>
          <p:nvPr/>
        </p:nvPicPr>
        <p:blipFill>
          <a:blip r:embed="rId4"/>
          <a:stretch>
            <a:fillRect/>
          </a:stretch>
        </p:blipFill>
        <p:spPr>
          <a:xfrm>
            <a:off x="8613504" y="5653380"/>
            <a:ext cx="166121" cy="272157"/>
          </a:xfrm>
          <a:prstGeom prst="rect">
            <a:avLst/>
          </a:prstGeom>
        </p:spPr>
      </p:pic>
      <p:pic>
        <p:nvPicPr>
          <p:cNvPr id="160" name="图片 157" descr="故障链路.png"/>
          <p:cNvPicPr>
            <a:picLocks noChangeAspect="1"/>
          </p:cNvPicPr>
          <p:nvPr/>
        </p:nvPicPr>
        <p:blipFill>
          <a:blip r:embed="rId5"/>
          <a:stretch>
            <a:fillRect/>
          </a:stretch>
        </p:blipFill>
        <p:spPr>
          <a:xfrm>
            <a:off x="8169886" y="5675811"/>
            <a:ext cx="304815" cy="227295"/>
          </a:xfrm>
          <a:prstGeom prst="rect">
            <a:avLst/>
          </a:prstGeom>
        </p:spPr>
      </p:pic>
      <p:sp>
        <p:nvSpPr>
          <p:cNvPr id="161" name="圆角矩形 75"/>
          <p:cNvSpPr/>
          <p:nvPr/>
        </p:nvSpPr>
        <p:spPr>
          <a:xfrm>
            <a:off x="7185457" y="3784470"/>
            <a:ext cx="2388656" cy="2201748"/>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cxnSp>
        <p:nvCxnSpPr>
          <p:cNvPr id="162" name="Straight Connector 188"/>
          <p:cNvCxnSpPr/>
          <p:nvPr/>
        </p:nvCxnSpPr>
        <p:spPr>
          <a:xfrm flipH="1">
            <a:off x="8334840" y="3784470"/>
            <a:ext cx="0" cy="7429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3" name="Group 189"/>
          <p:cNvGrpSpPr/>
          <p:nvPr/>
        </p:nvGrpSpPr>
        <p:grpSpPr>
          <a:xfrm rot="10800000">
            <a:off x="7563134" y="4527406"/>
            <a:ext cx="1560516" cy="593910"/>
            <a:chOff x="-1233037" y="914446"/>
            <a:chExt cx="1573823" cy="778776"/>
          </a:xfrm>
        </p:grpSpPr>
        <p:cxnSp>
          <p:nvCxnSpPr>
            <p:cNvPr id="164" name="Straight Connector 190"/>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91"/>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66"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67192" y="3948490"/>
            <a:ext cx="335297" cy="274335"/>
          </a:xfrm>
          <a:prstGeom prst="rect">
            <a:avLst/>
          </a:prstGeom>
        </p:spPr>
      </p:pic>
      <p:pic>
        <p:nvPicPr>
          <p:cNvPr id="167" name="图片 76" descr="接入交换机.png"/>
          <p:cNvPicPr>
            <a:picLocks noChangeAspect="1"/>
          </p:cNvPicPr>
          <p:nvPr/>
        </p:nvPicPr>
        <p:blipFill>
          <a:blip r:embed="rId7"/>
          <a:stretch>
            <a:fillRect/>
          </a:stretch>
        </p:blipFill>
        <p:spPr>
          <a:xfrm>
            <a:off x="8167192" y="4393271"/>
            <a:ext cx="335297" cy="274335"/>
          </a:xfrm>
          <a:prstGeom prst="rect">
            <a:avLst/>
          </a:prstGeom>
        </p:spPr>
      </p:pic>
      <p:pic>
        <p:nvPicPr>
          <p:cNvPr id="168" name="图片 105" descr="AP.png"/>
          <p:cNvPicPr>
            <a:picLocks noChangeAspect="1"/>
          </p:cNvPicPr>
          <p:nvPr/>
        </p:nvPicPr>
        <p:blipFill>
          <a:blip r:embed="rId8"/>
          <a:stretch>
            <a:fillRect/>
          </a:stretch>
        </p:blipFill>
        <p:spPr>
          <a:xfrm>
            <a:off x="7543429" y="4875975"/>
            <a:ext cx="335297" cy="274335"/>
          </a:xfrm>
          <a:prstGeom prst="rect">
            <a:avLst/>
          </a:prstGeom>
        </p:spPr>
      </p:pic>
      <p:sp>
        <p:nvSpPr>
          <p:cNvPr id="174" name="TextBox 197"/>
          <p:cNvSpPr txBox="1"/>
          <p:nvPr/>
        </p:nvSpPr>
        <p:spPr>
          <a:xfrm>
            <a:off x="4945032" y="5962087"/>
            <a:ext cx="1901482"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Supermarket/Shopping mall</a:t>
            </a:r>
            <a:endParaRPr lang="en-US" altLang="zh-CN" sz="1050" dirty="0">
              <a:latin typeface="Huawei Sans" panose="020C0503030203020204" pitchFamily="34" charset="0"/>
            </a:endParaRPr>
          </a:p>
        </p:txBody>
      </p:sp>
      <p:pic>
        <p:nvPicPr>
          <p:cNvPr id="175" name="图片 114" descr="中心AP.png"/>
          <p:cNvPicPr>
            <a:picLocks noChangeAspect="1"/>
          </p:cNvPicPr>
          <p:nvPr/>
        </p:nvPicPr>
        <p:blipFill>
          <a:blip r:embed="rId9"/>
          <a:stretch>
            <a:fillRect/>
          </a:stretch>
        </p:blipFill>
        <p:spPr>
          <a:xfrm>
            <a:off x="8818709" y="4877905"/>
            <a:ext cx="330578" cy="270474"/>
          </a:xfrm>
          <a:prstGeom prst="rect">
            <a:avLst/>
          </a:prstGeom>
        </p:spPr>
      </p:pic>
      <p:pic>
        <p:nvPicPr>
          <p:cNvPr id="176" name="图片 20" descr="RRU蓝.png"/>
          <p:cNvPicPr>
            <a:picLocks noChangeAspect="1"/>
          </p:cNvPicPr>
          <p:nvPr/>
        </p:nvPicPr>
        <p:blipFill>
          <a:blip r:embed="rId10"/>
          <a:stretch>
            <a:fillRect/>
          </a:stretch>
        </p:blipFill>
        <p:spPr>
          <a:xfrm>
            <a:off x="8818709" y="5294317"/>
            <a:ext cx="330578" cy="270474"/>
          </a:xfrm>
          <a:prstGeom prst="rect">
            <a:avLst/>
          </a:prstGeom>
        </p:spPr>
      </p:pic>
      <p:grpSp>
        <p:nvGrpSpPr>
          <p:cNvPr id="177" name="Group 208"/>
          <p:cNvGrpSpPr/>
          <p:nvPr/>
        </p:nvGrpSpPr>
        <p:grpSpPr>
          <a:xfrm>
            <a:off x="9204173" y="5398565"/>
            <a:ext cx="261965" cy="61979"/>
            <a:chOff x="559282" y="6488261"/>
            <a:chExt cx="261965" cy="61979"/>
          </a:xfrm>
          <a:solidFill>
            <a:schemeClr val="bg1">
              <a:lumMod val="50000"/>
            </a:schemeClr>
          </a:solidFill>
        </p:grpSpPr>
        <p:sp>
          <p:nvSpPr>
            <p:cNvPr id="180" name="Oval 209"/>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81" name="Oval 210"/>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82" name="Oval 211"/>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sp>
        <p:nvSpPr>
          <p:cNvPr id="183" name="TextBox 212"/>
          <p:cNvSpPr txBox="1"/>
          <p:nvPr/>
        </p:nvSpPr>
        <p:spPr>
          <a:xfrm>
            <a:off x="5113567" y="3962547"/>
            <a:ext cx="633507"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Firewall</a:t>
            </a:r>
            <a:endParaRPr lang="en-US" altLang="zh-CN" sz="900" b="1" dirty="0">
              <a:latin typeface="Huawei Sans" panose="020C0503030203020204" pitchFamily="34" charset="0"/>
            </a:endParaRPr>
          </a:p>
        </p:txBody>
      </p:sp>
      <p:sp>
        <p:nvSpPr>
          <p:cNvPr id="184" name="TextBox 213"/>
          <p:cNvSpPr txBox="1"/>
          <p:nvPr/>
        </p:nvSpPr>
        <p:spPr>
          <a:xfrm>
            <a:off x="5178418" y="4403774"/>
            <a:ext cx="55816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Switch</a:t>
            </a:r>
            <a:endParaRPr lang="en-US" altLang="zh-CN" sz="900" b="1" dirty="0">
              <a:latin typeface="Huawei Sans" panose="020C0503030203020204" pitchFamily="34" charset="0"/>
            </a:endParaRPr>
          </a:p>
        </p:txBody>
      </p:sp>
      <p:sp>
        <p:nvSpPr>
          <p:cNvPr id="185" name="TextBox 214"/>
          <p:cNvSpPr txBox="1"/>
          <p:nvPr/>
        </p:nvSpPr>
        <p:spPr>
          <a:xfrm>
            <a:off x="5005682" y="4632879"/>
            <a:ext cx="33374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AP</a:t>
            </a:r>
            <a:endParaRPr lang="en-US" altLang="zh-CN" sz="900" b="1" dirty="0">
              <a:latin typeface="Huawei Sans" panose="020C0503030203020204" pitchFamily="34" charset="0"/>
            </a:endParaRPr>
          </a:p>
        </p:txBody>
      </p:sp>
      <p:sp>
        <p:nvSpPr>
          <p:cNvPr id="186" name="TextBox 215"/>
          <p:cNvSpPr txBox="1"/>
          <p:nvPr/>
        </p:nvSpPr>
        <p:spPr>
          <a:xfrm>
            <a:off x="10412518" y="4657373"/>
            <a:ext cx="33374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AP</a:t>
            </a:r>
            <a:endParaRPr lang="en-US" altLang="zh-CN" sz="900" b="1" dirty="0">
              <a:latin typeface="Huawei Sans" panose="020C0503030203020204" pitchFamily="34" charset="0"/>
            </a:endParaRPr>
          </a:p>
        </p:txBody>
      </p:sp>
      <p:sp>
        <p:nvSpPr>
          <p:cNvPr id="187" name="TextBox 216"/>
          <p:cNvSpPr txBox="1"/>
          <p:nvPr/>
        </p:nvSpPr>
        <p:spPr>
          <a:xfrm>
            <a:off x="7522885" y="4657237"/>
            <a:ext cx="33374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AP</a:t>
            </a:r>
            <a:endParaRPr lang="en-US" altLang="zh-CN" sz="900" b="1" dirty="0">
              <a:latin typeface="Huawei Sans" panose="020C0503030203020204" pitchFamily="34" charset="0"/>
            </a:endParaRPr>
          </a:p>
        </p:txBody>
      </p:sp>
      <p:sp>
        <p:nvSpPr>
          <p:cNvPr id="188" name="TextBox 218"/>
          <p:cNvSpPr txBox="1"/>
          <p:nvPr/>
        </p:nvSpPr>
        <p:spPr>
          <a:xfrm>
            <a:off x="7568011" y="3962547"/>
            <a:ext cx="633507"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Firewall</a:t>
            </a:r>
            <a:endParaRPr lang="en-US" altLang="zh-CN" sz="900" b="1" dirty="0">
              <a:latin typeface="Huawei Sans" panose="020C0503030203020204" pitchFamily="34" charset="0"/>
            </a:endParaRPr>
          </a:p>
        </p:txBody>
      </p:sp>
      <p:sp>
        <p:nvSpPr>
          <p:cNvPr id="189" name="TextBox 219"/>
          <p:cNvSpPr txBox="1"/>
          <p:nvPr/>
        </p:nvSpPr>
        <p:spPr>
          <a:xfrm>
            <a:off x="7634257" y="4403774"/>
            <a:ext cx="55816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Switch</a:t>
            </a:r>
            <a:endParaRPr lang="en-US" altLang="zh-CN" sz="900" b="1" dirty="0">
              <a:latin typeface="Huawei Sans" panose="020C0503030203020204" pitchFamily="34" charset="0"/>
            </a:endParaRPr>
          </a:p>
        </p:txBody>
      </p:sp>
      <p:sp>
        <p:nvSpPr>
          <p:cNvPr id="190" name="TextBox 220"/>
          <p:cNvSpPr txBox="1"/>
          <p:nvPr/>
        </p:nvSpPr>
        <p:spPr>
          <a:xfrm>
            <a:off x="8701595" y="4657237"/>
            <a:ext cx="777777"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Central AP</a:t>
            </a:r>
            <a:endParaRPr lang="en-US" altLang="zh-CN" sz="900" b="1" dirty="0">
              <a:latin typeface="Huawei Sans" panose="020C0503030203020204" pitchFamily="34" charset="0"/>
            </a:endParaRPr>
          </a:p>
        </p:txBody>
      </p:sp>
      <p:sp>
        <p:nvSpPr>
          <p:cNvPr id="191" name="TextBox 221"/>
          <p:cNvSpPr txBox="1"/>
          <p:nvPr/>
        </p:nvSpPr>
        <p:spPr>
          <a:xfrm>
            <a:off x="8538623" y="5324225"/>
            <a:ext cx="34496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RU</a:t>
            </a:r>
            <a:endParaRPr lang="en-US" altLang="zh-CN" sz="900" b="1" dirty="0">
              <a:latin typeface="Huawei Sans" panose="020C0503030203020204" pitchFamily="34" charset="0"/>
            </a:endParaRPr>
          </a:p>
        </p:txBody>
      </p:sp>
      <p:pic>
        <p:nvPicPr>
          <p:cNvPr id="19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10446" y="4393271"/>
            <a:ext cx="335297" cy="274335"/>
          </a:xfrm>
          <a:prstGeom prst="rect">
            <a:avLst/>
          </a:prstGeom>
        </p:spPr>
      </p:pic>
      <p:pic>
        <p:nvPicPr>
          <p:cNvPr id="196" name="Picture 2" descr="G:\做的项目\公共\扁平图标切换\更新2015_01_21\oss扁平图标库2015_01_21更新-04.png"/>
          <p:cNvPicPr>
            <a:picLocks noChangeAspect="1" noChangeArrowheads="1"/>
          </p:cNvPicPr>
          <p:nvPr/>
        </p:nvPicPr>
        <p:blipFill>
          <a:blip r:embed="rId11"/>
          <a:stretch>
            <a:fillRect/>
          </a:stretch>
        </p:blipFill>
        <p:spPr bwMode="auto">
          <a:xfrm>
            <a:off x="10822649" y="4395201"/>
            <a:ext cx="335386" cy="270474"/>
          </a:xfrm>
          <a:prstGeom prst="rect">
            <a:avLst/>
          </a:prstGeom>
          <a:noFill/>
        </p:spPr>
      </p:pic>
      <p:sp>
        <p:nvSpPr>
          <p:cNvPr id="201" name="TextBox 225"/>
          <p:cNvSpPr txBox="1"/>
          <p:nvPr/>
        </p:nvSpPr>
        <p:spPr>
          <a:xfrm>
            <a:off x="9865404" y="4657373"/>
            <a:ext cx="633507"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Firewall</a:t>
            </a:r>
            <a:endParaRPr lang="en-US" altLang="zh-CN" sz="900" b="1" dirty="0">
              <a:latin typeface="Huawei Sans" panose="020C0503030203020204" pitchFamily="34" charset="0"/>
            </a:endParaRPr>
          </a:p>
        </p:txBody>
      </p:sp>
      <p:sp>
        <p:nvSpPr>
          <p:cNvPr id="202" name="TextBox 226"/>
          <p:cNvSpPr txBox="1"/>
          <p:nvPr/>
        </p:nvSpPr>
        <p:spPr>
          <a:xfrm>
            <a:off x="10820262" y="4657373"/>
            <a:ext cx="340158"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AR</a:t>
            </a:r>
            <a:endParaRPr lang="en-US" altLang="zh-CN" sz="900" b="1" dirty="0">
              <a:latin typeface="Huawei Sans" panose="020C0503030203020204" pitchFamily="34" charset="0"/>
            </a:endParaRPr>
          </a:p>
        </p:txBody>
      </p:sp>
      <p:pic>
        <p:nvPicPr>
          <p:cNvPr id="204" name="图片 11" descr="开放网络-蓝.png"/>
          <p:cNvPicPr>
            <a:picLocks noChangeAspect="1"/>
          </p:cNvPicPr>
          <p:nvPr/>
        </p:nvPicPr>
        <p:blipFill>
          <a:blip r:embed="rId3"/>
          <a:stretch>
            <a:fillRect/>
          </a:stretch>
        </p:blipFill>
        <p:spPr>
          <a:xfrm>
            <a:off x="4145228" y="5300595"/>
            <a:ext cx="335054" cy="257919"/>
          </a:xfrm>
          <a:prstGeom prst="rect">
            <a:avLst/>
          </a:prstGeom>
        </p:spPr>
      </p:pic>
      <p:pic>
        <p:nvPicPr>
          <p:cNvPr id="205" name="图片 158" descr="SAN网络-蓝.png"/>
          <p:cNvPicPr>
            <a:picLocks noChangeAspect="1"/>
          </p:cNvPicPr>
          <p:nvPr/>
        </p:nvPicPr>
        <p:blipFill>
          <a:blip r:embed="rId4"/>
          <a:stretch>
            <a:fillRect/>
          </a:stretch>
        </p:blipFill>
        <p:spPr>
          <a:xfrm>
            <a:off x="3702833" y="5581660"/>
            <a:ext cx="166121" cy="272157"/>
          </a:xfrm>
          <a:prstGeom prst="rect">
            <a:avLst/>
          </a:prstGeom>
        </p:spPr>
      </p:pic>
      <p:pic>
        <p:nvPicPr>
          <p:cNvPr id="206" name="图片 157" descr="故障链路.png"/>
          <p:cNvPicPr>
            <a:picLocks noChangeAspect="1"/>
          </p:cNvPicPr>
          <p:nvPr/>
        </p:nvPicPr>
        <p:blipFill>
          <a:blip r:embed="rId5"/>
          <a:stretch>
            <a:fillRect/>
          </a:stretch>
        </p:blipFill>
        <p:spPr>
          <a:xfrm>
            <a:off x="3177375" y="5604091"/>
            <a:ext cx="304815" cy="227295"/>
          </a:xfrm>
          <a:prstGeom prst="rect">
            <a:avLst/>
          </a:prstGeom>
        </p:spPr>
      </p:pic>
      <p:sp>
        <p:nvSpPr>
          <p:cNvPr id="207" name="圆角矩形 75"/>
          <p:cNvSpPr/>
          <p:nvPr/>
        </p:nvSpPr>
        <p:spPr>
          <a:xfrm>
            <a:off x="2215772" y="3784470"/>
            <a:ext cx="2436210" cy="2201748"/>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cxnSp>
        <p:nvCxnSpPr>
          <p:cNvPr id="208" name="Straight Connector 248"/>
          <p:cNvCxnSpPr/>
          <p:nvPr/>
        </p:nvCxnSpPr>
        <p:spPr>
          <a:xfrm flipH="1">
            <a:off x="3618245" y="3784470"/>
            <a:ext cx="0" cy="7429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9" name="Group 249"/>
          <p:cNvGrpSpPr/>
          <p:nvPr/>
        </p:nvGrpSpPr>
        <p:grpSpPr>
          <a:xfrm rot="10800000">
            <a:off x="2861890" y="4527405"/>
            <a:ext cx="1529814" cy="466334"/>
            <a:chOff x="-1233037" y="914446"/>
            <a:chExt cx="1573823" cy="778776"/>
          </a:xfrm>
        </p:grpSpPr>
        <p:cxnSp>
          <p:nvCxnSpPr>
            <p:cNvPr id="210" name="Straight Connector 250"/>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51"/>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1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0597" y="3948490"/>
            <a:ext cx="335297" cy="274335"/>
          </a:xfrm>
          <a:prstGeom prst="rect">
            <a:avLst/>
          </a:prstGeom>
        </p:spPr>
      </p:pic>
      <p:sp>
        <p:nvSpPr>
          <p:cNvPr id="213" name="TextBox 257"/>
          <p:cNvSpPr txBox="1"/>
          <p:nvPr/>
        </p:nvSpPr>
        <p:spPr>
          <a:xfrm>
            <a:off x="1899961" y="5962087"/>
            <a:ext cx="3168781" cy="253916"/>
          </a:xfrm>
          <a:prstGeom prst="rect">
            <a:avLst/>
          </a:prstGeom>
          <a:noFill/>
        </p:spPr>
        <p:txBody>
          <a:bodyPr wrap="square" rtlCol="0">
            <a:spAutoFit/>
          </a:bodyPr>
          <a:lstStyle/>
          <a:p>
            <a:pPr algn="ctr" fontAlgn="ctr"/>
            <a:r>
              <a:rPr lang="en-US" sz="1050" dirty="0" smtClean="0">
                <a:latin typeface="Huawei Sans" panose="020C0503030203020204" pitchFamily="34" charset="0"/>
              </a:rPr>
              <a:t>Shopping center, primary/secondary education</a:t>
            </a:r>
            <a:endParaRPr lang="en-US" altLang="zh-CN" sz="1050" dirty="0">
              <a:latin typeface="Huawei Sans" panose="020C0503030203020204" pitchFamily="34" charset="0"/>
            </a:endParaRPr>
          </a:p>
        </p:txBody>
      </p:sp>
      <p:sp>
        <p:nvSpPr>
          <p:cNvPr id="214" name="TextBox 258"/>
          <p:cNvSpPr txBox="1"/>
          <p:nvPr/>
        </p:nvSpPr>
        <p:spPr>
          <a:xfrm>
            <a:off x="2853056" y="3962547"/>
            <a:ext cx="633507"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Firewall</a:t>
            </a:r>
            <a:endParaRPr lang="en-US" altLang="zh-CN" sz="900" b="1" dirty="0">
              <a:latin typeface="Huawei Sans" panose="020C0503030203020204" pitchFamily="34" charset="0"/>
            </a:endParaRPr>
          </a:p>
        </p:txBody>
      </p:sp>
      <p:sp>
        <p:nvSpPr>
          <p:cNvPr id="215" name="TextBox 259"/>
          <p:cNvSpPr txBox="1"/>
          <p:nvPr/>
        </p:nvSpPr>
        <p:spPr>
          <a:xfrm>
            <a:off x="3754385" y="4403774"/>
            <a:ext cx="55816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Switch</a:t>
            </a:r>
            <a:endParaRPr lang="en-US" altLang="zh-CN" sz="900" b="1" dirty="0">
              <a:latin typeface="Huawei Sans" panose="020C0503030203020204" pitchFamily="34" charset="0"/>
            </a:endParaRPr>
          </a:p>
        </p:txBody>
      </p:sp>
      <p:pic>
        <p:nvPicPr>
          <p:cNvPr id="216" name="图片 76" descr="接入交换机.png"/>
          <p:cNvPicPr>
            <a:picLocks noChangeAspect="1"/>
          </p:cNvPicPr>
          <p:nvPr/>
        </p:nvPicPr>
        <p:blipFill>
          <a:blip r:embed="rId7"/>
          <a:stretch>
            <a:fillRect/>
          </a:stretch>
        </p:blipFill>
        <p:spPr>
          <a:xfrm>
            <a:off x="2762294" y="4840561"/>
            <a:ext cx="335297" cy="274335"/>
          </a:xfrm>
          <a:prstGeom prst="rect">
            <a:avLst/>
          </a:prstGeom>
        </p:spPr>
      </p:pic>
      <p:pic>
        <p:nvPicPr>
          <p:cNvPr id="217" name="图片 76" descr="接入交换机.png"/>
          <p:cNvPicPr>
            <a:picLocks noChangeAspect="1"/>
          </p:cNvPicPr>
          <p:nvPr/>
        </p:nvPicPr>
        <p:blipFill>
          <a:blip r:embed="rId7"/>
          <a:stretch>
            <a:fillRect/>
          </a:stretch>
        </p:blipFill>
        <p:spPr>
          <a:xfrm>
            <a:off x="4145233" y="4840561"/>
            <a:ext cx="335297" cy="274335"/>
          </a:xfrm>
          <a:prstGeom prst="rect">
            <a:avLst/>
          </a:prstGeom>
        </p:spPr>
      </p:pic>
      <p:grpSp>
        <p:nvGrpSpPr>
          <p:cNvPr id="218" name="Group 267"/>
          <p:cNvGrpSpPr/>
          <p:nvPr/>
        </p:nvGrpSpPr>
        <p:grpSpPr>
          <a:xfrm>
            <a:off x="7936541" y="5035381"/>
            <a:ext cx="261965" cy="61979"/>
            <a:chOff x="559282" y="6488261"/>
            <a:chExt cx="261965" cy="61979"/>
          </a:xfrm>
          <a:solidFill>
            <a:schemeClr val="bg1">
              <a:lumMod val="50000"/>
            </a:schemeClr>
          </a:solidFill>
        </p:grpSpPr>
        <p:sp>
          <p:nvSpPr>
            <p:cNvPr id="219" name="Oval 268"/>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20" name="Oval 269"/>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21" name="Oval 270"/>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pic>
        <p:nvPicPr>
          <p:cNvPr id="222" name="图片 105" descr="AP.png"/>
          <p:cNvPicPr>
            <a:picLocks noChangeAspect="1"/>
          </p:cNvPicPr>
          <p:nvPr/>
        </p:nvPicPr>
        <p:blipFill>
          <a:blip r:embed="rId8"/>
          <a:stretch>
            <a:fillRect/>
          </a:stretch>
        </p:blipFill>
        <p:spPr>
          <a:xfrm>
            <a:off x="2309914" y="5292387"/>
            <a:ext cx="335297" cy="274335"/>
          </a:xfrm>
          <a:prstGeom prst="rect">
            <a:avLst/>
          </a:prstGeom>
        </p:spPr>
      </p:pic>
      <p:pic>
        <p:nvPicPr>
          <p:cNvPr id="223" name="图片 105" descr="AP.png"/>
          <p:cNvPicPr>
            <a:picLocks noChangeAspect="1"/>
          </p:cNvPicPr>
          <p:nvPr/>
        </p:nvPicPr>
        <p:blipFill>
          <a:blip r:embed="rId8"/>
          <a:stretch>
            <a:fillRect/>
          </a:stretch>
        </p:blipFill>
        <p:spPr>
          <a:xfrm>
            <a:off x="3174569" y="5292387"/>
            <a:ext cx="335297" cy="274335"/>
          </a:xfrm>
          <a:prstGeom prst="rect">
            <a:avLst/>
          </a:prstGeom>
        </p:spPr>
      </p:pic>
      <p:grpSp>
        <p:nvGrpSpPr>
          <p:cNvPr id="224" name="Group 279"/>
          <p:cNvGrpSpPr/>
          <p:nvPr/>
        </p:nvGrpSpPr>
        <p:grpSpPr>
          <a:xfrm>
            <a:off x="2778907" y="5398565"/>
            <a:ext cx="261965" cy="61979"/>
            <a:chOff x="559282" y="6488261"/>
            <a:chExt cx="261965" cy="61979"/>
          </a:xfrm>
          <a:solidFill>
            <a:schemeClr val="bg1">
              <a:lumMod val="50000"/>
            </a:schemeClr>
          </a:solidFill>
        </p:grpSpPr>
        <p:sp>
          <p:nvSpPr>
            <p:cNvPr id="225" name="Oval 280"/>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26" name="Oval 281"/>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27" name="Oval 282"/>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cxnSp>
        <p:nvCxnSpPr>
          <p:cNvPr id="228" name="Straight Connector 283"/>
          <p:cNvCxnSpPr/>
          <p:nvPr/>
        </p:nvCxnSpPr>
        <p:spPr>
          <a:xfrm flipH="1">
            <a:off x="2762294" y="4527405"/>
            <a:ext cx="7397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9" name="图片 76" descr="接入交换机.png"/>
          <p:cNvPicPr>
            <a:picLocks noChangeAspect="1"/>
          </p:cNvPicPr>
          <p:nvPr/>
        </p:nvPicPr>
        <p:blipFill>
          <a:blip r:embed="rId7"/>
          <a:stretch>
            <a:fillRect/>
          </a:stretch>
        </p:blipFill>
        <p:spPr>
          <a:xfrm>
            <a:off x="3450597" y="4393271"/>
            <a:ext cx="335297" cy="274335"/>
          </a:xfrm>
          <a:prstGeom prst="rect">
            <a:avLst/>
          </a:prstGeom>
        </p:spPr>
      </p:pic>
      <p:sp>
        <p:nvSpPr>
          <p:cNvPr id="230" name="Freeform 288"/>
          <p:cNvSpPr/>
          <p:nvPr/>
        </p:nvSpPr>
        <p:spPr>
          <a:xfrm flipH="1">
            <a:off x="2380871" y="4245562"/>
            <a:ext cx="751034" cy="3925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231" name="TextBox 289"/>
          <p:cNvSpPr txBox="1"/>
          <p:nvPr/>
        </p:nvSpPr>
        <p:spPr>
          <a:xfrm>
            <a:off x="2539820" y="4378800"/>
            <a:ext cx="433132" cy="230832"/>
          </a:xfrm>
          <a:prstGeom prst="rect">
            <a:avLst/>
          </a:prstGeom>
          <a:noFill/>
        </p:spPr>
        <p:txBody>
          <a:bodyPr wrap="none" rtlCol="0">
            <a:spAutoFit/>
          </a:bodyPr>
          <a:lstStyle/>
          <a:p>
            <a:pPr algn="ctr" fontAlgn="ctr"/>
            <a:r>
              <a:rPr lang="en-US" sz="900" b="1" dirty="0" smtClean="0">
                <a:solidFill>
                  <a:schemeClr val="bg1">
                    <a:lumMod val="50000"/>
                  </a:schemeClr>
                </a:solidFill>
                <a:latin typeface="Huawei Sans" panose="020C0503030203020204" pitchFamily="34" charset="0"/>
              </a:rPr>
              <a:t>DCN</a:t>
            </a:r>
            <a:endParaRPr lang="en-US" altLang="zh-CN" sz="900" b="1" dirty="0">
              <a:solidFill>
                <a:schemeClr val="bg1">
                  <a:lumMod val="50000"/>
                </a:schemeClr>
              </a:solidFill>
              <a:latin typeface="Huawei Sans" panose="020C0503030203020204" pitchFamily="34" charset="0"/>
            </a:endParaRPr>
          </a:p>
        </p:txBody>
      </p:sp>
      <p:pic>
        <p:nvPicPr>
          <p:cNvPr id="232" name="Picture 2" descr="G:\做的项目\公共\扁平图标切换\更新2015_01_21\oss扁平图标库2015_01_21更新-04.png"/>
          <p:cNvPicPr>
            <a:picLocks noChangeAspect="1" noChangeArrowheads="1"/>
          </p:cNvPicPr>
          <p:nvPr/>
        </p:nvPicPr>
        <p:blipFill>
          <a:blip r:embed="rId11"/>
          <a:stretch>
            <a:fillRect/>
          </a:stretch>
        </p:blipFill>
        <p:spPr bwMode="auto">
          <a:xfrm>
            <a:off x="6123723" y="3947409"/>
            <a:ext cx="335386" cy="270474"/>
          </a:xfrm>
          <a:prstGeom prst="rect">
            <a:avLst/>
          </a:prstGeom>
          <a:noFill/>
        </p:spPr>
      </p:pic>
      <p:sp>
        <p:nvSpPr>
          <p:cNvPr id="233" name="TextBox 292"/>
          <p:cNvSpPr txBox="1"/>
          <p:nvPr/>
        </p:nvSpPr>
        <p:spPr>
          <a:xfrm>
            <a:off x="6429212" y="3962547"/>
            <a:ext cx="340158"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AR</a:t>
            </a:r>
            <a:endParaRPr lang="en-US" altLang="zh-CN" sz="900" b="1" dirty="0">
              <a:latin typeface="Huawei Sans" panose="020C0503030203020204" pitchFamily="34" charset="0"/>
            </a:endParaRPr>
          </a:p>
        </p:txBody>
      </p:sp>
      <p:sp>
        <p:nvSpPr>
          <p:cNvPr id="234" name="TextBox 300"/>
          <p:cNvSpPr txBox="1"/>
          <p:nvPr/>
        </p:nvSpPr>
        <p:spPr>
          <a:xfrm>
            <a:off x="604110" y="3784470"/>
            <a:ext cx="1574192"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200" dirty="0" smtClean="0">
                <a:solidFill>
                  <a:srgbClr val="00B0F0"/>
                </a:solidFill>
                <a:latin typeface="Huawei Sans" panose="020C0503030203020204" pitchFamily="34" charset="0"/>
              </a:rPr>
              <a:t>Multi-tenant network</a:t>
            </a:r>
            <a:endParaRPr lang="en-US" altLang="zh-CN" sz="1200" dirty="0">
              <a:solidFill>
                <a:srgbClr val="00B0F0"/>
              </a:solidFill>
              <a:latin typeface="Huawei Sans" panose="020C0503030203020204" pitchFamily="34" charset="0"/>
            </a:endParaRPr>
          </a:p>
        </p:txBody>
      </p:sp>
      <p:sp>
        <p:nvSpPr>
          <p:cNvPr id="235" name="TextBox 301"/>
          <p:cNvSpPr txBox="1"/>
          <p:nvPr/>
        </p:nvSpPr>
        <p:spPr>
          <a:xfrm>
            <a:off x="813018" y="2265860"/>
            <a:ext cx="1156377" cy="147758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200" dirty="0" err="1" smtClean="0">
                <a:solidFill>
                  <a:srgbClr val="00B0F0"/>
                </a:solidFill>
                <a:latin typeface="Huawei Sans" panose="020C0503030203020204" pitchFamily="34" charset="0"/>
              </a:rPr>
              <a:t>iMaster</a:t>
            </a:r>
            <a:r>
              <a:rPr lang="en-US" sz="1200" dirty="0" smtClean="0">
                <a:solidFill>
                  <a:srgbClr val="00B0F0"/>
                </a:solidFill>
                <a:latin typeface="Huawei Sans" panose="020C0503030203020204" pitchFamily="34" charset="0"/>
              </a:rPr>
              <a:t> NCE</a:t>
            </a:r>
            <a:endParaRPr lang="en-US" altLang="zh-CN" sz="1200" dirty="0">
              <a:solidFill>
                <a:srgbClr val="00B0F0"/>
              </a:solidFill>
              <a:latin typeface="Huawei Sans" panose="020C0503030203020204" pitchFamily="34" charset="0"/>
            </a:endParaRPr>
          </a:p>
        </p:txBody>
      </p:sp>
      <p:cxnSp>
        <p:nvCxnSpPr>
          <p:cNvPr id="236" name="Straight Connector 294"/>
          <p:cNvCxnSpPr/>
          <p:nvPr/>
        </p:nvCxnSpPr>
        <p:spPr>
          <a:xfrm>
            <a:off x="771141" y="3678446"/>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7" name="Straight Connector 302"/>
          <p:cNvCxnSpPr/>
          <p:nvPr/>
        </p:nvCxnSpPr>
        <p:spPr>
          <a:xfrm>
            <a:off x="771141" y="2052955"/>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8" name="TextBox 303"/>
          <p:cNvSpPr txBox="1"/>
          <p:nvPr/>
        </p:nvSpPr>
        <p:spPr>
          <a:xfrm>
            <a:off x="595445" y="1431709"/>
            <a:ext cx="1591523"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200" dirty="0" smtClean="0">
                <a:solidFill>
                  <a:srgbClr val="00B0F0"/>
                </a:solidFill>
                <a:latin typeface="Huawei Sans" panose="020C0503030203020204" pitchFamily="34" charset="0"/>
              </a:rPr>
              <a:t>Value-added SaaS</a:t>
            </a:r>
            <a:endParaRPr lang="en-US" altLang="zh-CN" sz="1200" dirty="0">
              <a:solidFill>
                <a:srgbClr val="00B0F0"/>
              </a:solidFill>
              <a:latin typeface="Huawei Sans" panose="020C0503030203020204" pitchFamily="34" charset="0"/>
            </a:endParaRPr>
          </a:p>
        </p:txBody>
      </p:sp>
      <p:sp>
        <p:nvSpPr>
          <p:cNvPr id="239" name="任意多边形 238"/>
          <p:cNvSpPr/>
          <p:nvPr/>
        </p:nvSpPr>
        <p:spPr>
          <a:xfrm>
            <a:off x="3386313" y="3549476"/>
            <a:ext cx="500546" cy="334681"/>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800" b="1" dirty="0" smtClean="0">
                <a:latin typeface="Huawei Sans" panose="020C0503030203020204" pitchFamily="34" charset="0"/>
              </a:rPr>
              <a:t>Internet</a:t>
            </a:r>
            <a:endParaRPr lang="en-US" altLang="zh-CN" sz="800" b="1" dirty="0">
              <a:latin typeface="Huawei Sans" panose="020C0503030203020204" pitchFamily="34" charset="0"/>
            </a:endParaRPr>
          </a:p>
        </p:txBody>
      </p:sp>
      <p:sp>
        <p:nvSpPr>
          <p:cNvPr id="240" name="任意多边形 239"/>
          <p:cNvSpPr/>
          <p:nvPr/>
        </p:nvSpPr>
        <p:spPr>
          <a:xfrm>
            <a:off x="5647201" y="3549476"/>
            <a:ext cx="500546" cy="334681"/>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800" b="1" dirty="0" smtClean="0">
                <a:latin typeface="Huawei Sans" panose="020C0503030203020204" pitchFamily="34" charset="0"/>
              </a:rPr>
              <a:t>Internet</a:t>
            </a:r>
            <a:endParaRPr lang="en-US" altLang="zh-CN" sz="800" b="1" dirty="0">
              <a:latin typeface="Huawei Sans" panose="020C0503030203020204" pitchFamily="34" charset="0"/>
            </a:endParaRPr>
          </a:p>
        </p:txBody>
      </p:sp>
      <p:sp>
        <p:nvSpPr>
          <p:cNvPr id="241" name="任意多边形 240"/>
          <p:cNvSpPr/>
          <p:nvPr/>
        </p:nvSpPr>
        <p:spPr>
          <a:xfrm>
            <a:off x="8098513" y="3549476"/>
            <a:ext cx="500546" cy="334681"/>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800" b="1" dirty="0" smtClean="0">
                <a:latin typeface="Huawei Sans" panose="020C0503030203020204" pitchFamily="34" charset="0"/>
              </a:rPr>
              <a:t>Internet</a:t>
            </a:r>
            <a:endParaRPr lang="en-US" altLang="zh-CN" sz="800" b="1" dirty="0">
              <a:latin typeface="Huawei Sans" panose="020C0503030203020204" pitchFamily="34" charset="0"/>
            </a:endParaRPr>
          </a:p>
        </p:txBody>
      </p:sp>
      <p:sp>
        <p:nvSpPr>
          <p:cNvPr id="242" name="任意多边形 241"/>
          <p:cNvSpPr/>
          <p:nvPr/>
        </p:nvSpPr>
        <p:spPr>
          <a:xfrm>
            <a:off x="10342333" y="3549476"/>
            <a:ext cx="500546" cy="334681"/>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800" b="1" dirty="0" smtClean="0">
                <a:latin typeface="Huawei Sans" panose="020C0503030203020204" pitchFamily="34" charset="0"/>
              </a:rPr>
              <a:t>Internet</a:t>
            </a:r>
            <a:endParaRPr lang="en-US" altLang="zh-CN" sz="800" b="1" dirty="0">
              <a:latin typeface="Huawei Sans" panose="020C0503030203020204" pitchFamily="34" charset="0"/>
            </a:endParaRPr>
          </a:p>
        </p:txBody>
      </p:sp>
      <p:sp>
        <p:nvSpPr>
          <p:cNvPr id="243" name="TextBox 303"/>
          <p:cNvSpPr txBox="1"/>
          <p:nvPr/>
        </p:nvSpPr>
        <p:spPr>
          <a:xfrm>
            <a:off x="2215772" y="1391440"/>
            <a:ext cx="1581228" cy="53096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sz="1200" dirty="0"/>
              <a:t>Big data analytics</a:t>
            </a:r>
            <a:endParaRPr lang="en-US" altLang="zh-CN" sz="1200" dirty="0"/>
          </a:p>
        </p:txBody>
      </p:sp>
      <p:sp>
        <p:nvSpPr>
          <p:cNvPr id="244" name="TextBox 303"/>
          <p:cNvSpPr txBox="1"/>
          <p:nvPr/>
        </p:nvSpPr>
        <p:spPr>
          <a:xfrm>
            <a:off x="4121737" y="1391440"/>
            <a:ext cx="1581228" cy="53096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sz="1200" dirty="0"/>
              <a:t>Customer flow analysis</a:t>
            </a:r>
            <a:endParaRPr lang="en-US" altLang="zh-CN" sz="1200" dirty="0"/>
          </a:p>
        </p:txBody>
      </p:sp>
      <p:sp>
        <p:nvSpPr>
          <p:cNvPr id="245" name="TextBox 303"/>
          <p:cNvSpPr txBox="1"/>
          <p:nvPr/>
        </p:nvSpPr>
        <p:spPr>
          <a:xfrm>
            <a:off x="6027702" y="1391440"/>
            <a:ext cx="1581228" cy="53096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sz="1200" dirty="0"/>
              <a:t>Third-party authentication and accounting</a:t>
            </a:r>
            <a:endParaRPr lang="en-US" altLang="zh-CN" sz="1200" dirty="0"/>
          </a:p>
        </p:txBody>
      </p:sp>
      <p:sp>
        <p:nvSpPr>
          <p:cNvPr id="246" name="TextBox 303"/>
          <p:cNvSpPr txBox="1"/>
          <p:nvPr/>
        </p:nvSpPr>
        <p:spPr>
          <a:xfrm>
            <a:off x="7933667" y="1391440"/>
            <a:ext cx="1581228" cy="53096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sz="1200" dirty="0"/>
              <a:t>APP</a:t>
            </a:r>
            <a:endParaRPr lang="en-US" altLang="zh-CN" sz="1200" dirty="0"/>
          </a:p>
        </p:txBody>
      </p:sp>
      <p:sp>
        <p:nvSpPr>
          <p:cNvPr id="247" name="TextBox 303"/>
          <p:cNvSpPr txBox="1"/>
          <p:nvPr/>
        </p:nvSpPr>
        <p:spPr>
          <a:xfrm>
            <a:off x="9839632" y="1391440"/>
            <a:ext cx="1581228" cy="530961"/>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sz="1200" dirty="0"/>
              <a:t>...</a:t>
            </a:r>
            <a:endParaRPr lang="en-US" altLang="zh-CN" sz="1200" dirty="0"/>
          </a:p>
        </p:txBody>
      </p:sp>
      <p:sp>
        <p:nvSpPr>
          <p:cNvPr id="248" name="Right Arrow 157"/>
          <p:cNvSpPr/>
          <p:nvPr/>
        </p:nvSpPr>
        <p:spPr>
          <a:xfrm rot="16200000">
            <a:off x="5900127" y="1521469"/>
            <a:ext cx="273445" cy="1165546"/>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w="9525">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49" name="TextBox 197"/>
          <p:cNvSpPr txBox="1"/>
          <p:nvPr/>
        </p:nvSpPr>
        <p:spPr>
          <a:xfrm>
            <a:off x="5684303" y="2025460"/>
            <a:ext cx="792205"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RESTful API</a:t>
            </a:r>
            <a:endParaRPr lang="en-US" altLang="zh-CN" sz="900" dirty="0">
              <a:latin typeface="Huawei Sans" panose="020C0503030203020204" pitchFamily="34" charset="0"/>
            </a:endParaRPr>
          </a:p>
        </p:txBody>
      </p:sp>
      <p:pic>
        <p:nvPicPr>
          <p:cNvPr id="250" name="图片 102" descr="AC-蓝.png"/>
          <p:cNvPicPr>
            <a:picLocks noChangeAspect="1"/>
          </p:cNvPicPr>
          <p:nvPr/>
        </p:nvPicPr>
        <p:blipFill>
          <a:blip r:embed="rId12" cstate="print"/>
          <a:stretch>
            <a:fillRect/>
          </a:stretch>
        </p:blipFill>
        <p:spPr>
          <a:xfrm>
            <a:off x="8738474" y="4435727"/>
            <a:ext cx="251914" cy="206112"/>
          </a:xfrm>
          <a:prstGeom prst="rect">
            <a:avLst/>
          </a:prstGeom>
        </p:spPr>
      </p:pic>
      <p:sp>
        <p:nvSpPr>
          <p:cNvPr id="251" name="TextBox 219"/>
          <p:cNvSpPr txBox="1"/>
          <p:nvPr/>
        </p:nvSpPr>
        <p:spPr>
          <a:xfrm>
            <a:off x="8946434" y="4395201"/>
            <a:ext cx="457176" cy="230832"/>
          </a:xfrm>
          <a:prstGeom prst="rect">
            <a:avLst/>
          </a:prstGeom>
          <a:noFill/>
        </p:spPr>
        <p:txBody>
          <a:bodyPr wrap="none" rtlCol="0">
            <a:spAutoFit/>
          </a:bodyPr>
          <a:lstStyle/>
          <a:p>
            <a:pPr algn="ctr" fontAlgn="ctr"/>
            <a:r>
              <a:rPr lang="en-US" sz="900" b="1" dirty="0" smtClean="0">
                <a:latin typeface="Huawei Sans" panose="020C0503030203020204" pitchFamily="34" charset="0"/>
              </a:rPr>
              <a:t>WAC</a:t>
            </a:r>
            <a:endParaRPr lang="en-US" altLang="zh-CN" sz="900" b="1" dirty="0">
              <a:latin typeface="Huawei Sans" panose="020C0503030203020204" pitchFamily="34" charset="0"/>
            </a:endParaRPr>
          </a:p>
        </p:txBody>
      </p:sp>
      <p:sp>
        <p:nvSpPr>
          <p:cNvPr id="252" name="TextBox 303"/>
          <p:cNvSpPr txBox="1"/>
          <p:nvPr/>
        </p:nvSpPr>
        <p:spPr>
          <a:xfrm>
            <a:off x="2215772" y="2277937"/>
            <a:ext cx="9205088" cy="129898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p:txBody>
      </p:sp>
      <p:pic>
        <p:nvPicPr>
          <p:cNvPr id="253" name="图片 25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47083" y="2392130"/>
            <a:ext cx="1346845" cy="248394"/>
          </a:xfrm>
          <a:prstGeom prst="rect">
            <a:avLst/>
          </a:prstGeom>
        </p:spPr>
      </p:pic>
      <p:pic>
        <p:nvPicPr>
          <p:cNvPr id="254" name="图片 25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893321" y="2400218"/>
            <a:ext cx="961428" cy="232219"/>
          </a:xfrm>
          <a:prstGeom prst="rect">
            <a:avLst/>
          </a:prstGeom>
        </p:spPr>
      </p:pic>
      <p:sp>
        <p:nvSpPr>
          <p:cNvPr id="255" name="TextBox 179"/>
          <p:cNvSpPr txBox="1"/>
          <p:nvPr/>
        </p:nvSpPr>
        <p:spPr>
          <a:xfrm>
            <a:off x="3864332" y="2680099"/>
            <a:ext cx="1229945" cy="324000"/>
          </a:xfrm>
          <a:prstGeom prst="roundRect">
            <a:avLst>
              <a:gd name="adj" fmla="val 49545"/>
            </a:avLst>
          </a:prstGeom>
          <a:solidFill>
            <a:schemeClr val="bg1">
              <a:lumMod val="50000"/>
            </a:schemeClr>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Huawei public cloud scenario</a:t>
            </a:r>
            <a:endParaRPr lang="en-US" altLang="zh-CN" sz="800" dirty="0">
              <a:latin typeface="Huawei Sans" panose="020C0503030203020204" pitchFamily="34" charset="0"/>
            </a:endParaRPr>
          </a:p>
        </p:txBody>
      </p:sp>
      <p:sp>
        <p:nvSpPr>
          <p:cNvPr id="256" name="TextBox 179"/>
          <p:cNvSpPr txBox="1"/>
          <p:nvPr/>
        </p:nvSpPr>
        <p:spPr>
          <a:xfrm>
            <a:off x="6028750" y="2680099"/>
            <a:ext cx="1229945" cy="324000"/>
          </a:xfrm>
          <a:prstGeom prst="roundRect">
            <a:avLst>
              <a:gd name="adj" fmla="val 49545"/>
            </a:avLst>
          </a:prstGeom>
          <a:solidFill>
            <a:schemeClr val="bg1">
              <a:lumMod val="50000"/>
            </a:schemeClr>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MSP-owned cloud scenario</a:t>
            </a:r>
            <a:endParaRPr lang="en-US" altLang="zh-CN" sz="800" dirty="0">
              <a:latin typeface="Huawei Sans" panose="020C0503030203020204" pitchFamily="34" charset="0"/>
            </a:endParaRPr>
          </a:p>
        </p:txBody>
      </p:sp>
      <p:sp>
        <p:nvSpPr>
          <p:cNvPr id="257" name="TextBox 179"/>
          <p:cNvSpPr txBox="1"/>
          <p:nvPr/>
        </p:nvSpPr>
        <p:spPr>
          <a:xfrm>
            <a:off x="8193168" y="2680099"/>
            <a:ext cx="1229945" cy="324000"/>
          </a:xfrm>
          <a:prstGeom prst="roundRect">
            <a:avLst>
              <a:gd name="adj" fmla="val 49545"/>
            </a:avLst>
          </a:prstGeom>
          <a:solidFill>
            <a:schemeClr val="bg1">
              <a:lumMod val="50000"/>
            </a:schemeClr>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On-premises scenario</a:t>
            </a:r>
            <a:endParaRPr lang="en-US" altLang="zh-CN" sz="800" dirty="0">
              <a:latin typeface="Huawei Sans" panose="020C0503030203020204" pitchFamily="34" charset="0"/>
            </a:endParaRPr>
          </a:p>
        </p:txBody>
      </p:sp>
      <p:cxnSp>
        <p:nvCxnSpPr>
          <p:cNvPr id="258" name="Straight Connector 302"/>
          <p:cNvCxnSpPr/>
          <p:nvPr/>
        </p:nvCxnSpPr>
        <p:spPr>
          <a:xfrm>
            <a:off x="2477562" y="3078999"/>
            <a:ext cx="885435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9" name="TextBox 179"/>
          <p:cNvSpPr txBox="1"/>
          <p:nvPr/>
        </p:nvSpPr>
        <p:spPr>
          <a:xfrm>
            <a:off x="4019327" y="3156344"/>
            <a:ext cx="1008000" cy="324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Cloud-based network planning</a:t>
            </a:r>
            <a:endParaRPr lang="en-US" altLang="zh-CN" sz="800" dirty="0">
              <a:latin typeface="Huawei Sans" panose="020C0503030203020204" pitchFamily="34" charset="0"/>
            </a:endParaRPr>
          </a:p>
        </p:txBody>
      </p:sp>
      <p:sp>
        <p:nvSpPr>
          <p:cNvPr id="260" name="TextBox 179"/>
          <p:cNvSpPr txBox="1"/>
          <p:nvPr/>
        </p:nvSpPr>
        <p:spPr>
          <a:xfrm>
            <a:off x="5470684" y="3156344"/>
            <a:ext cx="1008000" cy="324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Cloud-based deployment</a:t>
            </a:r>
            <a:endParaRPr lang="en-US" altLang="zh-CN" sz="800" dirty="0">
              <a:latin typeface="Huawei Sans" panose="020C0503030203020204" pitchFamily="34" charset="0"/>
            </a:endParaRPr>
          </a:p>
        </p:txBody>
      </p:sp>
      <p:sp>
        <p:nvSpPr>
          <p:cNvPr id="261" name="TextBox 179"/>
          <p:cNvSpPr txBox="1"/>
          <p:nvPr/>
        </p:nvSpPr>
        <p:spPr>
          <a:xfrm>
            <a:off x="6922041" y="3156344"/>
            <a:ext cx="1008000" cy="324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Cloud-based O&amp;M</a:t>
            </a:r>
            <a:endParaRPr lang="en-US" altLang="zh-CN" sz="800" dirty="0">
              <a:latin typeface="Huawei Sans" panose="020C0503030203020204" pitchFamily="34" charset="0"/>
            </a:endParaRPr>
          </a:p>
        </p:txBody>
      </p:sp>
      <p:sp>
        <p:nvSpPr>
          <p:cNvPr id="262" name="TextBox 179"/>
          <p:cNvSpPr txBox="1"/>
          <p:nvPr/>
        </p:nvSpPr>
        <p:spPr>
          <a:xfrm>
            <a:off x="8373399" y="3156344"/>
            <a:ext cx="1008000" cy="324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800" dirty="0" smtClean="0">
                <a:latin typeface="Huawei Sans" panose="020C0503030203020204" pitchFamily="34" charset="0"/>
              </a:rPr>
              <a:t>Cloud-based inspection</a:t>
            </a:r>
            <a:endParaRPr lang="en-US" altLang="zh-CN" sz="800" dirty="0">
              <a:latin typeface="Huawei Sans" panose="020C0503030203020204" pitchFamily="34" charset="0"/>
            </a:endParaRPr>
          </a:p>
        </p:txBody>
      </p:sp>
      <p:sp>
        <p:nvSpPr>
          <p:cNvPr id="263" name="燕尾形 262"/>
          <p:cNvSpPr/>
          <p:nvPr/>
        </p:nvSpPr>
        <p:spPr>
          <a:xfrm>
            <a:off x="5199945" y="3275029"/>
            <a:ext cx="89193" cy="98112"/>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264" name="燕尾形 263"/>
          <p:cNvSpPr/>
          <p:nvPr/>
        </p:nvSpPr>
        <p:spPr>
          <a:xfrm>
            <a:off x="6651302" y="3275029"/>
            <a:ext cx="89193" cy="98112"/>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265" name="燕尾形 264"/>
          <p:cNvSpPr/>
          <p:nvPr/>
        </p:nvSpPr>
        <p:spPr>
          <a:xfrm>
            <a:off x="8102659" y="3275029"/>
            <a:ext cx="89193" cy="98112"/>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972678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46325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fontAlgn="ctr"/>
            <a:r>
              <a:rPr lang="en-US" altLang="zh-CN" dirty="0" smtClean="0">
                <a:latin typeface="Huawei Sans" panose="020C0503030203020204" pitchFamily="34" charset="0"/>
              </a:rPr>
              <a:t>Highlights of Huawei </a:t>
            </a:r>
            <a:r>
              <a:rPr lang="en-US" altLang="zh-CN" dirty="0" err="1" smtClean="0">
                <a:latin typeface="Huawei Sans" panose="020C0503030203020204" pitchFamily="34" charset="0"/>
              </a:rPr>
              <a:t>CloudCampus</a:t>
            </a:r>
            <a:r>
              <a:rPr lang="en-US" altLang="zh-CN" dirty="0" smtClean="0">
                <a:latin typeface="Huawei Sans" panose="020C0503030203020204" pitchFamily="34" charset="0"/>
              </a:rPr>
              <a:t> Solution for Small- and Medium-Sized Campus Networks</a:t>
            </a:r>
            <a:endParaRPr lang="en-US" altLang="zh-CN"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10"/>
          </p:nvPr>
        </p:nvSpPr>
        <p:spPr>
          <a:prstGeom prst="rect">
            <a:avLst/>
          </a:prstGeom>
        </p:spPr>
        <p:txBody>
          <a:bodyPr/>
          <a:lstStyle/>
          <a:p>
            <a:r>
              <a:rPr lang="en-US" altLang="zh-CN" sz="1800" b="1" dirty="0">
                <a:latin typeface="Huawei Sans" panose="020C0503030203020204" pitchFamily="34" charset="0"/>
              </a:rPr>
              <a:t>Automatic deployment:</a:t>
            </a:r>
            <a:r>
              <a:rPr lang="en-US" altLang="zh-CN" sz="1800" dirty="0">
                <a:latin typeface="Huawei Sans" panose="020C0503030203020204" pitchFamily="34" charset="0"/>
              </a:rPr>
              <a:t> Devices can be easily and quickly deployed.</a:t>
            </a:r>
          </a:p>
          <a:p>
            <a:r>
              <a:rPr lang="en-US" altLang="zh-CN" sz="1800" b="1" dirty="0">
                <a:latin typeface="Huawei Sans" panose="020C0503030203020204" pitchFamily="34" charset="0"/>
              </a:rPr>
              <a:t>Cloud-based network planning and mobile O&amp;M:</a:t>
            </a:r>
            <a:r>
              <a:rPr lang="en-US" altLang="zh-CN" sz="1800" dirty="0">
                <a:latin typeface="Huawei Sans" panose="020C0503030203020204" pitchFamily="34" charset="0"/>
              </a:rPr>
              <a:t> WLAN design and device O&amp;M are simplified.</a:t>
            </a:r>
          </a:p>
          <a:p>
            <a:r>
              <a:rPr lang="en-US" altLang="zh-CN" sz="1800" b="1" dirty="0">
                <a:latin typeface="Huawei Sans" panose="020C0503030203020204" pitchFamily="34" charset="0"/>
              </a:rPr>
              <a:t>Diversified product portfolios:</a:t>
            </a:r>
            <a:r>
              <a:rPr lang="en-US" altLang="zh-CN" sz="1800" dirty="0">
                <a:latin typeface="Huawei Sans" panose="020C0503030203020204" pitchFamily="34" charset="0"/>
              </a:rPr>
              <a:t> Huawei provides different product portfolios, including full series of network devices (switches, firewalls, ARs, and APs), meeting diversified network requirements of tenants.</a:t>
            </a:r>
          </a:p>
          <a:p>
            <a:r>
              <a:rPr lang="en-US" altLang="zh-CN" sz="1800" b="1" dirty="0">
                <a:latin typeface="Huawei Sans" panose="020C0503030203020204" pitchFamily="34" charset="0"/>
              </a:rPr>
              <a:t>Dual-working-mode:</a:t>
            </a:r>
            <a:r>
              <a:rPr lang="en-US" altLang="zh-CN" sz="1800" dirty="0">
                <a:latin typeface="Huawei Sans" panose="020C0503030203020204" pitchFamily="34" charset="0"/>
              </a:rPr>
              <a:t> All network devices used in this solution can work in either cloud-based or traditional management mode. Tenants can implement cloud-based network management after devices are upgraded.</a:t>
            </a:r>
          </a:p>
          <a:p>
            <a:r>
              <a:rPr lang="en-US" altLang="zh-CN" sz="1800" b="1" dirty="0">
                <a:latin typeface="Huawei Sans" panose="020C0503030203020204" pitchFamily="34" charset="0"/>
              </a:rPr>
              <a:t>VASs</a:t>
            </a:r>
            <a:r>
              <a:rPr lang="en-US" altLang="zh-CN" sz="1800" dirty="0">
                <a:latin typeface="Huawei Sans" panose="020C0503030203020204" pitchFamily="34" charset="0"/>
              </a:rPr>
              <a:t>: Terminal behavior analysis is a value-added application of </a:t>
            </a:r>
            <a:r>
              <a:rPr lang="en-US" altLang="zh-CN" sz="1800" dirty="0" err="1">
                <a:latin typeface="Huawei Sans" panose="020C0503030203020204" pitchFamily="34" charset="0"/>
              </a:rPr>
              <a:t>iMaster</a:t>
            </a:r>
            <a:r>
              <a:rPr lang="en-US" altLang="zh-CN" sz="1800" dirty="0">
                <a:latin typeface="Huawei Sans" panose="020C0503030203020204" pitchFamily="34" charset="0"/>
              </a:rPr>
              <a:t> NCE-Campus. More VASs can be developed based on terminal behavior analysis.</a:t>
            </a:r>
          </a:p>
        </p:txBody>
      </p:sp>
    </p:spTree>
    <p:extLst>
      <p:ext uri="{BB962C8B-B14F-4D97-AF65-F5344CB8AC3E}">
        <p14:creationId xmlns:p14="http://schemas.microsoft.com/office/powerpoint/2010/main" val="26130906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360363" indent="-360363" algn="l"/>
            <a:r>
              <a:rPr lang="en-US" altLang="zh-CN" sz="2000" dirty="0">
                <a:solidFill>
                  <a:schemeClr val="bg1">
                    <a:lumMod val="50000"/>
                  </a:schemeClr>
                </a:solidFill>
                <a:latin typeface="Huawei Sans" panose="020C0503030203020204" pitchFamily="34" charset="0"/>
              </a:rPr>
              <a:t>Service Requirements and Challenges of Small- and Medium-Sized Campus Networks</a:t>
            </a:r>
          </a:p>
          <a:p>
            <a:pPr marL="360363" indent="-360363" algn="l"/>
            <a:r>
              <a:rPr lang="en-US" altLang="zh-CN" sz="2000" dirty="0">
                <a:solidFill>
                  <a:schemeClr val="bg1">
                    <a:lumMod val="50000"/>
                  </a:schemeClr>
                </a:solidFill>
                <a:latin typeface="Huawei Sans" panose="020C0503030203020204" pitchFamily="34" charset="0"/>
              </a:rPr>
              <a:t>Introduction to 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a:t>
            </a:r>
          </a:p>
          <a:p>
            <a:pPr marL="360363" indent="-360363" algn="l"/>
            <a:r>
              <a:rPr lang="en-US" altLang="zh-CN" sz="2000" b="1" dirty="0">
                <a:latin typeface="Huawei Sans" panose="020C0503030203020204" pitchFamily="34" charset="0"/>
              </a:rPr>
              <a:t>Huawei </a:t>
            </a:r>
            <a:r>
              <a:rPr lang="en-US" altLang="zh-CN" sz="2000" b="1" dirty="0" err="1">
                <a:latin typeface="Huawei Sans" panose="020C0503030203020204" pitchFamily="34" charset="0"/>
              </a:rPr>
              <a:t>CloudCampus</a:t>
            </a:r>
            <a:r>
              <a:rPr lang="en-US" altLang="zh-CN" sz="2000" b="1" dirty="0">
                <a:latin typeface="Huawei Sans" panose="020C0503030203020204" pitchFamily="34" charset="0"/>
              </a:rPr>
              <a:t> Solution Design for Small- and Medium-Sized Campus </a:t>
            </a:r>
            <a:r>
              <a:rPr lang="en-US" altLang="zh-CN" sz="2000" b="1" dirty="0" smtClean="0">
                <a:latin typeface="Huawei Sans" panose="020C0503030203020204" pitchFamily="34" charset="0"/>
              </a:rPr>
              <a:t>Networks</a:t>
            </a:r>
            <a:endParaRPr lang="en-US" altLang="zh-CN" sz="1800" b="1" dirty="0" smtClean="0">
              <a:latin typeface="Huawei Sans" panose="020C0503030203020204" pitchFamily="34" charset="0"/>
              <a:sym typeface="Huawei Sans" panose="020C0503030203020204" pitchFamily="34" charset="0"/>
            </a:endParaRPr>
          </a:p>
          <a:p>
            <a:pPr marL="646112" lvl="1" indent="-285750">
              <a:buSzPct val="60000"/>
              <a:buFont typeface="Wingdings" panose="05000000000000000000" pitchFamily="2" charset="2"/>
              <a:buChar char="n"/>
            </a:pPr>
            <a:r>
              <a:rPr lang="en-US" altLang="zh-CN" sz="1800" dirty="0" smtClean="0">
                <a:latin typeface="Huawei Sans" panose="020C0503030203020204" pitchFamily="34" charset="0"/>
                <a:sym typeface="Huawei Sans" panose="020C0503030203020204" pitchFamily="34" charset="0"/>
              </a:rPr>
              <a:t>Networking Solution Design</a:t>
            </a:r>
            <a:endParaRPr lang="en-US" altLang="zh-CN" sz="1800" dirty="0">
              <a:latin typeface="Huawei Sans" panose="020C0503030203020204" pitchFamily="34" charset="0"/>
              <a:sym typeface="Huawei Sans" panose="020C0503030203020204" pitchFamily="34" charset="0"/>
            </a:endParaRPr>
          </a:p>
          <a:p>
            <a:pPr marL="646112" lvl="1" indent="-285750"/>
            <a:r>
              <a:rPr lang="en-US" altLang="zh-CN" sz="1800" dirty="0" smtClean="0">
                <a:solidFill>
                  <a:schemeClr val="bg1">
                    <a:lumMod val="50000"/>
                  </a:schemeClr>
                </a:solidFill>
                <a:latin typeface="Huawei Sans" panose="020C0503030203020204" pitchFamily="34" charset="0"/>
                <a:sym typeface="Huawei Sans" panose="020C0503030203020204" pitchFamily="34" charset="0"/>
              </a:rPr>
              <a:t>Network Design</a:t>
            </a:r>
            <a:endParaRPr lang="en-US" altLang="zh-CN" sz="1800" dirty="0">
              <a:solidFill>
                <a:schemeClr val="bg1">
                  <a:lumMod val="50000"/>
                </a:schemeClr>
              </a:solidFill>
              <a:latin typeface="Huawei Sans" panose="020C0503030203020204" pitchFamily="34" charset="0"/>
              <a:sym typeface="Huawei Sans" panose="020C0503030203020204" pitchFamily="34" charset="0"/>
            </a:endParaRPr>
          </a:p>
          <a:p>
            <a:pPr marL="646112" lvl="1" indent="-285750"/>
            <a:r>
              <a:rPr lang="en-US" altLang="zh-CN" sz="1800" dirty="0" err="1" smtClean="0">
                <a:solidFill>
                  <a:schemeClr val="bg1">
                    <a:lumMod val="50000"/>
                  </a:schemeClr>
                </a:solidFill>
                <a:latin typeface="Huawei Sans" panose="020C0503030203020204" pitchFamily="34" charset="0"/>
                <a:sym typeface="Huawei Sans" panose="020C0503030203020204" pitchFamily="34" charset="0"/>
              </a:rPr>
              <a:t>QoS</a:t>
            </a:r>
            <a:r>
              <a:rPr lang="en-US" altLang="zh-CN" sz="1800" dirty="0" smtClean="0">
                <a:solidFill>
                  <a:schemeClr val="bg1">
                    <a:lumMod val="50000"/>
                  </a:schemeClr>
                </a:solidFill>
                <a:latin typeface="Huawei Sans" panose="020C0503030203020204" pitchFamily="34" charset="0"/>
                <a:sym typeface="Huawei Sans" panose="020C0503030203020204" pitchFamily="34" charset="0"/>
              </a:rPr>
              <a:t> and Security Design</a:t>
            </a:r>
          </a:p>
          <a:p>
            <a:pPr marL="360363" indent="-360363" algn="l"/>
            <a:r>
              <a:rPr lang="en-US" altLang="zh-CN" sz="2000" dirty="0">
                <a:solidFill>
                  <a:schemeClr val="bg1">
                    <a:lumMod val="50000"/>
                  </a:schemeClr>
                </a:solidFill>
                <a:latin typeface="Huawei Sans" panose="020C0503030203020204" pitchFamily="34" charset="0"/>
              </a:rPr>
              <a:t>Typical Industry Application Scenarios</a:t>
            </a:r>
          </a:p>
        </p:txBody>
      </p:sp>
    </p:spTree>
    <p:extLst>
      <p:ext uri="{BB962C8B-B14F-4D97-AF65-F5344CB8AC3E}">
        <p14:creationId xmlns:p14="http://schemas.microsoft.com/office/powerpoint/2010/main" val="27861394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smtClean="0"/>
              <a:t>Solution Design for Small- and Medium-Sized Campus Networks</a:t>
            </a:r>
            <a:endParaRPr lang="en-US" altLang="zh-CN" dirty="0">
              <a:sym typeface="Huawei Sans" panose="020C0503030203020204" pitchFamily="34" charset="0"/>
            </a:endParaRPr>
          </a:p>
        </p:txBody>
      </p:sp>
      <p:sp>
        <p:nvSpPr>
          <p:cNvPr id="40" name="圆角矩形 39"/>
          <p:cNvSpPr/>
          <p:nvPr/>
        </p:nvSpPr>
        <p:spPr>
          <a:xfrm>
            <a:off x="3877936" y="1365264"/>
            <a:ext cx="2095693" cy="468000"/>
          </a:xfrm>
          <a:prstGeom prst="roundRect">
            <a:avLst/>
          </a:prstGeom>
          <a:solidFill>
            <a:srgbClr val="56C4D2"/>
          </a:solidFill>
          <a:ln>
            <a:solidFill>
              <a:srgbClr val="30B5C5"/>
            </a:solidFill>
          </a:ln>
        </p:spPr>
        <p:txBody>
          <a:bodyPr wrap="square" rtlCol="0" anchor="ctr" anchorCtr="0">
            <a:noAutofit/>
          </a:bodyPr>
          <a:lstStyle/>
          <a:p>
            <a:pPr algn="ctr"/>
            <a:r>
              <a:rPr lang="en-US" sz="1600" b="1" dirty="0" smtClean="0">
                <a:solidFill>
                  <a:prstClr val="white"/>
                </a:solidFill>
                <a:latin typeface="Huawei Sans" panose="020C0503030203020204" pitchFamily="34" charset="0"/>
                <a:ea typeface="方正兰亭黑简体" panose="02000000000000000000" pitchFamily="2" charset="-122"/>
              </a:rPr>
              <a:t>2.Network </a:t>
            </a:r>
            <a:r>
              <a:rPr lang="en-US" sz="1600" b="1" dirty="0">
                <a:solidFill>
                  <a:prstClr val="white"/>
                </a:solidFill>
                <a:latin typeface="Huawei Sans" panose="020C0503030203020204" pitchFamily="34" charset="0"/>
                <a:ea typeface="方正兰亭黑简体" panose="02000000000000000000" pitchFamily="2" charset="-122"/>
              </a:rPr>
              <a:t>design</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41" name="圆角矩形 40"/>
          <p:cNvSpPr/>
          <p:nvPr/>
        </p:nvSpPr>
        <p:spPr>
          <a:xfrm>
            <a:off x="3877936" y="1913243"/>
            <a:ext cx="2095693" cy="36136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ndParaRPr>
          </a:p>
        </p:txBody>
      </p:sp>
      <p:sp>
        <p:nvSpPr>
          <p:cNvPr id="42" name="圆角矩形 41"/>
          <p:cNvSpPr/>
          <p:nvPr/>
        </p:nvSpPr>
        <p:spPr>
          <a:xfrm>
            <a:off x="4036928" y="2115398"/>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Administrator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46" name="圆角矩形 45"/>
          <p:cNvSpPr/>
          <p:nvPr/>
        </p:nvSpPr>
        <p:spPr>
          <a:xfrm>
            <a:off x="4036928" y="2680234"/>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Physical network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47" name="圆角矩形 46"/>
          <p:cNvSpPr/>
          <p:nvPr/>
        </p:nvSpPr>
        <p:spPr>
          <a:xfrm>
            <a:off x="4036928" y="3245070"/>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Network deployment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48" name="圆角矩形 47"/>
          <p:cNvSpPr/>
          <p:nvPr/>
        </p:nvSpPr>
        <p:spPr>
          <a:xfrm>
            <a:off x="4036928" y="3809906"/>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Basic service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56" name="圆角矩形 55"/>
          <p:cNvSpPr/>
          <p:nvPr/>
        </p:nvSpPr>
        <p:spPr>
          <a:xfrm>
            <a:off x="4036928" y="4374742"/>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WLAN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57" name="圆角矩形 56"/>
          <p:cNvSpPr/>
          <p:nvPr/>
        </p:nvSpPr>
        <p:spPr>
          <a:xfrm>
            <a:off x="4036928" y="4939578"/>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Access control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58" name="圆角矩形 57"/>
          <p:cNvSpPr/>
          <p:nvPr/>
        </p:nvSpPr>
        <p:spPr>
          <a:xfrm>
            <a:off x="6144013" y="1365264"/>
            <a:ext cx="2095693" cy="468000"/>
          </a:xfrm>
          <a:prstGeom prst="roundRect">
            <a:avLst/>
          </a:prstGeom>
          <a:solidFill>
            <a:srgbClr val="56C4D2"/>
          </a:solidFill>
          <a:ln>
            <a:solidFill>
              <a:srgbClr val="30B5C5"/>
            </a:solidFill>
          </a:ln>
        </p:spPr>
        <p:txBody>
          <a:bodyPr wrap="square" rtlCol="0" anchor="ctr" anchorCtr="0">
            <a:noAutofit/>
          </a:bodyPr>
          <a:lstStyle/>
          <a:p>
            <a:pPr algn="ctr"/>
            <a:r>
              <a:rPr lang="en-US" sz="1600" b="1" dirty="0" smtClean="0">
                <a:solidFill>
                  <a:prstClr val="white"/>
                </a:solidFill>
                <a:latin typeface="Huawei Sans" panose="020C0503030203020204" pitchFamily="34" charset="0"/>
                <a:ea typeface="方正兰亭黑简体" panose="02000000000000000000" pitchFamily="2" charset="-122"/>
              </a:rPr>
              <a:t>3.QoS </a:t>
            </a:r>
            <a:r>
              <a:rPr lang="en-US" sz="1600" b="1" dirty="0">
                <a:solidFill>
                  <a:prstClr val="white"/>
                </a:solidFill>
                <a:latin typeface="Huawei Sans" panose="020C0503030203020204" pitchFamily="34" charset="0"/>
                <a:ea typeface="方正兰亭黑简体" panose="02000000000000000000" pitchFamily="2" charset="-122"/>
              </a:rPr>
              <a:t>design</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61" name="圆角矩形 60"/>
          <p:cNvSpPr/>
          <p:nvPr/>
        </p:nvSpPr>
        <p:spPr>
          <a:xfrm>
            <a:off x="6144013" y="1913243"/>
            <a:ext cx="2095693" cy="189666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ndParaRPr>
          </a:p>
        </p:txBody>
      </p:sp>
      <p:sp>
        <p:nvSpPr>
          <p:cNvPr id="62" name="圆角矩形 61"/>
          <p:cNvSpPr/>
          <p:nvPr/>
        </p:nvSpPr>
        <p:spPr>
          <a:xfrm>
            <a:off x="6303005" y="2115398"/>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Rate limiting</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3" name="圆角矩形 62"/>
          <p:cNvSpPr/>
          <p:nvPr/>
        </p:nvSpPr>
        <p:spPr>
          <a:xfrm>
            <a:off x="6303005" y="2680234"/>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Wireless </a:t>
            </a:r>
            <a:r>
              <a:rPr lang="en-US" sz="1200" dirty="0" err="1">
                <a:solidFill>
                  <a:srgbClr val="30B5C5"/>
                </a:solidFill>
                <a:latin typeface="Huawei Sans" panose="020C0503030203020204" pitchFamily="34" charset="0"/>
                <a:ea typeface="方正兰亭黑简体" panose="02000000000000000000" pitchFamily="2" charset="-122"/>
              </a:rPr>
              <a:t>QoS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4" name="圆角矩形 63"/>
          <p:cNvSpPr/>
          <p:nvPr/>
        </p:nvSpPr>
        <p:spPr>
          <a:xfrm>
            <a:off x="8410090" y="1365264"/>
            <a:ext cx="2095693" cy="468000"/>
          </a:xfrm>
          <a:prstGeom prst="roundRect">
            <a:avLst/>
          </a:prstGeom>
          <a:solidFill>
            <a:srgbClr val="56C4D2"/>
          </a:solidFill>
          <a:ln>
            <a:solidFill>
              <a:srgbClr val="30B5C5"/>
            </a:solidFill>
          </a:ln>
        </p:spPr>
        <p:txBody>
          <a:bodyPr wrap="square" rtlCol="0" anchor="ctr" anchorCtr="0">
            <a:noAutofit/>
          </a:bodyPr>
          <a:lstStyle/>
          <a:p>
            <a:pPr algn="ctr"/>
            <a:r>
              <a:rPr lang="en-US" sz="1600" b="1" dirty="0" smtClean="0">
                <a:solidFill>
                  <a:prstClr val="white"/>
                </a:solidFill>
                <a:latin typeface="Huawei Sans" panose="020C0503030203020204" pitchFamily="34" charset="0"/>
                <a:ea typeface="方正兰亭黑简体" panose="02000000000000000000" pitchFamily="2" charset="-122"/>
              </a:rPr>
              <a:t>4.Security </a:t>
            </a:r>
            <a:r>
              <a:rPr lang="en-US" sz="1600" b="1" dirty="0">
                <a:solidFill>
                  <a:prstClr val="white"/>
                </a:solidFill>
                <a:latin typeface="Huawei Sans" panose="020C0503030203020204" pitchFamily="34" charset="0"/>
                <a:ea typeface="方正兰亭黑简体" panose="02000000000000000000" pitchFamily="2" charset="-122"/>
              </a:rPr>
              <a:t>design</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65" name="圆角矩形 64"/>
          <p:cNvSpPr/>
          <p:nvPr/>
        </p:nvSpPr>
        <p:spPr>
          <a:xfrm>
            <a:off x="8410090" y="1913243"/>
            <a:ext cx="2095693" cy="189666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ndParaRPr>
          </a:p>
        </p:txBody>
      </p:sp>
      <p:sp>
        <p:nvSpPr>
          <p:cNvPr id="66" name="圆角矩形 65"/>
          <p:cNvSpPr/>
          <p:nvPr/>
        </p:nvSpPr>
        <p:spPr>
          <a:xfrm>
            <a:off x="8569082" y="2115398"/>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Egress security design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7" name="圆角矩形 66"/>
          <p:cNvSpPr/>
          <p:nvPr/>
        </p:nvSpPr>
        <p:spPr>
          <a:xfrm>
            <a:off x="8569082" y="2680234"/>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Intranet security (wired network)</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8" name="圆角矩形 67"/>
          <p:cNvSpPr/>
          <p:nvPr/>
        </p:nvSpPr>
        <p:spPr>
          <a:xfrm>
            <a:off x="8569082" y="3245070"/>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Intranet security (wireless network)</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9" name="圆角矩形 68"/>
          <p:cNvSpPr/>
          <p:nvPr/>
        </p:nvSpPr>
        <p:spPr>
          <a:xfrm>
            <a:off x="1611859" y="1365264"/>
            <a:ext cx="2095693" cy="468000"/>
          </a:xfrm>
          <a:prstGeom prst="roundRect">
            <a:avLst/>
          </a:prstGeom>
          <a:solidFill>
            <a:srgbClr val="56C4D2"/>
          </a:solidFill>
          <a:ln>
            <a:solidFill>
              <a:srgbClr val="30B5C5"/>
            </a:solidFill>
          </a:ln>
        </p:spPr>
        <p:txBody>
          <a:bodyPr wrap="square" rtlCol="0" anchor="ctr" anchorCtr="0">
            <a:noAutofit/>
          </a:bodyPr>
          <a:lstStyle/>
          <a:p>
            <a:pPr algn="ctr"/>
            <a:r>
              <a:rPr lang="en-US" sz="1600" b="1" dirty="0" smtClean="0">
                <a:solidFill>
                  <a:prstClr val="white"/>
                </a:solidFill>
                <a:latin typeface="Huawei Sans" panose="020C0503030203020204" pitchFamily="34" charset="0"/>
                <a:ea typeface="方正兰亭黑简体" panose="02000000000000000000" pitchFamily="2" charset="-122"/>
              </a:rPr>
              <a:t>1.Networking </a:t>
            </a:r>
            <a:r>
              <a:rPr lang="en-US" sz="1600" b="1" dirty="0">
                <a:solidFill>
                  <a:prstClr val="white"/>
                </a:solidFill>
                <a:latin typeface="Huawei Sans" panose="020C0503030203020204" pitchFamily="34" charset="0"/>
                <a:ea typeface="方正兰亭黑简体" panose="02000000000000000000" pitchFamily="2" charset="-122"/>
              </a:rPr>
              <a:t>solution design</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70" name="圆角矩形 69"/>
          <p:cNvSpPr/>
          <p:nvPr/>
        </p:nvSpPr>
        <p:spPr>
          <a:xfrm>
            <a:off x="1611859" y="1913243"/>
            <a:ext cx="2095693" cy="418969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100" dirty="0">
              <a:solidFill>
                <a:schemeClr val="tx1">
                  <a:lumMod val="75000"/>
                  <a:lumOff val="25000"/>
                </a:schemeClr>
              </a:solidFill>
              <a:latin typeface="Huawei Sans" panose="020C0503030203020204" pitchFamily="34" charset="0"/>
            </a:endParaRPr>
          </a:p>
        </p:txBody>
      </p:sp>
      <p:sp>
        <p:nvSpPr>
          <p:cNvPr id="71" name="圆角矩形 70"/>
          <p:cNvSpPr/>
          <p:nvPr/>
        </p:nvSpPr>
        <p:spPr>
          <a:xfrm>
            <a:off x="1770851" y="2115398"/>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Single AP, AR, or firewall</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2" name="圆角矩形 71"/>
          <p:cNvSpPr/>
          <p:nvPr/>
        </p:nvSpPr>
        <p:spPr>
          <a:xfrm>
            <a:off x="1770851" y="2679989"/>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AR + AP</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3" name="圆角矩形 72"/>
          <p:cNvSpPr/>
          <p:nvPr/>
        </p:nvSpPr>
        <p:spPr>
          <a:xfrm>
            <a:off x="1770851" y="3244580"/>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Firewall + AP</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4" name="圆角矩形 73"/>
          <p:cNvSpPr/>
          <p:nvPr/>
        </p:nvSpPr>
        <p:spPr>
          <a:xfrm>
            <a:off x="1770851" y="3809171"/>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AR + L2 switch + AP</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5" name="圆角矩形 74"/>
          <p:cNvSpPr/>
          <p:nvPr/>
        </p:nvSpPr>
        <p:spPr>
          <a:xfrm>
            <a:off x="1770851" y="4373762"/>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Firewall + L2 switch + AP</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6" name="圆角矩形 75"/>
          <p:cNvSpPr/>
          <p:nvPr/>
        </p:nvSpPr>
        <p:spPr>
          <a:xfrm>
            <a:off x="1770851" y="4938353"/>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AR + L2 switch + central AP + RU</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77" name="圆角矩形 76"/>
          <p:cNvSpPr/>
          <p:nvPr/>
        </p:nvSpPr>
        <p:spPr>
          <a:xfrm>
            <a:off x="1770851" y="5502942"/>
            <a:ext cx="1777708" cy="468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Firewall + L2 switch + central AP + RU</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7382437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284785" y="3545853"/>
            <a:ext cx="7622431" cy="244542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5267417" y="4664040"/>
            <a:ext cx="1657166" cy="595263"/>
            <a:chOff x="6600056" y="4353447"/>
            <a:chExt cx="1296144" cy="833967"/>
          </a:xfrm>
        </p:grpSpPr>
        <p:cxnSp>
          <p:nvCxnSpPr>
            <p:cNvPr id="30" name="直接连接符 29"/>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p:txBody>
          <a:bodyPr>
            <a:normAutofit/>
          </a:bodyPr>
          <a:lstStyle/>
          <a:p>
            <a:pPr fontAlgn="ctr"/>
            <a:r>
              <a:rPr lang="en-US" altLang="zh-CN" dirty="0" smtClean="0">
                <a:latin typeface="Huawei Sans" panose="020C0503030203020204" pitchFamily="34" charset="0"/>
              </a:rPr>
              <a:t>Design Principles of the Networking Solution (1)</a:t>
            </a:r>
            <a:endParaRPr lang="en-US" altLang="zh-CN" dirty="0">
              <a:latin typeface="Huawei Sans" panose="020C0503030203020204" pitchFamily="34" charset="0"/>
              <a:sym typeface="Huawei Sans" panose="020C0503030203020204" pitchFamily="34" charset="0"/>
            </a:endParaRPr>
          </a:p>
        </p:txBody>
      </p:sp>
      <p:pic>
        <p:nvPicPr>
          <p:cNvPr id="19" name="图片 18" descr="防火墙.png"/>
          <p:cNvPicPr>
            <a:picLocks noChangeAspect="1"/>
          </p:cNvPicPr>
          <p:nvPr/>
        </p:nvPicPr>
        <p:blipFill>
          <a:blip r:embed="rId3" cstate="print"/>
          <a:stretch>
            <a:fillRect/>
          </a:stretch>
        </p:blipFill>
        <p:spPr>
          <a:xfrm>
            <a:off x="6862440" y="3774568"/>
            <a:ext cx="490909" cy="401653"/>
          </a:xfrm>
          <a:prstGeom prst="rect">
            <a:avLst/>
          </a:prstGeom>
        </p:spPr>
      </p:pic>
      <p:pic>
        <p:nvPicPr>
          <p:cNvPr id="20" name="图片 19" descr="故障链路.png"/>
          <p:cNvPicPr>
            <a:picLocks noChangeAspect="1"/>
          </p:cNvPicPr>
          <p:nvPr/>
        </p:nvPicPr>
        <p:blipFill>
          <a:blip r:embed="rId4" cstate="print"/>
          <a:stretch>
            <a:fillRect/>
          </a:stretch>
        </p:blipFill>
        <p:spPr>
          <a:xfrm>
            <a:off x="5962120" y="5570783"/>
            <a:ext cx="540000" cy="402667"/>
          </a:xfrm>
          <a:prstGeom prst="rect">
            <a:avLst/>
          </a:prstGeom>
        </p:spPr>
      </p:pic>
      <p:pic>
        <p:nvPicPr>
          <p:cNvPr id="22" name="图片 21" descr="SAN网络-蓝.png"/>
          <p:cNvPicPr>
            <a:picLocks noChangeAspect="1"/>
          </p:cNvPicPr>
          <p:nvPr/>
        </p:nvPicPr>
        <p:blipFill>
          <a:blip r:embed="rId5" cstate="print"/>
          <a:stretch>
            <a:fillRect/>
          </a:stretch>
        </p:blipFill>
        <p:spPr>
          <a:xfrm>
            <a:off x="7050539" y="5552961"/>
            <a:ext cx="267540" cy="438311"/>
          </a:xfrm>
          <a:prstGeom prst="rect">
            <a:avLst/>
          </a:prstGeom>
        </p:spPr>
      </p:pic>
      <p:pic>
        <p:nvPicPr>
          <p:cNvPr id="23" name="图片 22" descr="笔记本电脑.png"/>
          <p:cNvPicPr>
            <a:picLocks noChangeAspect="1"/>
          </p:cNvPicPr>
          <p:nvPr/>
        </p:nvPicPr>
        <p:blipFill>
          <a:blip r:embed="rId6" cstate="print"/>
          <a:stretch>
            <a:fillRect/>
          </a:stretch>
        </p:blipFill>
        <p:spPr>
          <a:xfrm>
            <a:off x="4873922" y="5602916"/>
            <a:ext cx="539779" cy="338400"/>
          </a:xfrm>
          <a:prstGeom prst="rect">
            <a:avLst/>
          </a:prstGeom>
        </p:spPr>
      </p:pic>
      <p:cxnSp>
        <p:nvCxnSpPr>
          <p:cNvPr id="9" name="直接连接符 8"/>
          <p:cNvCxnSpPr/>
          <p:nvPr/>
        </p:nvCxnSpPr>
        <p:spPr>
          <a:xfrm>
            <a:off x="6096000" y="3230270"/>
            <a:ext cx="0" cy="14198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50546" y="3773631"/>
            <a:ext cx="490909" cy="402545"/>
          </a:xfrm>
          <a:prstGeom prst="rect">
            <a:avLst/>
          </a:prstGeom>
        </p:spPr>
      </p:pic>
      <p:sp>
        <p:nvSpPr>
          <p:cNvPr id="34" name="任意多边形 33"/>
          <p:cNvSpPr/>
          <p:nvPr/>
        </p:nvSpPr>
        <p:spPr>
          <a:xfrm>
            <a:off x="5674703" y="2855153"/>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descr="接入交换机.png"/>
          <p:cNvPicPr>
            <a:picLocks noChangeAspect="1"/>
          </p:cNvPicPr>
          <p:nvPr/>
        </p:nvPicPr>
        <p:blipFill>
          <a:blip r:embed="rId8" cstate="print"/>
          <a:stretch>
            <a:fillRect/>
          </a:stretch>
        </p:blipFill>
        <p:spPr>
          <a:xfrm>
            <a:off x="5850546" y="4449338"/>
            <a:ext cx="490909" cy="401653"/>
          </a:xfrm>
          <a:prstGeom prst="rect">
            <a:avLst/>
          </a:prstGeom>
        </p:spPr>
      </p:pic>
      <p:sp>
        <p:nvSpPr>
          <p:cNvPr id="37" name="文本框 36"/>
          <p:cNvSpPr txBox="1"/>
          <p:nvPr/>
        </p:nvSpPr>
        <p:spPr>
          <a:xfrm>
            <a:off x="6367590" y="3804532"/>
            <a:ext cx="380232" cy="338554"/>
          </a:xfrm>
          <a:prstGeom prst="rect">
            <a:avLst/>
          </a:prstGeom>
          <a:noFill/>
        </p:spPr>
        <p:txBody>
          <a:bodyPr wrap="none" rtlCol="0">
            <a:spAutoFit/>
          </a:bodyPr>
          <a:lstStyle/>
          <a:p>
            <a:pPr fontAlgn="ctr"/>
            <a:r>
              <a:rPr lang="en-US" altLang="zh-CN" sz="1600" dirty="0">
                <a:latin typeface="Huawei Sans" panose="020C0503030203020204" pitchFamily="34" charset="0"/>
              </a:rPr>
              <a:t>or</a:t>
            </a:r>
          </a:p>
        </p:txBody>
      </p:sp>
      <p:sp>
        <p:nvSpPr>
          <p:cNvPr id="39" name="文本框 38"/>
          <p:cNvSpPr txBox="1"/>
          <p:nvPr/>
        </p:nvSpPr>
        <p:spPr>
          <a:xfrm>
            <a:off x="4532647" y="5109704"/>
            <a:ext cx="436338" cy="338554"/>
          </a:xfrm>
          <a:prstGeom prst="rect">
            <a:avLst/>
          </a:prstGeom>
          <a:noFill/>
        </p:spPr>
        <p:txBody>
          <a:bodyPr wrap="none" rtlCol="0">
            <a:spAutoFit/>
          </a:bodyPr>
          <a:lstStyle/>
          <a:p>
            <a:pPr fontAlgn="ct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7170037" y="5109704"/>
            <a:ext cx="436338" cy="338554"/>
          </a:xfrm>
          <a:prstGeom prst="rect">
            <a:avLst/>
          </a:prstGeom>
          <a:noFill/>
        </p:spPr>
        <p:txBody>
          <a:bodyPr wrap="none" rtlCol="0">
            <a:spAutoFit/>
          </a:bodyPr>
          <a:lstStyle/>
          <a:p>
            <a:pPr fontAlgn="ct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5924319" y="5109704"/>
            <a:ext cx="343363" cy="338554"/>
          </a:xfrm>
          <a:prstGeom prst="rect">
            <a:avLst/>
          </a:prstGeom>
          <a:noFill/>
        </p:spPr>
        <p:txBody>
          <a:bodyPr wrap="none" rtlCol="0">
            <a:spAutoFit/>
          </a:bodyPr>
          <a:lstStyle/>
          <a:p>
            <a:pPr algn="ctr" fontAlgn="ctr"/>
            <a:r>
              <a:rPr lang="en-US" altLang="zh-CN"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5087362" y="4480887"/>
            <a:ext cx="798617" cy="338554"/>
          </a:xfrm>
          <a:prstGeom prst="rect">
            <a:avLst/>
          </a:prstGeom>
          <a:noFill/>
        </p:spPr>
        <p:txBody>
          <a:bodyPr wrap="none" rtlCol="0">
            <a:spAutoFit/>
          </a:bodyPr>
          <a:lstStyle/>
          <a:p>
            <a:pPr algn="r" fontAlgn="ct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5365717" y="3769859"/>
            <a:ext cx="444352" cy="338554"/>
          </a:xfrm>
          <a:prstGeom prst="rect">
            <a:avLst/>
          </a:prstGeom>
          <a:noFill/>
        </p:spPr>
        <p:txBody>
          <a:bodyPr wrap="none" rtlCol="0">
            <a:spAutoFit/>
          </a:bodyPr>
          <a:lstStyle/>
          <a:p>
            <a:pPr algn="r" fontAlgn="ct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7318083" y="3769859"/>
            <a:ext cx="920445" cy="338554"/>
          </a:xfrm>
          <a:prstGeom prst="rect">
            <a:avLst/>
          </a:prstGeom>
          <a:noFill/>
        </p:spPr>
        <p:txBody>
          <a:bodyPr wrap="none" rtlCol="0">
            <a:spAutoFit/>
          </a:bodyPr>
          <a:lstStyle/>
          <a:p>
            <a:pPr fontAlgn="ct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descr="云AP蓝.png"/>
          <p:cNvPicPr>
            <a:picLocks noChangeAspect="1"/>
          </p:cNvPicPr>
          <p:nvPr/>
        </p:nvPicPr>
        <p:blipFill>
          <a:blip r:embed="rId9" cstate="print"/>
          <a:stretch>
            <a:fillRect/>
          </a:stretch>
        </p:blipFill>
        <p:spPr>
          <a:xfrm>
            <a:off x="6687438" y="5076109"/>
            <a:ext cx="447166" cy="365863"/>
          </a:xfrm>
          <a:prstGeom prst="rect">
            <a:avLst/>
          </a:prstGeom>
        </p:spPr>
      </p:pic>
      <p:pic>
        <p:nvPicPr>
          <p:cNvPr id="47" name="图片 46" descr="云AP蓝.png"/>
          <p:cNvPicPr>
            <a:picLocks noChangeAspect="1"/>
          </p:cNvPicPr>
          <p:nvPr/>
        </p:nvPicPr>
        <p:blipFill>
          <a:blip r:embed="rId9" cstate="print"/>
          <a:stretch>
            <a:fillRect/>
          </a:stretch>
        </p:blipFill>
        <p:spPr>
          <a:xfrm>
            <a:off x="5053799" y="5076109"/>
            <a:ext cx="447166" cy="365863"/>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36120" y="2943202"/>
            <a:ext cx="1346845" cy="248394"/>
          </a:xfrm>
          <a:prstGeom prst="rect">
            <a:avLst/>
          </a:prstGeom>
        </p:spPr>
      </p:pic>
      <p:sp>
        <p:nvSpPr>
          <p:cNvPr id="35" name="圆角矩形 34"/>
          <p:cNvSpPr/>
          <p:nvPr/>
        </p:nvSpPr>
        <p:spPr>
          <a:xfrm>
            <a:off x="1400601" y="1414881"/>
            <a:ext cx="4788000" cy="364249"/>
          </a:xfrm>
          <a:prstGeom prst="roundRect">
            <a:avLst>
              <a:gd name="adj" fmla="val 14624"/>
            </a:avLst>
          </a:prstGeom>
          <a:solidFill>
            <a:srgbClr val="56C4D2"/>
          </a:solidFill>
          <a:ln>
            <a:solidFill>
              <a:srgbClr val="30B5C5"/>
            </a:solid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Network scale</a:t>
            </a:r>
          </a:p>
        </p:txBody>
      </p:sp>
      <p:sp>
        <p:nvSpPr>
          <p:cNvPr id="38" name="圆角矩形 37"/>
          <p:cNvSpPr/>
          <p:nvPr/>
        </p:nvSpPr>
        <p:spPr>
          <a:xfrm>
            <a:off x="1400601" y="1821528"/>
            <a:ext cx="4788000" cy="313433"/>
          </a:xfrm>
          <a:prstGeom prst="roundRect">
            <a:avLst>
              <a:gd name="adj" fmla="val 81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Site area, number of terminals, etc.</a:t>
            </a:r>
          </a:p>
        </p:txBody>
      </p:sp>
      <p:sp>
        <p:nvSpPr>
          <p:cNvPr id="48" name="圆角矩形 47"/>
          <p:cNvSpPr/>
          <p:nvPr/>
        </p:nvSpPr>
        <p:spPr>
          <a:xfrm>
            <a:off x="6428366" y="1414881"/>
            <a:ext cx="4788000" cy="364249"/>
          </a:xfrm>
          <a:prstGeom prst="roundRect">
            <a:avLst>
              <a:gd name="adj" fmla="val 14624"/>
            </a:avLst>
          </a:prstGeom>
          <a:solidFill>
            <a:srgbClr val="56C4D2"/>
          </a:solidFill>
          <a:ln>
            <a:solidFill>
              <a:srgbClr val="30B5C5"/>
            </a:solid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Network security requirements</a:t>
            </a:r>
          </a:p>
        </p:txBody>
      </p:sp>
      <p:sp>
        <p:nvSpPr>
          <p:cNvPr id="49" name="圆角矩形 48"/>
          <p:cNvSpPr/>
          <p:nvPr/>
        </p:nvSpPr>
        <p:spPr>
          <a:xfrm>
            <a:off x="6428366" y="1821528"/>
            <a:ext cx="4788000" cy="313433"/>
          </a:xfrm>
          <a:prstGeom prst="roundRect">
            <a:avLst>
              <a:gd name="adj" fmla="val 81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Requirements for advanced security features and egress gateway security</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50" name="圆角矩形 49"/>
          <p:cNvSpPr/>
          <p:nvPr/>
        </p:nvSpPr>
        <p:spPr>
          <a:xfrm>
            <a:off x="807868" y="1262891"/>
            <a:ext cx="10576264" cy="16090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t" anchorCtr="1"/>
          <a:lstStyle/>
          <a:p>
            <a:pPr marL="85725" fontAlgn="ctr">
              <a:spcAft>
                <a:spcPts val="600"/>
              </a:spcAft>
            </a:pPr>
            <a:endParaRPr lang="en-US" altLang="zh-CN" b="1" spc="500" dirty="0">
              <a:solidFill>
                <a:schemeClr val="bg1">
                  <a:lumMod val="65000"/>
                </a:schemeClr>
              </a:solidFill>
              <a:latin typeface="Huawei Sans" panose="020C0503030203020204" pitchFamily="34" charset="0"/>
            </a:endParaRPr>
          </a:p>
        </p:txBody>
      </p:sp>
      <p:sp>
        <p:nvSpPr>
          <p:cNvPr id="51" name="圆角矩形 50"/>
          <p:cNvSpPr/>
          <p:nvPr/>
        </p:nvSpPr>
        <p:spPr>
          <a:xfrm>
            <a:off x="1400601" y="2357676"/>
            <a:ext cx="4788000" cy="313433"/>
          </a:xfrm>
          <a:prstGeom prst="roundRect">
            <a:avLst>
              <a:gd name="adj" fmla="val 8189"/>
            </a:avLst>
          </a:prstGeom>
          <a:gradFill>
            <a:gsLst>
              <a:gs pos="100000">
                <a:schemeClr val="bg1">
                  <a:lumMod val="95000"/>
                </a:schemeClr>
              </a:gs>
              <a:gs pos="0">
                <a:schemeClr val="bg1"/>
              </a:gs>
            </a:gsLst>
            <a:lin ang="5400000" scaled="1"/>
          </a:gra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rPr>
              <a:t>Number of APs, etc.</a:t>
            </a:r>
            <a:endParaRPr lang="en-US" sz="1200" dirty="0">
              <a:solidFill>
                <a:schemeClr val="bg1">
                  <a:lumMod val="50000"/>
                </a:schemeClr>
              </a:solidFill>
              <a:latin typeface="Huawei Sans" panose="020C0503030203020204" pitchFamily="34" charset="0"/>
            </a:endParaRPr>
          </a:p>
        </p:txBody>
      </p:sp>
      <p:sp>
        <p:nvSpPr>
          <p:cNvPr id="52" name="圆角矩形 51"/>
          <p:cNvSpPr/>
          <p:nvPr/>
        </p:nvSpPr>
        <p:spPr>
          <a:xfrm>
            <a:off x="6428366" y="2357676"/>
            <a:ext cx="4788000" cy="313433"/>
          </a:xfrm>
          <a:prstGeom prst="roundRect">
            <a:avLst>
              <a:gd name="adj" fmla="val 8189"/>
            </a:avLst>
          </a:prstGeom>
          <a:gradFill>
            <a:gsLst>
              <a:gs pos="100000">
                <a:schemeClr val="bg1">
                  <a:lumMod val="95000"/>
                </a:schemeClr>
              </a:gs>
              <a:gs pos="0">
                <a:schemeClr val="bg1"/>
              </a:gs>
            </a:gsLst>
            <a:lin ang="5400000" scaled="1"/>
          </a:gra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bg1">
                    <a:lumMod val="50000"/>
                  </a:schemeClr>
                </a:solidFill>
                <a:latin typeface="Huawei Sans" panose="020C0503030203020204" pitchFamily="34" charset="0"/>
              </a:rPr>
              <a:t>Egress gateway device model and security feature requirements</a:t>
            </a:r>
            <a:endParaRPr lang="en-US" sz="1200" dirty="0">
              <a:solidFill>
                <a:schemeClr val="bg1">
                  <a:lumMod val="50000"/>
                </a:schemeClr>
              </a:solidFill>
              <a:latin typeface="Huawei Sans" panose="020C0503030203020204" pitchFamily="34" charset="0"/>
            </a:endParaRPr>
          </a:p>
        </p:txBody>
      </p:sp>
      <p:cxnSp>
        <p:nvCxnSpPr>
          <p:cNvPr id="53" name="直接箭头连接符 52"/>
          <p:cNvCxnSpPr/>
          <p:nvPr/>
        </p:nvCxnSpPr>
        <p:spPr>
          <a:xfrm>
            <a:off x="3794601" y="2134961"/>
            <a:ext cx="0" cy="22271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8786366" y="2134961"/>
            <a:ext cx="0" cy="22271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rot="16200000">
            <a:off x="95523" y="1724328"/>
            <a:ext cx="1983503" cy="507831"/>
          </a:xfrm>
          <a:prstGeom prst="rect">
            <a:avLst/>
          </a:prstGeom>
        </p:spPr>
        <p:txBody>
          <a:bodyPr wrap="square">
            <a:spAutoFit/>
          </a:bodyPr>
          <a:lstStyle/>
          <a:p>
            <a:pPr marL="85725">
              <a:spcAft>
                <a:spcPts val="600"/>
              </a:spcAft>
            </a:pPr>
            <a:r>
              <a:rPr lang="en-US" altLang="zh-CN" sz="1100" b="1" spc="5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Requirement</a:t>
            </a:r>
          </a:p>
          <a:p>
            <a:pPr marL="85725">
              <a:spcAft>
                <a:spcPts val="600"/>
              </a:spcAft>
            </a:pPr>
            <a:r>
              <a:rPr lang="en-US" altLang="zh-CN" sz="1100" b="1" spc="5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 analysis</a:t>
            </a:r>
            <a:endParaRPr lang="zh-CN" altLang="en-US" sz="1100"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6723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pPr fontAlgn="ctr"/>
            <a:r>
              <a:rPr lang="en-US" altLang="zh-CN" dirty="0" smtClean="0">
                <a:latin typeface="Huawei Sans" panose="020C0503030203020204" pitchFamily="34" charset="0"/>
              </a:rPr>
              <a:t>Design Principles of the Networking Solution (2)</a:t>
            </a:r>
            <a:endParaRPr lang="en-US" altLang="zh-CN" dirty="0">
              <a:latin typeface="Huawei Sans" panose="020C0503030203020204" pitchFamily="34" charset="0"/>
              <a:sym typeface="Huawei Sans" panose="020C0503030203020204" pitchFamily="34" charset="0"/>
            </a:endParaRPr>
          </a:p>
        </p:txBody>
      </p:sp>
      <p:graphicFrame>
        <p:nvGraphicFramePr>
          <p:cNvPr id="20" name="表格 19"/>
          <p:cNvGraphicFramePr>
            <a:graphicFrameLocks noGrp="1"/>
          </p:cNvGraphicFramePr>
          <p:nvPr>
            <p:extLst/>
          </p:nvPr>
        </p:nvGraphicFramePr>
        <p:xfrm>
          <a:off x="495300" y="1139106"/>
          <a:ext cx="11253789" cy="4277760"/>
        </p:xfrm>
        <a:graphic>
          <a:graphicData uri="http://schemas.openxmlformats.org/drawingml/2006/table">
            <a:tbl>
              <a:tblPr/>
              <a:tblGrid>
                <a:gridCol w="1628775"/>
                <a:gridCol w="1495425"/>
                <a:gridCol w="4810125"/>
                <a:gridCol w="1543050"/>
                <a:gridCol w="1776414"/>
              </a:tblGrid>
              <a:tr h="428032">
                <a:tc>
                  <a:txBody>
                    <a:bodyPr/>
                    <a:lstStyle/>
                    <a:p>
                      <a:pPr algn="ctr" fontAlgn="ctr">
                        <a:lnSpc>
                          <a:spcPct val="100000"/>
                        </a:lnSpc>
                      </a:pPr>
                      <a:r>
                        <a:rPr lang="en-US" sz="1400" dirty="0" smtClean="0">
                          <a:solidFill>
                            <a:schemeClr val="tx1"/>
                          </a:solidFill>
                          <a:latin typeface="Huawei Sans" panose="020C0503030203020204" pitchFamily="34" charset="0"/>
                        </a:rPr>
                        <a:t>Network Scale</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Egress Security Requirement</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Key Networking Requirement</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Recommended Networking</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Recommended Networking Device</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9388">
                <a:tc rowSpan="3">
                  <a:txBody>
                    <a:bodyPr/>
                    <a:lstStyle/>
                    <a:p>
                      <a:pPr algn="ctr" fontAlgn="ctr">
                        <a:lnSpc>
                          <a:spcPct val="100000"/>
                        </a:lnSpc>
                      </a:pPr>
                      <a:r>
                        <a:rPr lang="en-US" sz="1400" dirty="0" smtClean="0">
                          <a:latin typeface="Huawei Sans" panose="020C0503030203020204" pitchFamily="34" charset="0"/>
                        </a:rPr>
                        <a:t>Area &lt; 50 m²;</a:t>
                      </a:r>
                    </a:p>
                    <a:p>
                      <a:pPr algn="ctr" fontAlgn="ctr">
                        <a:lnSpc>
                          <a:spcPct val="100000"/>
                        </a:lnSpc>
                      </a:pPr>
                      <a:r>
                        <a:rPr lang="en-US" sz="1400" dirty="0" smtClean="0">
                          <a:latin typeface="Huawei Sans" panose="020C0503030203020204" pitchFamily="34" charset="0"/>
                        </a:rPr>
                        <a:t>maximum number of</a:t>
                      </a:r>
                    </a:p>
                    <a:p>
                      <a:pPr algn="ctr" fontAlgn="ctr">
                        <a:lnSpc>
                          <a:spcPct val="100000"/>
                        </a:lnSpc>
                      </a:pPr>
                      <a:r>
                        <a:rPr lang="en-US" sz="1400" dirty="0" smtClean="0">
                          <a:latin typeface="Huawei Sans" panose="020C0503030203020204" pitchFamily="34" charset="0"/>
                        </a:rPr>
                        <a:t>concurrent online terminals &lt; 50</a:t>
                      </a:r>
                      <a:endParaRPr lang="en-US" altLang="zh-CN" sz="14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Low</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fontAlgn="ctr">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Wireless user access only</a:t>
                      </a:r>
                      <a:endParaRPr lang="en-US" altLang="zh-CN" sz="1400" b="0" i="0" dirty="0" smtClean="0">
                        <a:solidFill>
                          <a:srgbClr val="333333"/>
                        </a:solidFill>
                        <a:effectLst/>
                        <a:latin typeface="Huawei Sans" panose="020C0503030203020204" pitchFamily="34" charset="0"/>
                        <a:ea typeface="+mn-ea"/>
                      </a:endParaRPr>
                    </a:p>
                    <a:p>
                      <a:pPr marL="176213" indent="-176213" algn="l" fontAlgn="ctr">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Single Internet egress</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lnSpc>
                          <a:spcPct val="100000"/>
                        </a:lnSpc>
                      </a:pPr>
                      <a:r>
                        <a:rPr lang="en-US" sz="1400" dirty="0" smtClean="0">
                          <a:solidFill>
                            <a:srgbClr val="333333"/>
                          </a:solidFill>
                          <a:latin typeface="Huawei Sans" panose="020C0503030203020204" pitchFamily="34" charset="0"/>
                        </a:rPr>
                        <a:t>Singe-device networking</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AP</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032">
                <a:tc vMerge="1">
                  <a:txBody>
                    <a:bodyPr/>
                    <a:lstStyle/>
                    <a:p>
                      <a:endParaRPr lang="zh-CN" alt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Low</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user access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Ethernet uplink or 3G/LTE uplink</a:t>
                      </a:r>
                      <a:endParaRPr lang="en-US" sz="1400" dirty="0">
                        <a:solidFill>
                          <a:srgbClr val="333333"/>
                        </a:solidFill>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ctr" fontAlgn="ctr">
                        <a:lnSpc>
                          <a:spcPct val="100000"/>
                        </a:lnSpc>
                      </a:pPr>
                      <a:r>
                        <a:rPr lang="en-US" sz="1400" dirty="0" smtClean="0">
                          <a:solidFill>
                            <a:srgbClr val="333333"/>
                          </a:solidFill>
                          <a:latin typeface="Huawei Sans" panose="020C0503030203020204" pitchFamily="34" charset="0"/>
                        </a:rPr>
                        <a:t>AR</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8065">
                <a:tc vMerge="1">
                  <a:txBody>
                    <a:bodyPr/>
                    <a:lstStyle/>
                    <a:p>
                      <a:endParaRPr lang="zh-CN" alt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High</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user authentication and access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Multiple Internet uplinks with an LTE backup uplink</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High security requirements (URL filtering/IPS/security protection/antivirus)</a:t>
                      </a:r>
                      <a:endParaRPr lang="en-US" sz="1400" dirty="0">
                        <a:solidFill>
                          <a:srgbClr val="333333"/>
                        </a:solidFill>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tcPr>
                </a:tc>
                <a:tc>
                  <a:txBody>
                    <a:bodyPr/>
                    <a:lstStyle/>
                    <a:p>
                      <a:pPr algn="ctr" fontAlgn="ctr">
                        <a:lnSpc>
                          <a:spcPct val="100000"/>
                        </a:lnSpc>
                      </a:pPr>
                      <a:r>
                        <a:rPr lang="en-US" sz="1400" dirty="0" smtClean="0">
                          <a:solidFill>
                            <a:srgbClr val="333333"/>
                          </a:solidFill>
                          <a:latin typeface="Huawei Sans" panose="020C0503030203020204" pitchFamily="34" charset="0"/>
                        </a:rPr>
                        <a:t>Firewall</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9388">
                <a:tc rowSpan="2">
                  <a:txBody>
                    <a:bodyPr/>
                    <a:lstStyle/>
                    <a:p>
                      <a:pPr algn="ctr" fontAlgn="ctr">
                        <a:lnSpc>
                          <a:spcPct val="100000"/>
                        </a:lnSpc>
                      </a:pPr>
                      <a:r>
                        <a:rPr lang="en-US" sz="1400" dirty="0" smtClean="0">
                          <a:latin typeface="Huawei Sans" panose="020C0503030203020204" pitchFamily="34" charset="0"/>
                        </a:rPr>
                        <a:t>Area &lt; 300 m²; maximum number of concurrent online terminals &lt; 200</a:t>
                      </a:r>
                      <a:endParaRPr lang="en-US" altLang="zh-CN" sz="14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Low</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Wireless access only</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Ethernet uplink or 3G/LTE uplink</a:t>
                      </a:r>
                      <a:endParaRPr lang="en-US" altLang="zh-CN" sz="1400" b="0" i="0" kern="1200" dirty="0">
                        <a:solidFill>
                          <a:srgbClr val="333333"/>
                        </a:solidFill>
                        <a:effectLst/>
                        <a:latin typeface="Huawei Sans" panose="020C0503030203020204" pitchFamily="34" charset="0"/>
                        <a:ea typeface="+mn-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lnSpc>
                          <a:spcPct val="100000"/>
                        </a:lnSpc>
                      </a:pPr>
                      <a:r>
                        <a:rPr lang="en-US" sz="1400" dirty="0" smtClean="0">
                          <a:latin typeface="Huawei Sans" panose="020C0503030203020204" pitchFamily="34" charset="0"/>
                        </a:rPr>
                        <a:t>Egress gateway + AP networking</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AR + AP</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8065">
                <a:tc vMerge="1">
                  <a:txBody>
                    <a:bodyPr/>
                    <a:lstStyle/>
                    <a:p>
                      <a:pPr algn="ctr">
                        <a:lnSpc>
                          <a:spcPts val="2400"/>
                        </a:lnSpc>
                      </a:pPr>
                      <a:endParaRPr lang="zh-CN" altLang="en-US" sz="1600">
                        <a:effectLst/>
                        <a:latin typeface="Arial"/>
                        <a:ea typeface="+mn-ea"/>
                      </a:endParaRPr>
                    </a:p>
                  </a:txBody>
                  <a:tcPr marL="72000" marR="72000" marT="72000" marB="72000" anchor="ctr">
                    <a:lnL w="12700" cap="flat" cmpd="sng" algn="ctr">
                      <a:solidFill>
                        <a:srgbClr val="0082B4"/>
                      </a:solidFill>
                      <a:prstDash val="solid"/>
                      <a:round/>
                      <a:headEnd type="none" w="med" len="med"/>
                      <a:tailEnd type="none" w="med" len="med"/>
                    </a:lnL>
                    <a:lnR w="12700" cap="flat" cmpd="sng" algn="ctr">
                      <a:solidFill>
                        <a:srgbClr val="0082B4"/>
                      </a:solidFill>
                      <a:prstDash val="solid"/>
                      <a:round/>
                      <a:headEnd type="none" w="med" len="med"/>
                      <a:tailEnd type="none" w="med" len="med"/>
                    </a:lnR>
                    <a:lnT w="12700" cap="flat" cmpd="sng" algn="ctr">
                      <a:solidFill>
                        <a:srgbClr val="0082B4"/>
                      </a:solidFill>
                      <a:prstDash val="solid"/>
                      <a:round/>
                      <a:headEnd type="none" w="med" len="med"/>
                      <a:tailEnd type="none" w="med" len="med"/>
                    </a:lnT>
                    <a:lnB w="12700" cap="flat" cmpd="sng" algn="ctr">
                      <a:solidFill>
                        <a:srgbClr val="0082B4"/>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High</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authentication and access</a:t>
                      </a: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Multiple Internet uplinks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High security requirements (URL filtering/IPS/security protection/antivirus)</a:t>
                      </a:r>
                      <a:endParaRPr lang="en-US" altLang="zh-CN" sz="1400" b="0" i="0" kern="1200" dirty="0">
                        <a:solidFill>
                          <a:srgbClr val="333333"/>
                        </a:solidFill>
                        <a:effectLst/>
                        <a:latin typeface="Huawei Sans" panose="020C0503030203020204" pitchFamily="34" charset="0"/>
                        <a:ea typeface="+mn-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vMerge="1">
                  <a:txBody>
                    <a:bodyPr/>
                    <a:lstStyle/>
                    <a:p>
                      <a:pPr algn="ctr">
                        <a:lnSpc>
                          <a:spcPts val="2400"/>
                        </a:lnSpc>
                      </a:pPr>
                      <a:endParaRPr lang="en-US" sz="1600">
                        <a:effectLst/>
                        <a:latin typeface="Arial"/>
                        <a:ea typeface="+mn-ea"/>
                      </a:endParaRPr>
                    </a:p>
                  </a:txBody>
                  <a:tcPr marL="72000" marR="72000" marT="72000" marB="72000" anchor="ctr">
                    <a:lnL w="12700" cap="flat" cmpd="sng" algn="ctr">
                      <a:solidFill>
                        <a:srgbClr val="0082B4"/>
                      </a:solidFill>
                      <a:prstDash val="solid"/>
                      <a:round/>
                      <a:headEnd type="none" w="med" len="med"/>
                      <a:tailEnd type="none" w="med" len="med"/>
                    </a:lnL>
                    <a:lnR w="12700" cap="flat" cmpd="sng" algn="ctr">
                      <a:solidFill>
                        <a:srgbClr val="0082B4"/>
                      </a:solidFill>
                      <a:prstDash val="solid"/>
                      <a:round/>
                      <a:headEnd type="none" w="med" len="med"/>
                      <a:tailEnd type="none" w="med" len="med"/>
                    </a:lnR>
                    <a:lnT w="12700" cap="flat" cmpd="sng" algn="ctr">
                      <a:solidFill>
                        <a:srgbClr val="0082B4"/>
                      </a:solidFill>
                      <a:prstDash val="solid"/>
                      <a:round/>
                      <a:headEnd type="none" w="med" len="med"/>
                      <a:tailEnd type="none" w="med" len="med"/>
                    </a:lnT>
                    <a:lnB w="12700" cap="flat" cmpd="sng" algn="ctr">
                      <a:solidFill>
                        <a:srgbClr val="0082B4"/>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Firewall + AP</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79182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prstGeom prst="rect">
            <a:avLst/>
          </a:prstGeom>
        </p:spPr>
        <p:txBody>
          <a:bodyPr>
            <a:noAutofit/>
          </a:bodyPr>
          <a:lstStyle/>
          <a:p>
            <a:pPr fontAlgn="ctr"/>
            <a:r>
              <a:rPr lang="en-US" altLang="zh-CN" dirty="0" smtClean="0">
                <a:latin typeface="Huawei Sans" panose="020C0503030203020204" pitchFamily="34" charset="0"/>
              </a:rPr>
              <a:t>Small- and Medium-Sized Campus Network Design Guide</a:t>
            </a:r>
            <a:endParaRPr lang="en-US" altLang="zh-CN"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5390602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pPr fontAlgn="ctr"/>
            <a:r>
              <a:rPr lang="en-US" altLang="zh-CN" dirty="0" smtClean="0">
                <a:latin typeface="Huawei Sans" panose="020C0503030203020204" pitchFamily="34" charset="0"/>
              </a:rPr>
              <a:t>Design Principles of the Networking Solution (3)</a:t>
            </a:r>
            <a:endParaRPr lang="en-US" altLang="zh-CN" dirty="0">
              <a:latin typeface="Huawei Sans" panose="020C0503030203020204" pitchFamily="34" charset="0"/>
              <a:sym typeface="Huawei Sans" panose="020C0503030203020204" pitchFamily="34" charset="0"/>
            </a:endParaRPr>
          </a:p>
        </p:txBody>
      </p:sp>
      <p:graphicFrame>
        <p:nvGraphicFramePr>
          <p:cNvPr id="20" name="表格 19"/>
          <p:cNvGraphicFramePr>
            <a:graphicFrameLocks noGrp="1"/>
          </p:cNvGraphicFramePr>
          <p:nvPr>
            <p:extLst/>
          </p:nvPr>
        </p:nvGraphicFramePr>
        <p:xfrm>
          <a:off x="495301" y="1148760"/>
          <a:ext cx="11253786" cy="4721063"/>
        </p:xfrm>
        <a:graphic>
          <a:graphicData uri="http://schemas.openxmlformats.org/drawingml/2006/table">
            <a:tbl>
              <a:tblPr/>
              <a:tblGrid>
                <a:gridCol w="1495424"/>
                <a:gridCol w="1400175"/>
                <a:gridCol w="4905375"/>
                <a:gridCol w="1524000"/>
                <a:gridCol w="1928812"/>
              </a:tblGrid>
              <a:tr h="284396">
                <a:tc>
                  <a:txBody>
                    <a:bodyPr/>
                    <a:lstStyle/>
                    <a:p>
                      <a:pPr algn="ctr" fontAlgn="ctr">
                        <a:lnSpc>
                          <a:spcPct val="100000"/>
                        </a:lnSpc>
                      </a:pPr>
                      <a:r>
                        <a:rPr lang="en-US" sz="1400" dirty="0" smtClean="0">
                          <a:solidFill>
                            <a:schemeClr val="tx1"/>
                          </a:solidFill>
                          <a:latin typeface="Huawei Sans" panose="020C0503030203020204" pitchFamily="34" charset="0"/>
                        </a:rPr>
                        <a:t>Network Scale</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Egress Security Requirement</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Key Networking Requirement</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Recommended Networking</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Recommended Networking Device</a:t>
                      </a:r>
                      <a:endParaRPr lang="en-US" altLang="zh-CN" sz="1400"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1303">
                <a:tc rowSpan="2">
                  <a:txBody>
                    <a:bodyPr/>
                    <a:lstStyle/>
                    <a:p>
                      <a:pPr algn="ctr" fontAlgn="ctr">
                        <a:lnSpc>
                          <a:spcPct val="100000"/>
                        </a:lnSpc>
                      </a:pPr>
                      <a:r>
                        <a:rPr lang="en-US" sz="1400" dirty="0" smtClean="0">
                          <a:latin typeface="Huawei Sans" panose="020C0503030203020204" pitchFamily="34" charset="0"/>
                        </a:rPr>
                        <a:t>Area &lt; 3000 m²; maximum number of concurrent online terminals &lt; 2000</a:t>
                      </a:r>
                      <a:endParaRPr lang="en-US" altLang="zh-CN" sz="14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Low</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fontAlgn="ctr">
                        <a:lnSpc>
                          <a:spcPct val="100000"/>
                        </a:lnSpc>
                        <a:buFont typeface="Arial" panose="020B0604020202020204" pitchFamily="34" charset="0"/>
                        <a:buChar char="•"/>
                      </a:pPr>
                      <a:r>
                        <a:rPr lang="en-US" sz="1400" dirty="0" smtClean="0">
                          <a:latin typeface="Huawei Sans" panose="020C0503030203020204" pitchFamily="34" charset="0"/>
                        </a:rPr>
                        <a:t>Wired and wireless access</a:t>
                      </a:r>
                    </a:p>
                    <a:p>
                      <a:pPr marL="176213" indent="-176213" algn="l" fontAlgn="ctr">
                        <a:lnSpc>
                          <a:spcPct val="100000"/>
                        </a:lnSpc>
                        <a:buFont typeface="Arial" panose="020B0604020202020204" pitchFamily="34" charset="0"/>
                        <a:buChar char="•"/>
                      </a:pPr>
                      <a:r>
                        <a:rPr lang="en-US" sz="1400" dirty="0" smtClean="0">
                          <a:latin typeface="Huawei Sans" panose="020C0503030203020204" pitchFamily="34" charset="0"/>
                        </a:rPr>
                        <a:t>Multiple Internet uplinks</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lnSpc>
                          <a:spcPct val="100000"/>
                        </a:lnSpc>
                      </a:pPr>
                      <a:r>
                        <a:rPr lang="en-US" sz="1400" dirty="0" smtClean="0">
                          <a:latin typeface="Huawei Sans" panose="020C0503030203020204" pitchFamily="34" charset="0"/>
                        </a:rPr>
                        <a:t>Egress gateway + L2 switch + AP networking</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AR + L2 switch +</a:t>
                      </a:r>
                    </a:p>
                    <a:p>
                      <a:pPr algn="ctr" fontAlgn="ctr">
                        <a:lnSpc>
                          <a:spcPct val="100000"/>
                        </a:lnSpc>
                      </a:pPr>
                      <a:r>
                        <a:rPr lang="en-US" sz="1400" dirty="0" smtClean="0">
                          <a:latin typeface="Huawei Sans" panose="020C0503030203020204" pitchFamily="34" charset="0"/>
                        </a:rPr>
                        <a:t>AP</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303">
                <a:tc vMerge="1">
                  <a:txBody>
                    <a:bodyPr/>
                    <a:lstStyle/>
                    <a:p>
                      <a:endParaRPr lang="zh-CN" alt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High</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access</a:t>
                      </a: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Multiple Internet uplinks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High security requirements (URL filtering/IPS/security protection/antivirus)</a:t>
                      </a:r>
                      <a:endParaRPr lang="en-US" altLang="zh-CN" sz="1400" b="0" i="0" kern="1200" dirty="0">
                        <a:solidFill>
                          <a:srgbClr val="333333"/>
                        </a:solidFill>
                        <a:effectLst/>
                        <a:latin typeface="Huawei Sans" panose="020C0503030203020204" pitchFamily="34" charset="0"/>
                        <a:ea typeface="+mn-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sz="1400">
                        <a:effectLst/>
                        <a:latin typeface="Arial"/>
                        <a:ea typeface="+mn-ea"/>
                      </a:endParaRPr>
                    </a:p>
                  </a:txBody>
                  <a:tcPr marL="60942" marR="60942" marT="30471" marB="30471" anchor="ctr">
                    <a:lnL w="6350" cap="flat" cmpd="sng" algn="ctr">
                      <a:solidFill>
                        <a:srgbClr val="000000"/>
                      </a:solidFill>
                      <a:prstDash val="solid"/>
                      <a:round/>
                      <a:headEnd type="none" w="med" len="med"/>
                      <a:tailEnd type="none" w="med" len="med"/>
                    </a:lnL>
                  </a:tcPr>
                </a:tc>
                <a:tc>
                  <a:txBody>
                    <a:bodyPr/>
                    <a:lstStyle/>
                    <a:p>
                      <a:pPr algn="ctr" fontAlgn="ctr">
                        <a:lnSpc>
                          <a:spcPct val="100000"/>
                        </a:lnSpc>
                      </a:pPr>
                      <a:r>
                        <a:rPr lang="en-US" sz="1400" dirty="0" smtClean="0">
                          <a:latin typeface="Huawei Sans" panose="020C0503030203020204" pitchFamily="34" charset="0"/>
                        </a:rPr>
                        <a:t>Firewall + L2 switch +</a:t>
                      </a:r>
                    </a:p>
                    <a:p>
                      <a:pPr algn="ctr" fontAlgn="ctr">
                        <a:lnSpc>
                          <a:spcPct val="100000"/>
                        </a:lnSpc>
                      </a:pPr>
                      <a:r>
                        <a:rPr lang="en-US" sz="1400" dirty="0" smtClean="0">
                          <a:latin typeface="Huawei Sans" panose="020C0503030203020204" pitchFamily="34" charset="0"/>
                        </a:rPr>
                        <a:t>AP</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303">
                <a:tc rowSpan="2">
                  <a:txBody>
                    <a:bodyPr/>
                    <a:lstStyle/>
                    <a:p>
                      <a:pPr algn="ctr" fontAlgn="ctr">
                        <a:lnSpc>
                          <a:spcPct val="100000"/>
                        </a:lnSpc>
                      </a:pPr>
                      <a:r>
                        <a:rPr lang="en-US" sz="1400" dirty="0" smtClean="0">
                          <a:latin typeface="Huawei Sans" panose="020C0503030203020204" pitchFamily="34" charset="0"/>
                        </a:rPr>
                        <a:t>Area &lt; 3000 m²; maximum number of concurrent online terminals &lt; 2000</a:t>
                      </a:r>
                      <a:endParaRPr lang="en-US" altLang="zh-CN" sz="14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Low</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access</a:t>
                      </a: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Multiple Internet uplinks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Densely-located room scenarios, such as hotels and dormitories</a:t>
                      </a:r>
                      <a:endParaRPr lang="en-US" altLang="zh-CN" sz="1400" b="0" i="0" kern="1200" dirty="0">
                        <a:solidFill>
                          <a:srgbClr val="333333"/>
                        </a:solidFill>
                        <a:effectLst/>
                        <a:latin typeface="Huawei Sans" panose="020C0503030203020204" pitchFamily="34" charset="0"/>
                        <a:ea typeface="+mn-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lnSpc>
                          <a:spcPct val="100000"/>
                        </a:lnSpc>
                      </a:pPr>
                      <a:r>
                        <a:rPr lang="en-US" sz="1400" dirty="0" smtClean="0">
                          <a:latin typeface="Huawei Sans" panose="020C0503030203020204" pitchFamily="34" charset="0"/>
                        </a:rPr>
                        <a:t>Egress gateway + L2 switch + distributed AP networking</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AR + L2 switch + central AP +</a:t>
                      </a:r>
                    </a:p>
                    <a:p>
                      <a:pPr algn="ctr" fontAlgn="ctr">
                        <a:lnSpc>
                          <a:spcPct val="100000"/>
                        </a:lnSpc>
                      </a:pPr>
                      <a:r>
                        <a:rPr lang="en-US" sz="1400" dirty="0" smtClean="0">
                          <a:latin typeface="Huawei Sans" panose="020C0503030203020204" pitchFamily="34" charset="0"/>
                        </a:rPr>
                        <a:t>RU</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303">
                <a:tc vMerge="1">
                  <a:txBody>
                    <a:bodyPr/>
                    <a:lstStyle/>
                    <a:p>
                      <a:pPr algn="ctr">
                        <a:lnSpc>
                          <a:spcPts val="2400"/>
                        </a:lnSpc>
                      </a:pPr>
                      <a:endParaRPr lang="zh-CN" altLang="en-US" sz="1600">
                        <a:effectLst/>
                        <a:latin typeface="Arial"/>
                        <a:ea typeface="+mn-ea"/>
                      </a:endParaRPr>
                    </a:p>
                  </a:txBody>
                  <a:tcPr marL="72000" marR="72000" marT="72000" marB="72000" anchor="ctr">
                    <a:lnL w="12700" cap="flat" cmpd="sng" algn="ctr">
                      <a:solidFill>
                        <a:srgbClr val="0082B4"/>
                      </a:solidFill>
                      <a:prstDash val="solid"/>
                      <a:round/>
                      <a:headEnd type="none" w="med" len="med"/>
                      <a:tailEnd type="none" w="med" len="med"/>
                    </a:lnL>
                    <a:lnR w="12700" cap="flat" cmpd="sng" algn="ctr">
                      <a:solidFill>
                        <a:srgbClr val="0082B4"/>
                      </a:solidFill>
                      <a:prstDash val="solid"/>
                      <a:round/>
                      <a:headEnd type="none" w="med" len="med"/>
                      <a:tailEnd type="none" w="med" len="med"/>
                    </a:lnR>
                    <a:lnT w="12700" cap="flat" cmpd="sng" algn="ctr">
                      <a:solidFill>
                        <a:srgbClr val="0082B4"/>
                      </a:solidFill>
                      <a:prstDash val="solid"/>
                      <a:round/>
                      <a:headEnd type="none" w="med" len="med"/>
                      <a:tailEnd type="none" w="med" len="med"/>
                    </a:lnT>
                    <a:lnB w="12700" cap="flat" cmpd="sng" algn="ctr">
                      <a:solidFill>
                        <a:srgbClr val="0082B4"/>
                      </a:solidFill>
                      <a:prstDash val="solid"/>
                      <a:round/>
                      <a:headEnd type="none" w="med" len="med"/>
                      <a:tailEnd type="none" w="med" len="med"/>
                    </a:lnB>
                  </a:tcPr>
                </a:tc>
                <a:tc>
                  <a:txBody>
                    <a:bodyPr/>
                    <a:lstStyle/>
                    <a:p>
                      <a:pPr algn="ctr" fontAlgn="ctr">
                        <a:lnSpc>
                          <a:spcPct val="100000"/>
                        </a:lnSpc>
                      </a:pPr>
                      <a:r>
                        <a:rPr lang="en-US" sz="1400" dirty="0" smtClean="0">
                          <a:solidFill>
                            <a:srgbClr val="333333"/>
                          </a:solidFill>
                          <a:latin typeface="Huawei Sans" panose="020C0503030203020204" pitchFamily="34" charset="0"/>
                        </a:rPr>
                        <a:t>High</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Wired and wireless access</a:t>
                      </a: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Multiple Internet uplinks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Hot standby for egress devices</a:t>
                      </a:r>
                      <a:endParaRPr lang="en-US" altLang="zh-CN" sz="1400" b="0" i="0" kern="1200" dirty="0" smtClean="0">
                        <a:solidFill>
                          <a:srgbClr val="333333"/>
                        </a:solidFill>
                        <a:effectLst/>
                        <a:latin typeface="Huawei Sans" panose="020C0503030203020204" pitchFamily="34" charset="0"/>
                        <a:ea typeface="+mn-ea"/>
                        <a:cs typeface="+mn-cs"/>
                      </a:endParaRPr>
                    </a:p>
                    <a:p>
                      <a:pPr marL="176213" indent="-176213" algn="l" defTabSz="914400" rtl="0" eaLnBrk="1" fontAlgn="ctr" latinLnBrk="0" hangingPunct="1">
                        <a:lnSpc>
                          <a:spcPct val="100000"/>
                        </a:lnSpc>
                        <a:buFont typeface="Arial" panose="020B0604020202020204" pitchFamily="34" charset="0"/>
                        <a:buChar char="•"/>
                      </a:pPr>
                      <a:r>
                        <a:rPr lang="en-US" sz="1400" dirty="0" smtClean="0">
                          <a:solidFill>
                            <a:srgbClr val="333333"/>
                          </a:solidFill>
                          <a:latin typeface="Huawei Sans" panose="020C0503030203020204" pitchFamily="34" charset="0"/>
                        </a:rPr>
                        <a:t>High security requirements (URL filtering/IPS/security protection/antivirus), applicable to densely-located room scenarios such as hotels and dormitories</a:t>
                      </a:r>
                      <a:endParaRPr lang="en-US" altLang="zh-CN" sz="1400" b="0" i="0" kern="1200" dirty="0">
                        <a:solidFill>
                          <a:srgbClr val="333333"/>
                        </a:solidFill>
                        <a:effectLst/>
                        <a:latin typeface="Huawei Sans" panose="020C0503030203020204" pitchFamily="34" charset="0"/>
                        <a:ea typeface="+mn-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vMerge="1">
                  <a:txBody>
                    <a:bodyPr/>
                    <a:lstStyle/>
                    <a:p>
                      <a:pPr algn="ctr">
                        <a:lnSpc>
                          <a:spcPts val="2400"/>
                        </a:lnSpc>
                      </a:pPr>
                      <a:endParaRPr lang="en-US" sz="1600">
                        <a:effectLst/>
                        <a:latin typeface="Arial"/>
                        <a:ea typeface="+mn-ea"/>
                      </a:endParaRPr>
                    </a:p>
                  </a:txBody>
                  <a:tcPr marL="72000" marR="72000" marT="72000" marB="72000" anchor="ctr">
                    <a:lnL w="12700" cap="flat" cmpd="sng" algn="ctr">
                      <a:solidFill>
                        <a:srgbClr val="0082B4"/>
                      </a:solidFill>
                      <a:prstDash val="solid"/>
                      <a:round/>
                      <a:headEnd type="none" w="med" len="med"/>
                      <a:tailEnd type="none" w="med" len="med"/>
                    </a:lnL>
                    <a:lnR w="12700" cap="flat" cmpd="sng" algn="ctr">
                      <a:solidFill>
                        <a:srgbClr val="0082B4"/>
                      </a:solidFill>
                      <a:prstDash val="solid"/>
                      <a:round/>
                      <a:headEnd type="none" w="med" len="med"/>
                      <a:tailEnd type="none" w="med" len="med"/>
                    </a:lnR>
                    <a:lnT w="12700" cap="flat" cmpd="sng" algn="ctr">
                      <a:solidFill>
                        <a:srgbClr val="0082B4"/>
                      </a:solidFill>
                      <a:prstDash val="solid"/>
                      <a:round/>
                      <a:headEnd type="none" w="med" len="med"/>
                      <a:tailEnd type="none" w="med" len="med"/>
                    </a:lnT>
                    <a:lnB w="12700" cap="flat" cmpd="sng" algn="ctr">
                      <a:solidFill>
                        <a:srgbClr val="0082B4"/>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AR + L2 switch + central AP + RU</a:t>
                      </a:r>
                    </a:p>
                    <a:p>
                      <a:pPr algn="ctr" fontAlgn="ctr">
                        <a:lnSpc>
                          <a:spcPct val="100000"/>
                        </a:lnSpc>
                      </a:pPr>
                      <a:r>
                        <a:rPr lang="en-US" sz="1400" dirty="0" smtClean="0">
                          <a:latin typeface="Huawei Sans" panose="020C0503030203020204" pitchFamily="34" charset="0"/>
                        </a:rPr>
                        <a:t>RU</a:t>
                      </a:r>
                      <a:endParaRPr lang="en-US"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88938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Single AP</a:t>
            </a:r>
            <a:endParaRPr lang="en-US" altLang="zh-CN" dirty="0">
              <a:latin typeface="Huawei Sans" panose="020C0503030203020204" pitchFamily="34" charset="0"/>
              <a:sym typeface="Huawei Sans" panose="020C0503030203020204" pitchFamily="34" charset="0"/>
            </a:endParaRPr>
          </a:p>
        </p:txBody>
      </p:sp>
      <p:sp>
        <p:nvSpPr>
          <p:cNvPr id="59" name="矩形 58"/>
          <p:cNvSpPr/>
          <p:nvPr/>
        </p:nvSpPr>
        <p:spPr>
          <a:xfrm>
            <a:off x="5343525" y="1665447"/>
            <a:ext cx="6386231" cy="3323987"/>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In single-AP networking, an AP functions as the gateway of end users and the egress device of the campus network.</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small-sized stores (such as agent stores and gas stations) with an area of smaller than 50 m².</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 maximum of 50 concurrent online terminals are supported.</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Only wired user access is supported.</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Only one wired Internet egress link is required.</a:t>
            </a:r>
          </a:p>
        </p:txBody>
      </p:sp>
      <p:grpSp>
        <p:nvGrpSpPr>
          <p:cNvPr id="3" name="组合 2"/>
          <p:cNvGrpSpPr/>
          <p:nvPr/>
        </p:nvGrpSpPr>
        <p:grpSpPr>
          <a:xfrm>
            <a:off x="601694" y="1115940"/>
            <a:ext cx="3410896" cy="4837227"/>
            <a:chOff x="1102945" y="1134990"/>
            <a:chExt cx="3410896" cy="4837227"/>
          </a:xfrm>
        </p:grpSpPr>
        <p:sp>
          <p:nvSpPr>
            <p:cNvPr id="24" name="圆角矩形 23"/>
            <p:cNvSpPr/>
            <p:nvPr/>
          </p:nvSpPr>
          <p:spPr>
            <a:xfrm>
              <a:off x="1102945" y="3429000"/>
              <a:ext cx="3410896" cy="25432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a:xfrm>
              <a:off x="2808328" y="1389029"/>
              <a:ext cx="0" cy="27363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descr="故障链路.png"/>
            <p:cNvPicPr>
              <a:picLocks noChangeAspect="1"/>
            </p:cNvPicPr>
            <p:nvPr/>
          </p:nvPicPr>
          <p:blipFill>
            <a:blip r:embed="rId3" cstate="print"/>
            <a:stretch>
              <a:fillRect/>
            </a:stretch>
          </p:blipFill>
          <p:spPr>
            <a:xfrm>
              <a:off x="2665207" y="5198745"/>
              <a:ext cx="490909" cy="366061"/>
            </a:xfrm>
            <a:prstGeom prst="rect">
              <a:avLst/>
            </a:prstGeom>
          </p:spPr>
        </p:pic>
        <p:pic>
          <p:nvPicPr>
            <p:cNvPr id="33" name="图片 32" descr="SAN网络-蓝.png"/>
            <p:cNvPicPr>
              <a:picLocks noChangeAspect="1"/>
            </p:cNvPicPr>
            <p:nvPr/>
          </p:nvPicPr>
          <p:blipFill>
            <a:blip r:embed="rId4" cstate="print"/>
            <a:stretch>
              <a:fillRect/>
            </a:stretch>
          </p:blipFill>
          <p:spPr>
            <a:xfrm>
              <a:off x="3499094" y="5182543"/>
              <a:ext cx="243218" cy="398465"/>
            </a:xfrm>
            <a:prstGeom prst="rect">
              <a:avLst/>
            </a:prstGeom>
          </p:spPr>
        </p:pic>
        <p:pic>
          <p:nvPicPr>
            <p:cNvPr id="34" name="图片 33" descr="笔记本电脑.png"/>
            <p:cNvPicPr>
              <a:picLocks noChangeAspect="1"/>
            </p:cNvPicPr>
            <p:nvPr/>
          </p:nvPicPr>
          <p:blipFill>
            <a:blip r:embed="rId5" cstate="print"/>
            <a:stretch>
              <a:fillRect/>
            </a:stretch>
          </p:blipFill>
          <p:spPr>
            <a:xfrm>
              <a:off x="1852997" y="5227957"/>
              <a:ext cx="490708" cy="307637"/>
            </a:xfrm>
            <a:prstGeom prst="rect">
              <a:avLst/>
            </a:prstGeom>
          </p:spPr>
        </p:pic>
        <p:sp>
          <p:nvSpPr>
            <p:cNvPr id="44" name="任意多边形 43"/>
            <p:cNvSpPr/>
            <p:nvPr/>
          </p:nvSpPr>
          <p:spPr>
            <a:xfrm>
              <a:off x="2176037" y="1933435"/>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wifi信号蓝.png"/>
            <p:cNvPicPr>
              <a:picLocks noChangeAspect="1"/>
            </p:cNvPicPr>
            <p:nvPr/>
          </p:nvPicPr>
          <p:blipFill>
            <a:blip r:embed="rId6" cstate="print"/>
            <a:stretch>
              <a:fillRect/>
            </a:stretch>
          </p:blipFill>
          <p:spPr>
            <a:xfrm rot="10800000">
              <a:off x="2635681" y="4353454"/>
              <a:ext cx="352590" cy="295240"/>
            </a:xfrm>
            <a:prstGeom prst="rect">
              <a:avLst/>
            </a:prstGeom>
          </p:spPr>
        </p:pic>
        <p:pic>
          <p:nvPicPr>
            <p:cNvPr id="35" name="图片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5638" y="2674692"/>
              <a:ext cx="446281" cy="365950"/>
            </a:xfrm>
            <a:prstGeom prst="rect">
              <a:avLst/>
            </a:prstGeom>
          </p:spPr>
        </p:pic>
        <p:sp>
          <p:nvSpPr>
            <p:cNvPr id="40" name="文本框 39"/>
            <p:cNvSpPr txBox="1"/>
            <p:nvPr/>
          </p:nvSpPr>
          <p:spPr>
            <a:xfrm>
              <a:off x="1318969" y="2757182"/>
              <a:ext cx="1142208" cy="307777"/>
            </a:xfrm>
            <a:prstGeom prst="rect">
              <a:avLst/>
            </a:prstGeom>
            <a:noFill/>
          </p:spPr>
          <p:txBody>
            <a:bodyPr wrap="square" rtlCol="0">
              <a:spAutoFit/>
            </a:bodyPr>
            <a:lstStyle/>
            <a:p>
              <a:pPr algn="r" fontAlgn="ctr"/>
              <a:r>
                <a:rPr lang="en-US" altLang="zh-CN" sz="1400" dirty="0">
                  <a:latin typeface="Huawei Sans" panose="020C0503030203020204" pitchFamily="34" charset="0"/>
                </a:rPr>
                <a:t>Carrier CPE</a:t>
              </a:r>
            </a:p>
          </p:txBody>
        </p:sp>
        <p:sp>
          <p:nvSpPr>
            <p:cNvPr id="10" name="文本框 9"/>
            <p:cNvSpPr txBox="1"/>
            <p:nvPr/>
          </p:nvSpPr>
          <p:spPr>
            <a:xfrm>
              <a:off x="3135384" y="3870506"/>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descr="云AP蓝.png"/>
            <p:cNvPicPr>
              <a:picLocks noChangeAspect="1"/>
            </p:cNvPicPr>
            <p:nvPr/>
          </p:nvPicPr>
          <p:blipFill>
            <a:blip r:embed="rId8" cstate="print"/>
            <a:stretch>
              <a:fillRect/>
            </a:stretch>
          </p:blipFill>
          <p:spPr>
            <a:xfrm>
              <a:off x="2538327" y="3792350"/>
              <a:ext cx="539595" cy="441487"/>
            </a:xfrm>
            <a:prstGeom prst="rect">
              <a:avLst/>
            </a:prstGeom>
          </p:spPr>
        </p:pic>
        <p:pic>
          <p:nvPicPr>
            <p:cNvPr id="17" name="图片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33232" y="1134990"/>
              <a:ext cx="1346845" cy="248394"/>
            </a:xfrm>
            <a:prstGeom prst="rect">
              <a:avLst/>
            </a:prstGeom>
          </p:spPr>
        </p:pic>
      </p:grpSp>
    </p:spTree>
    <p:extLst>
      <p:ext uri="{BB962C8B-B14F-4D97-AF65-F5344CB8AC3E}">
        <p14:creationId xmlns:p14="http://schemas.microsoft.com/office/powerpoint/2010/main" val="41366237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Single AR</a:t>
            </a:r>
            <a:endParaRPr lang="en-US" altLang="zh-CN" dirty="0">
              <a:latin typeface="Huawei Sans" panose="020C0503030203020204" pitchFamily="34" charset="0"/>
              <a:sym typeface="Huawei Sans" panose="020C0503030203020204" pitchFamily="34" charset="0"/>
            </a:endParaRPr>
          </a:p>
        </p:txBody>
      </p:sp>
      <p:sp>
        <p:nvSpPr>
          <p:cNvPr id="59" name="矩形 58"/>
          <p:cNvSpPr/>
          <p:nvPr/>
        </p:nvSpPr>
        <p:spPr>
          <a:xfrm>
            <a:off x="5133975" y="2113255"/>
            <a:ext cx="6100972" cy="3247043"/>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In single-AR networking, an AR functions as the gateway to provide access for wired and wireless terminals.</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small convenience stores and clothing stores with an area of smaller than 50 m².</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 maximum of 50 concurrent online terminals are supported.</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Wired and wireless terminal access is supported, and wired uplinks or 3G/LTE wireless uplinks are required for Internet access.</a:t>
            </a:r>
          </a:p>
        </p:txBody>
      </p:sp>
      <p:grpSp>
        <p:nvGrpSpPr>
          <p:cNvPr id="3" name="组合 2"/>
          <p:cNvGrpSpPr/>
          <p:nvPr/>
        </p:nvGrpSpPr>
        <p:grpSpPr>
          <a:xfrm>
            <a:off x="537202" y="1026694"/>
            <a:ext cx="3922328" cy="4837228"/>
            <a:chOff x="905407" y="1074319"/>
            <a:chExt cx="3922328" cy="4837228"/>
          </a:xfrm>
        </p:grpSpPr>
        <p:sp>
          <p:nvSpPr>
            <p:cNvPr id="24" name="圆角矩形 23"/>
            <p:cNvSpPr/>
            <p:nvPr/>
          </p:nvSpPr>
          <p:spPr>
            <a:xfrm>
              <a:off x="1102945" y="3126943"/>
              <a:ext cx="3410896" cy="278460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34" idx="0"/>
            </p:cNvCxnSpPr>
            <p:nvPr/>
          </p:nvCxnSpPr>
          <p:spPr>
            <a:xfrm flipV="1">
              <a:off x="2098351" y="3756511"/>
              <a:ext cx="709977" cy="14107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5" idx="2"/>
            </p:cNvCxnSpPr>
            <p:nvPr/>
          </p:nvCxnSpPr>
          <p:spPr>
            <a:xfrm>
              <a:off x="2267616" y="2979971"/>
              <a:ext cx="540712" cy="1070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2808328" y="1328358"/>
              <a:ext cx="0" cy="1266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descr="故障链路.png"/>
            <p:cNvPicPr>
              <a:picLocks noChangeAspect="1"/>
            </p:cNvPicPr>
            <p:nvPr/>
          </p:nvPicPr>
          <p:blipFill>
            <a:blip r:embed="rId3" cstate="print"/>
            <a:stretch>
              <a:fillRect/>
            </a:stretch>
          </p:blipFill>
          <p:spPr>
            <a:xfrm>
              <a:off x="2665207" y="5138074"/>
              <a:ext cx="490909" cy="366061"/>
            </a:xfrm>
            <a:prstGeom prst="rect">
              <a:avLst/>
            </a:prstGeom>
          </p:spPr>
        </p:pic>
        <p:pic>
          <p:nvPicPr>
            <p:cNvPr id="33" name="图片 32" descr="SAN网络-蓝.png"/>
            <p:cNvPicPr>
              <a:picLocks noChangeAspect="1"/>
            </p:cNvPicPr>
            <p:nvPr/>
          </p:nvPicPr>
          <p:blipFill>
            <a:blip r:embed="rId4" cstate="print"/>
            <a:stretch>
              <a:fillRect/>
            </a:stretch>
          </p:blipFill>
          <p:spPr>
            <a:xfrm>
              <a:off x="3499094" y="5121872"/>
              <a:ext cx="243218" cy="398465"/>
            </a:xfrm>
            <a:prstGeom prst="rect">
              <a:avLst/>
            </a:prstGeom>
          </p:spPr>
        </p:pic>
        <p:pic>
          <p:nvPicPr>
            <p:cNvPr id="34" name="图片 33" descr="笔记本电脑.png"/>
            <p:cNvPicPr>
              <a:picLocks noChangeAspect="1"/>
            </p:cNvPicPr>
            <p:nvPr/>
          </p:nvPicPr>
          <p:blipFill>
            <a:blip r:embed="rId5" cstate="print"/>
            <a:stretch>
              <a:fillRect/>
            </a:stretch>
          </p:blipFill>
          <p:spPr>
            <a:xfrm>
              <a:off x="1852997" y="5167286"/>
              <a:ext cx="490708" cy="307637"/>
            </a:xfrm>
            <a:prstGeom prst="rect">
              <a:avLst/>
            </a:prstGeom>
          </p:spPr>
        </p:pic>
        <p:sp>
          <p:nvSpPr>
            <p:cNvPr id="44" name="任意多边形 43"/>
            <p:cNvSpPr/>
            <p:nvPr/>
          </p:nvSpPr>
          <p:spPr>
            <a:xfrm>
              <a:off x="2176037" y="1872764"/>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44475" y="2614021"/>
              <a:ext cx="446281" cy="365950"/>
            </a:xfrm>
            <a:prstGeom prst="rect">
              <a:avLst/>
            </a:prstGeom>
          </p:spPr>
        </p:pic>
        <p:sp>
          <p:nvSpPr>
            <p:cNvPr id="40" name="文本框 39"/>
            <p:cNvSpPr txBox="1"/>
            <p:nvPr/>
          </p:nvSpPr>
          <p:spPr>
            <a:xfrm>
              <a:off x="905407" y="2696511"/>
              <a:ext cx="1142208" cy="307777"/>
            </a:xfrm>
            <a:prstGeom prst="rect">
              <a:avLst/>
            </a:prstGeom>
            <a:noFill/>
          </p:spPr>
          <p:txBody>
            <a:bodyPr wrap="square" rtlCol="0">
              <a:spAutoFit/>
            </a:bodyPr>
            <a:lstStyle/>
            <a:p>
              <a:pPr algn="r" fontAlgn="ctr"/>
              <a:r>
                <a:rPr lang="en-US" altLang="zh-CN" sz="1400" dirty="0">
                  <a:latin typeface="Huawei Sans" panose="020C0503030203020204" pitchFamily="34" charset="0"/>
                </a:rPr>
                <a:t>Carrier CPE</a:t>
              </a:r>
            </a:p>
          </p:txBody>
        </p:sp>
        <p:sp>
          <p:nvSpPr>
            <p:cNvPr id="10" name="文本框 9"/>
            <p:cNvSpPr txBox="1"/>
            <p:nvPr/>
          </p:nvSpPr>
          <p:spPr>
            <a:xfrm>
              <a:off x="3135384" y="3809835"/>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0019" y="2594758"/>
              <a:ext cx="272195" cy="357650"/>
            </a:xfrm>
            <a:prstGeom prst="rect">
              <a:avLst/>
            </a:prstGeom>
          </p:spPr>
        </p:pic>
        <p:sp>
          <p:nvSpPr>
            <p:cNvPr id="5" name="任意多边形 4"/>
            <p:cNvSpPr/>
            <p:nvPr/>
          </p:nvSpPr>
          <p:spPr>
            <a:xfrm>
              <a:off x="2992794" y="2983146"/>
              <a:ext cx="333690" cy="727671"/>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3513297" y="2511973"/>
              <a:ext cx="1314438" cy="523220"/>
            </a:xfrm>
            <a:prstGeom prst="rect">
              <a:avLst/>
            </a:prstGeom>
            <a:noFill/>
          </p:spPr>
          <p:txBody>
            <a:bodyPr wrap="square" rtlCol="0">
              <a:spAutoFit/>
            </a:bodyPr>
            <a:lstStyle/>
            <a:p>
              <a:pPr algn="ctr" fontAlgn="ctr"/>
              <a:r>
                <a:rPr lang="en-US" altLang="zh-CN" sz="1400" dirty="0">
                  <a:latin typeface="Huawei Sans" panose="020C0503030203020204" pitchFamily="34" charset="0"/>
                </a:rPr>
                <a:t>Carrier LTE</a:t>
              </a:r>
            </a:p>
            <a:p>
              <a:pPr algn="ctr" fontAlgn="ctr"/>
              <a:r>
                <a:rPr lang="en-US" altLang="zh-CN" sz="1400" dirty="0">
                  <a:latin typeface="Huawei Sans" panose="020C0503030203020204" pitchFamily="34" charset="0"/>
                </a:rPr>
                <a:t>base station</a:t>
              </a:r>
            </a:p>
          </p:txBody>
        </p:sp>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38329" y="3733533"/>
              <a:ext cx="540000" cy="439964"/>
            </a:xfrm>
            <a:prstGeom prst="rect">
              <a:avLst/>
            </a:prstGeom>
          </p:spPr>
        </p:pic>
        <p:sp>
          <p:nvSpPr>
            <p:cNvPr id="28" name="文本框 27"/>
            <p:cNvSpPr txBox="1"/>
            <p:nvPr/>
          </p:nvSpPr>
          <p:spPr>
            <a:xfrm>
              <a:off x="1327020" y="3332569"/>
              <a:ext cx="1077539" cy="276999"/>
            </a:xfrm>
            <a:prstGeom prst="rect">
              <a:avLst/>
            </a:prstGeom>
            <a:noFill/>
          </p:spPr>
          <p:txBody>
            <a:bodyPr wrap="none" rtlCol="0">
              <a:spAutoFit/>
            </a:bodyPr>
            <a:lstStyle/>
            <a:p>
              <a:pPr fontAlgn="ctr"/>
              <a:r>
                <a:rPr lang="en-US" altLang="zh-CN" sz="1200" dirty="0">
                  <a:latin typeface="Huawei Sans" panose="020C0503030203020204" pitchFamily="34" charset="0"/>
                </a:rPr>
                <a:t>Wired uplink</a:t>
              </a:r>
            </a:p>
          </p:txBody>
        </p:sp>
        <p:sp>
          <p:nvSpPr>
            <p:cNvPr id="30" name="文本框 29"/>
            <p:cNvSpPr txBox="1"/>
            <p:nvPr/>
          </p:nvSpPr>
          <p:spPr>
            <a:xfrm>
              <a:off x="3246704" y="3318734"/>
              <a:ext cx="184731" cy="276999"/>
            </a:xfrm>
            <a:prstGeom prst="rect">
              <a:avLst/>
            </a:prstGeom>
            <a:noFill/>
          </p:spPr>
          <p:txBody>
            <a:bodyPr wrap="none" rtlCol="0">
              <a:sp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descr="wifi信号蓝.png"/>
            <p:cNvPicPr>
              <a:picLocks noChangeAspect="1"/>
            </p:cNvPicPr>
            <p:nvPr/>
          </p:nvPicPr>
          <p:blipFill>
            <a:blip r:embed="rId9" cstate="print"/>
            <a:stretch>
              <a:fillRect/>
            </a:stretch>
          </p:blipFill>
          <p:spPr>
            <a:xfrm rot="9222868">
              <a:off x="2941494" y="4292783"/>
              <a:ext cx="352590" cy="295240"/>
            </a:xfrm>
            <a:prstGeom prst="rect">
              <a:avLst/>
            </a:prstGeom>
          </p:spPr>
        </p:pic>
        <p:pic>
          <p:nvPicPr>
            <p:cNvPr id="31" name="图片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33232" y="1074319"/>
              <a:ext cx="1346845" cy="248394"/>
            </a:xfrm>
            <a:prstGeom prst="rect">
              <a:avLst/>
            </a:prstGeom>
          </p:spPr>
        </p:pic>
      </p:grpSp>
    </p:spTree>
    <p:extLst>
      <p:ext uri="{BB962C8B-B14F-4D97-AF65-F5344CB8AC3E}">
        <p14:creationId xmlns:p14="http://schemas.microsoft.com/office/powerpoint/2010/main" val="3601879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Single Firewall</a:t>
            </a:r>
            <a:endParaRPr lang="en-US" altLang="zh-CN" dirty="0">
              <a:latin typeface="Huawei Sans" panose="020C0503030203020204" pitchFamily="34" charset="0"/>
              <a:sym typeface="Huawei Sans" panose="020C0503030203020204" pitchFamily="34" charset="0"/>
            </a:endParaRPr>
          </a:p>
        </p:txBody>
      </p:sp>
      <p:sp>
        <p:nvSpPr>
          <p:cNvPr id="59" name="矩形 58"/>
          <p:cNvSpPr/>
          <p:nvPr/>
        </p:nvSpPr>
        <p:spPr>
          <a:xfrm>
            <a:off x="5132542" y="1497702"/>
            <a:ext cx="6405563" cy="4170372"/>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In single-firewall networking, a firewall functions as the gateway to provide access for wired and wireless terminals.</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high-security scenarios such as small stores for logistics, office, and finance with an area of smaller than 50 m².</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 maximum of 50 concurrent online terminals are supported.</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High security requirements (URL filtering/IPS/security protection/antivirus) need to be met and Internet access is provided through multiple uplinks. For example, in a scenario where an LTE backup link is required, only simple PSK or non-authentication wireless access is supported.</a:t>
            </a:r>
          </a:p>
        </p:txBody>
      </p:sp>
      <p:grpSp>
        <p:nvGrpSpPr>
          <p:cNvPr id="3" name="组合 2"/>
          <p:cNvGrpSpPr/>
          <p:nvPr/>
        </p:nvGrpSpPr>
        <p:grpSpPr>
          <a:xfrm>
            <a:off x="528638" y="1029436"/>
            <a:ext cx="3870862" cy="4837228"/>
            <a:chOff x="1541251" y="1029436"/>
            <a:chExt cx="3870862" cy="4837228"/>
          </a:xfrm>
        </p:grpSpPr>
        <p:sp>
          <p:nvSpPr>
            <p:cNvPr id="24" name="圆角矩形 23"/>
            <p:cNvSpPr/>
            <p:nvPr/>
          </p:nvSpPr>
          <p:spPr>
            <a:xfrm>
              <a:off x="1738789" y="3082060"/>
              <a:ext cx="3410896" cy="278460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34" idx="0"/>
              <a:endCxn id="29" idx="2"/>
            </p:cNvCxnSpPr>
            <p:nvPr/>
          </p:nvCxnSpPr>
          <p:spPr>
            <a:xfrm flipV="1">
              <a:off x="2769076" y="4134558"/>
              <a:ext cx="675096" cy="10326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5" idx="2"/>
            </p:cNvCxnSpPr>
            <p:nvPr/>
          </p:nvCxnSpPr>
          <p:spPr>
            <a:xfrm>
              <a:off x="2903460" y="2935088"/>
              <a:ext cx="540712" cy="1070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444172" y="1283475"/>
              <a:ext cx="0" cy="1266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descr="笔记本电脑.png"/>
            <p:cNvPicPr>
              <a:picLocks noChangeAspect="1"/>
            </p:cNvPicPr>
            <p:nvPr/>
          </p:nvPicPr>
          <p:blipFill>
            <a:blip r:embed="rId3" cstate="print"/>
            <a:stretch>
              <a:fillRect/>
            </a:stretch>
          </p:blipFill>
          <p:spPr>
            <a:xfrm>
              <a:off x="2523722" y="5167199"/>
              <a:ext cx="490708" cy="307637"/>
            </a:xfrm>
            <a:prstGeom prst="rect">
              <a:avLst/>
            </a:prstGeom>
          </p:spPr>
        </p:pic>
        <p:sp>
          <p:nvSpPr>
            <p:cNvPr id="44" name="任意多边形 43"/>
            <p:cNvSpPr/>
            <p:nvPr/>
          </p:nvSpPr>
          <p:spPr>
            <a:xfrm>
              <a:off x="2811881" y="1827881"/>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0319" y="2569138"/>
              <a:ext cx="446281" cy="365950"/>
            </a:xfrm>
            <a:prstGeom prst="rect">
              <a:avLst/>
            </a:prstGeom>
          </p:spPr>
        </p:pic>
        <p:sp>
          <p:nvSpPr>
            <p:cNvPr id="40" name="文本框 39"/>
            <p:cNvSpPr txBox="1"/>
            <p:nvPr/>
          </p:nvSpPr>
          <p:spPr>
            <a:xfrm>
              <a:off x="1541251" y="2651628"/>
              <a:ext cx="1142208" cy="307777"/>
            </a:xfrm>
            <a:prstGeom prst="rect">
              <a:avLst/>
            </a:prstGeom>
            <a:noFill/>
          </p:spPr>
          <p:txBody>
            <a:bodyPr wrap="square" rtlCol="0">
              <a:spAutoFit/>
            </a:bodyPr>
            <a:lstStyle/>
            <a:p>
              <a:pPr algn="r" fontAlgn="ctr"/>
              <a:r>
                <a:rPr lang="en-US" altLang="zh-CN" sz="1400" dirty="0">
                  <a:latin typeface="Huawei Sans" panose="020C0503030203020204" pitchFamily="34" charset="0"/>
                </a:rPr>
                <a:t>Carrier CPE</a:t>
              </a:r>
            </a:p>
          </p:txBody>
        </p:sp>
        <p:sp>
          <p:nvSpPr>
            <p:cNvPr id="10" name="文本框 9"/>
            <p:cNvSpPr txBox="1"/>
            <p:nvPr/>
          </p:nvSpPr>
          <p:spPr>
            <a:xfrm>
              <a:off x="3771228" y="3764952"/>
              <a:ext cx="827471" cy="307777"/>
            </a:xfrm>
            <a:prstGeom prst="rect">
              <a:avLst/>
            </a:prstGeom>
            <a:noFill/>
          </p:spPr>
          <p:txBody>
            <a:bodyPr wrap="none" rtlCol="0">
              <a:spAutoFit/>
            </a:bodyPr>
            <a:lstStyle/>
            <a:p>
              <a:pPr fontAlgn="ctr"/>
              <a:r>
                <a:rPr lang="en-US" altLang="zh-CN" sz="1400" dirty="0">
                  <a:latin typeface="Huawei Sans" panose="020C0503030203020204" pitchFamily="34" charset="0"/>
                </a:rPr>
                <a:t>Firewall</a:t>
              </a: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5863" y="2549875"/>
              <a:ext cx="272195" cy="357650"/>
            </a:xfrm>
            <a:prstGeom prst="rect">
              <a:avLst/>
            </a:prstGeom>
          </p:spPr>
        </p:pic>
        <p:sp>
          <p:nvSpPr>
            <p:cNvPr id="5" name="任意多边形 4"/>
            <p:cNvSpPr/>
            <p:nvPr/>
          </p:nvSpPr>
          <p:spPr>
            <a:xfrm>
              <a:off x="3628638" y="2938263"/>
              <a:ext cx="333690" cy="727671"/>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4149141" y="2467090"/>
              <a:ext cx="1262972" cy="523220"/>
            </a:xfrm>
            <a:prstGeom prst="rect">
              <a:avLst/>
            </a:prstGeom>
            <a:noFill/>
          </p:spPr>
          <p:txBody>
            <a:bodyPr wrap="square" rtlCol="0">
              <a:spAutoFit/>
            </a:bodyPr>
            <a:lstStyle/>
            <a:p>
              <a:pPr fontAlgn="ctr"/>
              <a:r>
                <a:rPr lang="en-US" altLang="zh-CN" sz="1400" dirty="0">
                  <a:latin typeface="Huawei Sans" panose="020C0503030203020204" pitchFamily="34" charset="0"/>
                </a:rPr>
                <a:t>Carrier LTE</a:t>
              </a:r>
            </a:p>
            <a:p>
              <a:pPr fontAlgn="ctr"/>
              <a:r>
                <a:rPr lang="en-US" altLang="zh-CN" sz="1400" dirty="0">
                  <a:latin typeface="Huawei Sans" panose="020C0503030203020204" pitchFamily="34" charset="0"/>
                </a:rPr>
                <a:t>base station</a:t>
              </a:r>
            </a:p>
          </p:txBody>
        </p:sp>
        <p:sp>
          <p:nvSpPr>
            <p:cNvPr id="28" name="文本框 27"/>
            <p:cNvSpPr txBox="1"/>
            <p:nvPr/>
          </p:nvSpPr>
          <p:spPr>
            <a:xfrm>
              <a:off x="2079086" y="3273851"/>
              <a:ext cx="1077539" cy="276999"/>
            </a:xfrm>
            <a:prstGeom prst="rect">
              <a:avLst/>
            </a:prstGeom>
            <a:noFill/>
          </p:spPr>
          <p:txBody>
            <a:bodyPr wrap="none" rtlCol="0">
              <a:spAutoFit/>
            </a:bodyPr>
            <a:lstStyle/>
            <a:p>
              <a:pPr fontAlgn="ctr"/>
              <a:r>
                <a:rPr lang="en-US" altLang="zh-CN" sz="1200" dirty="0">
                  <a:latin typeface="Huawei Sans" panose="020C0503030203020204" pitchFamily="34" charset="0"/>
                </a:rPr>
                <a:t>Wired uplink</a:t>
              </a:r>
            </a:p>
          </p:txBody>
        </p:sp>
        <p:pic>
          <p:nvPicPr>
            <p:cNvPr id="29" name="图片 28" descr="防火墙.png"/>
            <p:cNvPicPr>
              <a:picLocks noChangeAspect="1"/>
            </p:cNvPicPr>
            <p:nvPr/>
          </p:nvPicPr>
          <p:blipFill>
            <a:blip r:embed="rId6" cstate="print"/>
            <a:stretch>
              <a:fillRect/>
            </a:stretch>
          </p:blipFill>
          <p:spPr>
            <a:xfrm>
              <a:off x="3174172" y="3692740"/>
              <a:ext cx="540000" cy="441818"/>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69076" y="1029436"/>
              <a:ext cx="1346845" cy="248394"/>
            </a:xfrm>
            <a:prstGeom prst="rect">
              <a:avLst/>
            </a:prstGeom>
          </p:spPr>
        </p:pic>
        <p:sp>
          <p:nvSpPr>
            <p:cNvPr id="36" name="Freeform 133">
              <a:extLst>
                <a:ext uri="{FF2B5EF4-FFF2-40B4-BE49-F238E27FC236}">
                  <a16:creationId xmlns:a16="http://schemas.microsoft.com/office/drawing/2014/main" xmlns="" id="{D6040B63-859C-4DBD-A521-0A92D5C50F21}"/>
                </a:ext>
              </a:extLst>
            </p:cNvPr>
            <p:cNvSpPr>
              <a:spLocks noEditPoints="1"/>
            </p:cNvSpPr>
            <p:nvPr/>
          </p:nvSpPr>
          <p:spPr bwMode="auto">
            <a:xfrm>
              <a:off x="3826401" y="5122403"/>
              <a:ext cx="500384" cy="397228"/>
            </a:xfrm>
            <a:custGeom>
              <a:avLst/>
              <a:gdLst>
                <a:gd name="T0" fmla="*/ 2147483646 w 1550"/>
                <a:gd name="T1" fmla="*/ 2147483646 h 1207"/>
                <a:gd name="T2" fmla="*/ 2147483646 w 1550"/>
                <a:gd name="T3" fmla="*/ 2147483646 h 1207"/>
                <a:gd name="T4" fmla="*/ 2147483646 w 1550"/>
                <a:gd name="T5" fmla="*/ 2147483646 h 1207"/>
                <a:gd name="T6" fmla="*/ 2147483646 w 1550"/>
                <a:gd name="T7" fmla="*/ 2147483646 h 1207"/>
                <a:gd name="T8" fmla="*/ 2147483646 w 1550"/>
                <a:gd name="T9" fmla="*/ 2147483646 h 1207"/>
                <a:gd name="T10" fmla="*/ 2147483646 w 1550"/>
                <a:gd name="T11" fmla="*/ 2147483646 h 1207"/>
                <a:gd name="T12" fmla="*/ 2147483646 w 1550"/>
                <a:gd name="T13" fmla="*/ 2147483646 h 1207"/>
                <a:gd name="T14" fmla="*/ 2147483646 w 1550"/>
                <a:gd name="T15" fmla="*/ 2147483646 h 1207"/>
                <a:gd name="T16" fmla="*/ 2147483646 w 1550"/>
                <a:gd name="T17" fmla="*/ 2147483646 h 1207"/>
                <a:gd name="T18" fmla="*/ 2147483646 w 1550"/>
                <a:gd name="T19" fmla="*/ 2147483646 h 1207"/>
                <a:gd name="T20" fmla="*/ 2147483646 w 1550"/>
                <a:gd name="T21" fmla="*/ 2147483646 h 1207"/>
                <a:gd name="T22" fmla="*/ 2147483646 w 1550"/>
                <a:gd name="T23" fmla="*/ 2147483646 h 1207"/>
                <a:gd name="T24" fmla="*/ 2147483646 w 1550"/>
                <a:gd name="T25" fmla="*/ 2147483646 h 1207"/>
                <a:gd name="T26" fmla="*/ 2147483646 w 1550"/>
                <a:gd name="T27" fmla="*/ 2147483646 h 1207"/>
                <a:gd name="T28" fmla="*/ 2147483646 w 1550"/>
                <a:gd name="T29" fmla="*/ 2147483646 h 1207"/>
                <a:gd name="T30" fmla="*/ 2147483646 w 1550"/>
                <a:gd name="T31" fmla="*/ 2147483646 h 1207"/>
                <a:gd name="T32" fmla="*/ 2147483646 w 1550"/>
                <a:gd name="T33" fmla="*/ 2147483646 h 1207"/>
                <a:gd name="T34" fmla="*/ 2147483646 w 1550"/>
                <a:gd name="T35" fmla="*/ 2147483646 h 1207"/>
                <a:gd name="T36" fmla="*/ 2147483646 w 1550"/>
                <a:gd name="T37" fmla="*/ 2147483646 h 1207"/>
                <a:gd name="T38" fmla="*/ 2147483646 w 1550"/>
                <a:gd name="T39" fmla="*/ 2147483646 h 1207"/>
                <a:gd name="T40" fmla="*/ 2147483646 w 1550"/>
                <a:gd name="T41" fmla="*/ 2147483646 h 1207"/>
                <a:gd name="T42" fmla="*/ 2147483646 w 1550"/>
                <a:gd name="T43" fmla="*/ 2147483646 h 1207"/>
                <a:gd name="T44" fmla="*/ 2147483646 w 1550"/>
                <a:gd name="T45" fmla="*/ 2147483646 h 1207"/>
                <a:gd name="T46" fmla="*/ 2147483646 w 1550"/>
                <a:gd name="T47" fmla="*/ 2147483646 h 1207"/>
                <a:gd name="T48" fmla="*/ 2147483646 w 1550"/>
                <a:gd name="T49" fmla="*/ 2147483646 h 1207"/>
                <a:gd name="T50" fmla="*/ 2147483646 w 1550"/>
                <a:gd name="T51" fmla="*/ 2147483646 h 1207"/>
                <a:gd name="T52" fmla="*/ 2147483646 w 1550"/>
                <a:gd name="T53" fmla="*/ 2147483646 h 1207"/>
                <a:gd name="T54" fmla="*/ 2147483646 w 1550"/>
                <a:gd name="T55" fmla="*/ 2147483646 h 1207"/>
                <a:gd name="T56" fmla="*/ 2147483646 w 1550"/>
                <a:gd name="T57" fmla="*/ 2147483646 h 1207"/>
                <a:gd name="T58" fmla="*/ 2147483646 w 1550"/>
                <a:gd name="T59" fmla="*/ 2147483646 h 1207"/>
                <a:gd name="T60" fmla="*/ 2147483646 w 1550"/>
                <a:gd name="T61" fmla="*/ 2147483646 h 1207"/>
                <a:gd name="T62" fmla="*/ 2147483646 w 1550"/>
                <a:gd name="T63" fmla="*/ 2147483646 h 1207"/>
                <a:gd name="T64" fmla="*/ 2147483646 w 1550"/>
                <a:gd name="T65" fmla="*/ 2147483646 h 1207"/>
                <a:gd name="T66" fmla="*/ 2147483646 w 1550"/>
                <a:gd name="T67" fmla="*/ 2147483646 h 1207"/>
                <a:gd name="T68" fmla="*/ 2147483646 w 1550"/>
                <a:gd name="T69" fmla="*/ 2147483646 h 1207"/>
                <a:gd name="T70" fmla="*/ 2147483646 w 1550"/>
                <a:gd name="T71" fmla="*/ 2147483646 h 1207"/>
                <a:gd name="T72" fmla="*/ 2147483646 w 1550"/>
                <a:gd name="T73" fmla="*/ 2147483646 h 1207"/>
                <a:gd name="T74" fmla="*/ 2147483646 w 1550"/>
                <a:gd name="T75" fmla="*/ 2147483646 h 1207"/>
                <a:gd name="T76" fmla="*/ 2147483646 w 1550"/>
                <a:gd name="T77" fmla="*/ 2147483646 h 1207"/>
                <a:gd name="T78" fmla="*/ 2147483646 w 1550"/>
                <a:gd name="T79" fmla="*/ 2147483646 h 1207"/>
                <a:gd name="T80" fmla="*/ 2147483646 w 1550"/>
                <a:gd name="T81" fmla="*/ 2147483646 h 1207"/>
                <a:gd name="T82" fmla="*/ 2147483646 w 1550"/>
                <a:gd name="T83" fmla="*/ 2147483646 h 1207"/>
                <a:gd name="T84" fmla="*/ 2147483646 w 1550"/>
                <a:gd name="T85" fmla="*/ 2147483646 h 1207"/>
                <a:gd name="T86" fmla="*/ 2147483646 w 1550"/>
                <a:gd name="T87" fmla="*/ 2147483646 h 1207"/>
                <a:gd name="T88" fmla="*/ 2147483646 w 1550"/>
                <a:gd name="T89" fmla="*/ 2147483646 h 1207"/>
                <a:gd name="T90" fmla="*/ 2147483646 w 1550"/>
                <a:gd name="T91" fmla="*/ 2147483646 h 1207"/>
                <a:gd name="T92" fmla="*/ 2147483646 w 1550"/>
                <a:gd name="T93" fmla="*/ 2147483646 h 1207"/>
                <a:gd name="T94" fmla="*/ 2147483646 w 1550"/>
                <a:gd name="T95" fmla="*/ 2147483646 h 1207"/>
                <a:gd name="T96" fmla="*/ 2147483646 w 1550"/>
                <a:gd name="T97" fmla="*/ 2147483646 h 1207"/>
                <a:gd name="T98" fmla="*/ 2147483646 w 1550"/>
                <a:gd name="T99" fmla="*/ 2147483646 h 1207"/>
                <a:gd name="T100" fmla="*/ 2147483646 w 1550"/>
                <a:gd name="T101" fmla="*/ 2147483646 h 1207"/>
                <a:gd name="T102" fmla="*/ 2147483646 w 1550"/>
                <a:gd name="T103" fmla="*/ 2147483646 h 1207"/>
                <a:gd name="T104" fmla="*/ 2147483646 w 1550"/>
                <a:gd name="T105" fmla="*/ 2147483646 h 1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50"/>
                <a:gd name="T160" fmla="*/ 0 h 1207"/>
                <a:gd name="T161" fmla="*/ 1550 w 1550"/>
                <a:gd name="T162" fmla="*/ 1207 h 1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50" h="1207">
                  <a:moveTo>
                    <a:pt x="314" y="546"/>
                  </a:moveTo>
                  <a:lnTo>
                    <a:pt x="314" y="546"/>
                  </a:lnTo>
                  <a:cubicBezTo>
                    <a:pt x="299" y="448"/>
                    <a:pt x="320" y="392"/>
                    <a:pt x="334" y="368"/>
                  </a:cubicBezTo>
                  <a:cubicBezTo>
                    <a:pt x="374" y="381"/>
                    <a:pt x="416" y="399"/>
                    <a:pt x="459" y="424"/>
                  </a:cubicBezTo>
                  <a:cubicBezTo>
                    <a:pt x="460" y="425"/>
                    <a:pt x="461" y="426"/>
                    <a:pt x="462" y="427"/>
                  </a:cubicBezTo>
                  <a:cubicBezTo>
                    <a:pt x="450" y="463"/>
                    <a:pt x="435" y="530"/>
                    <a:pt x="459" y="604"/>
                  </a:cubicBezTo>
                  <a:cubicBezTo>
                    <a:pt x="483" y="676"/>
                    <a:pt x="522" y="704"/>
                    <a:pt x="550" y="716"/>
                  </a:cubicBezTo>
                  <a:cubicBezTo>
                    <a:pt x="563" y="721"/>
                    <a:pt x="577" y="724"/>
                    <a:pt x="591" y="724"/>
                  </a:cubicBezTo>
                  <a:cubicBezTo>
                    <a:pt x="609" y="724"/>
                    <a:pt x="628" y="719"/>
                    <a:pt x="645" y="710"/>
                  </a:cubicBezTo>
                  <a:cubicBezTo>
                    <a:pt x="677" y="693"/>
                    <a:pt x="699" y="660"/>
                    <a:pt x="707" y="618"/>
                  </a:cubicBezTo>
                  <a:cubicBezTo>
                    <a:pt x="715" y="625"/>
                    <a:pt x="724" y="632"/>
                    <a:pt x="733" y="638"/>
                  </a:cubicBezTo>
                  <a:cubicBezTo>
                    <a:pt x="737" y="814"/>
                    <a:pt x="653" y="849"/>
                    <a:pt x="586" y="859"/>
                  </a:cubicBezTo>
                  <a:cubicBezTo>
                    <a:pt x="543" y="859"/>
                    <a:pt x="503" y="846"/>
                    <a:pt x="465" y="819"/>
                  </a:cubicBezTo>
                  <a:cubicBezTo>
                    <a:pt x="380" y="758"/>
                    <a:pt x="328" y="638"/>
                    <a:pt x="314" y="546"/>
                  </a:cubicBezTo>
                  <a:close/>
                  <a:moveTo>
                    <a:pt x="72" y="385"/>
                  </a:moveTo>
                  <a:lnTo>
                    <a:pt x="72" y="385"/>
                  </a:lnTo>
                  <a:cubicBezTo>
                    <a:pt x="74" y="364"/>
                    <a:pt x="84" y="352"/>
                    <a:pt x="93" y="348"/>
                  </a:cubicBezTo>
                  <a:cubicBezTo>
                    <a:pt x="106" y="346"/>
                    <a:pt x="175" y="335"/>
                    <a:pt x="267" y="352"/>
                  </a:cubicBezTo>
                  <a:cubicBezTo>
                    <a:pt x="249" y="391"/>
                    <a:pt x="233" y="456"/>
                    <a:pt x="248" y="556"/>
                  </a:cubicBezTo>
                  <a:cubicBezTo>
                    <a:pt x="251" y="575"/>
                    <a:pt x="256" y="596"/>
                    <a:pt x="262" y="618"/>
                  </a:cubicBezTo>
                  <a:cubicBezTo>
                    <a:pt x="78" y="499"/>
                    <a:pt x="70" y="411"/>
                    <a:pt x="72" y="385"/>
                  </a:cubicBezTo>
                  <a:close/>
                  <a:moveTo>
                    <a:pt x="614" y="651"/>
                  </a:moveTo>
                  <a:lnTo>
                    <a:pt x="614" y="651"/>
                  </a:lnTo>
                  <a:cubicBezTo>
                    <a:pt x="605" y="656"/>
                    <a:pt x="591" y="660"/>
                    <a:pt x="575" y="654"/>
                  </a:cubicBezTo>
                  <a:cubicBezTo>
                    <a:pt x="554" y="645"/>
                    <a:pt x="535" y="620"/>
                    <a:pt x="523" y="583"/>
                  </a:cubicBezTo>
                  <a:cubicBezTo>
                    <a:pt x="508" y="537"/>
                    <a:pt x="513" y="494"/>
                    <a:pt x="520" y="466"/>
                  </a:cubicBezTo>
                  <a:cubicBezTo>
                    <a:pt x="561" y="495"/>
                    <a:pt x="597" y="526"/>
                    <a:pt x="633" y="557"/>
                  </a:cubicBezTo>
                  <a:cubicBezTo>
                    <a:pt x="636" y="560"/>
                    <a:pt x="639" y="562"/>
                    <a:pt x="642" y="564"/>
                  </a:cubicBezTo>
                  <a:cubicBezTo>
                    <a:pt x="645" y="581"/>
                    <a:pt x="645" y="634"/>
                    <a:pt x="614" y="651"/>
                  </a:cubicBezTo>
                  <a:close/>
                  <a:moveTo>
                    <a:pt x="932" y="111"/>
                  </a:moveTo>
                  <a:lnTo>
                    <a:pt x="932" y="111"/>
                  </a:lnTo>
                  <a:cubicBezTo>
                    <a:pt x="1089" y="71"/>
                    <a:pt x="1194" y="99"/>
                    <a:pt x="1298" y="210"/>
                  </a:cubicBezTo>
                  <a:cubicBezTo>
                    <a:pt x="1398" y="318"/>
                    <a:pt x="1385" y="489"/>
                    <a:pt x="1377" y="548"/>
                  </a:cubicBezTo>
                  <a:cubicBezTo>
                    <a:pt x="1364" y="551"/>
                    <a:pt x="1344" y="556"/>
                    <a:pt x="1321" y="561"/>
                  </a:cubicBezTo>
                  <a:cubicBezTo>
                    <a:pt x="1321" y="561"/>
                    <a:pt x="1321" y="561"/>
                    <a:pt x="1321" y="561"/>
                  </a:cubicBezTo>
                  <a:cubicBezTo>
                    <a:pt x="1225" y="583"/>
                    <a:pt x="1060" y="619"/>
                    <a:pt x="945" y="637"/>
                  </a:cubicBezTo>
                  <a:cubicBezTo>
                    <a:pt x="847" y="652"/>
                    <a:pt x="772" y="588"/>
                    <a:pt x="676" y="506"/>
                  </a:cubicBezTo>
                  <a:cubicBezTo>
                    <a:pt x="624" y="462"/>
                    <a:pt x="564" y="411"/>
                    <a:pt x="493" y="367"/>
                  </a:cubicBezTo>
                  <a:cubicBezTo>
                    <a:pt x="425" y="326"/>
                    <a:pt x="357" y="302"/>
                    <a:pt x="297" y="290"/>
                  </a:cubicBezTo>
                  <a:cubicBezTo>
                    <a:pt x="510" y="229"/>
                    <a:pt x="827" y="139"/>
                    <a:pt x="932" y="111"/>
                  </a:cubicBezTo>
                  <a:close/>
                  <a:moveTo>
                    <a:pt x="1188" y="724"/>
                  </a:moveTo>
                  <a:lnTo>
                    <a:pt x="1188" y="724"/>
                  </a:lnTo>
                  <a:cubicBezTo>
                    <a:pt x="1180" y="726"/>
                    <a:pt x="1170" y="729"/>
                    <a:pt x="1158" y="731"/>
                  </a:cubicBezTo>
                  <a:lnTo>
                    <a:pt x="946" y="785"/>
                  </a:lnTo>
                  <a:cubicBezTo>
                    <a:pt x="875" y="802"/>
                    <a:pt x="812" y="817"/>
                    <a:pt x="757" y="829"/>
                  </a:cubicBezTo>
                  <a:cubicBezTo>
                    <a:pt x="782" y="790"/>
                    <a:pt x="796" y="739"/>
                    <a:pt x="799" y="678"/>
                  </a:cubicBezTo>
                  <a:cubicBezTo>
                    <a:pt x="835" y="695"/>
                    <a:pt x="873" y="706"/>
                    <a:pt x="915" y="706"/>
                  </a:cubicBezTo>
                  <a:cubicBezTo>
                    <a:pt x="928" y="706"/>
                    <a:pt x="941" y="705"/>
                    <a:pt x="956" y="703"/>
                  </a:cubicBezTo>
                  <a:cubicBezTo>
                    <a:pt x="1053" y="687"/>
                    <a:pt x="1186" y="659"/>
                    <a:pt x="1283" y="638"/>
                  </a:cubicBezTo>
                  <a:cubicBezTo>
                    <a:pt x="1269" y="674"/>
                    <a:pt x="1241" y="712"/>
                    <a:pt x="1188" y="724"/>
                  </a:cubicBezTo>
                  <a:close/>
                  <a:moveTo>
                    <a:pt x="1517" y="864"/>
                  </a:moveTo>
                  <a:lnTo>
                    <a:pt x="1517" y="864"/>
                  </a:lnTo>
                  <a:cubicBezTo>
                    <a:pt x="1498" y="864"/>
                    <a:pt x="1483" y="879"/>
                    <a:pt x="1483" y="897"/>
                  </a:cubicBezTo>
                  <a:lnTo>
                    <a:pt x="1483" y="939"/>
                  </a:lnTo>
                  <a:lnTo>
                    <a:pt x="1096" y="939"/>
                  </a:lnTo>
                  <a:cubicBezTo>
                    <a:pt x="1088" y="939"/>
                    <a:pt x="1080" y="936"/>
                    <a:pt x="1064" y="910"/>
                  </a:cubicBezTo>
                  <a:lnTo>
                    <a:pt x="1021" y="834"/>
                  </a:lnTo>
                  <a:lnTo>
                    <a:pt x="1174" y="796"/>
                  </a:lnTo>
                  <a:cubicBezTo>
                    <a:pt x="1185" y="793"/>
                    <a:pt x="1195" y="791"/>
                    <a:pt x="1203" y="789"/>
                  </a:cubicBezTo>
                  <a:cubicBezTo>
                    <a:pt x="1282" y="771"/>
                    <a:pt x="1338" y="710"/>
                    <a:pt x="1358" y="621"/>
                  </a:cubicBezTo>
                  <a:cubicBezTo>
                    <a:pt x="1392" y="613"/>
                    <a:pt x="1414" y="608"/>
                    <a:pt x="1414" y="608"/>
                  </a:cubicBezTo>
                  <a:cubicBezTo>
                    <a:pt x="1427" y="605"/>
                    <a:pt x="1437" y="595"/>
                    <a:pt x="1439" y="582"/>
                  </a:cubicBezTo>
                  <a:cubicBezTo>
                    <a:pt x="1441" y="572"/>
                    <a:pt x="1492" y="321"/>
                    <a:pt x="1346" y="165"/>
                  </a:cubicBezTo>
                  <a:cubicBezTo>
                    <a:pt x="1227" y="37"/>
                    <a:pt x="1094" y="0"/>
                    <a:pt x="916" y="47"/>
                  </a:cubicBezTo>
                  <a:cubicBezTo>
                    <a:pt x="751" y="90"/>
                    <a:pt x="81" y="282"/>
                    <a:pt x="74" y="284"/>
                  </a:cubicBezTo>
                  <a:cubicBezTo>
                    <a:pt x="74" y="284"/>
                    <a:pt x="74" y="284"/>
                    <a:pt x="74" y="284"/>
                  </a:cubicBezTo>
                  <a:cubicBezTo>
                    <a:pt x="73" y="285"/>
                    <a:pt x="73" y="285"/>
                    <a:pt x="73" y="285"/>
                  </a:cubicBezTo>
                  <a:cubicBezTo>
                    <a:pt x="72" y="285"/>
                    <a:pt x="71" y="286"/>
                    <a:pt x="69" y="286"/>
                  </a:cubicBezTo>
                  <a:cubicBezTo>
                    <a:pt x="69" y="286"/>
                    <a:pt x="68" y="287"/>
                    <a:pt x="68" y="287"/>
                  </a:cubicBezTo>
                  <a:cubicBezTo>
                    <a:pt x="34" y="300"/>
                    <a:pt x="10" y="336"/>
                    <a:pt x="6" y="379"/>
                  </a:cubicBezTo>
                  <a:cubicBezTo>
                    <a:pt x="0" y="441"/>
                    <a:pt x="31" y="569"/>
                    <a:pt x="301" y="719"/>
                  </a:cubicBezTo>
                  <a:cubicBezTo>
                    <a:pt x="330" y="778"/>
                    <a:pt x="371" y="834"/>
                    <a:pt x="427" y="874"/>
                  </a:cubicBezTo>
                  <a:cubicBezTo>
                    <a:pt x="475" y="908"/>
                    <a:pt x="529" y="926"/>
                    <a:pt x="585" y="926"/>
                  </a:cubicBezTo>
                  <a:cubicBezTo>
                    <a:pt x="585" y="926"/>
                    <a:pt x="585" y="926"/>
                    <a:pt x="586" y="926"/>
                  </a:cubicBezTo>
                  <a:cubicBezTo>
                    <a:pt x="586" y="926"/>
                    <a:pt x="586" y="926"/>
                    <a:pt x="587" y="926"/>
                  </a:cubicBezTo>
                  <a:cubicBezTo>
                    <a:pt x="588" y="926"/>
                    <a:pt x="590" y="926"/>
                    <a:pt x="591" y="926"/>
                  </a:cubicBezTo>
                  <a:cubicBezTo>
                    <a:pt x="592" y="926"/>
                    <a:pt x="592" y="926"/>
                    <a:pt x="592" y="926"/>
                  </a:cubicBezTo>
                  <a:cubicBezTo>
                    <a:pt x="606" y="925"/>
                    <a:pt x="620" y="924"/>
                    <a:pt x="634" y="922"/>
                  </a:cubicBezTo>
                  <a:cubicBezTo>
                    <a:pt x="683" y="913"/>
                    <a:pt x="742" y="901"/>
                    <a:pt x="811" y="885"/>
                  </a:cubicBezTo>
                  <a:cubicBezTo>
                    <a:pt x="811" y="885"/>
                    <a:pt x="811" y="886"/>
                    <a:pt x="811" y="886"/>
                  </a:cubicBezTo>
                  <a:lnTo>
                    <a:pt x="881" y="1032"/>
                  </a:lnTo>
                  <a:cubicBezTo>
                    <a:pt x="882" y="1032"/>
                    <a:pt x="882" y="1033"/>
                    <a:pt x="882" y="1033"/>
                  </a:cubicBezTo>
                  <a:cubicBezTo>
                    <a:pt x="911" y="1085"/>
                    <a:pt x="950" y="1137"/>
                    <a:pt x="1026" y="1137"/>
                  </a:cubicBezTo>
                  <a:lnTo>
                    <a:pt x="1068" y="1137"/>
                  </a:lnTo>
                  <a:cubicBezTo>
                    <a:pt x="1081" y="1155"/>
                    <a:pt x="1101" y="1167"/>
                    <a:pt x="1125" y="1167"/>
                  </a:cubicBezTo>
                  <a:cubicBezTo>
                    <a:pt x="1163" y="1167"/>
                    <a:pt x="1194" y="1136"/>
                    <a:pt x="1194" y="1098"/>
                  </a:cubicBezTo>
                  <a:cubicBezTo>
                    <a:pt x="1194" y="1059"/>
                    <a:pt x="1163" y="1028"/>
                    <a:pt x="1125" y="1028"/>
                  </a:cubicBezTo>
                  <a:cubicBezTo>
                    <a:pt x="1096" y="1028"/>
                    <a:pt x="1071" y="1046"/>
                    <a:pt x="1061" y="1071"/>
                  </a:cubicBezTo>
                  <a:lnTo>
                    <a:pt x="1026" y="1071"/>
                  </a:lnTo>
                  <a:cubicBezTo>
                    <a:pt x="992" y="1071"/>
                    <a:pt x="970" y="1053"/>
                    <a:pt x="941" y="1002"/>
                  </a:cubicBezTo>
                  <a:lnTo>
                    <a:pt x="877" y="870"/>
                  </a:lnTo>
                  <a:cubicBezTo>
                    <a:pt x="902" y="864"/>
                    <a:pt x="927" y="858"/>
                    <a:pt x="954" y="851"/>
                  </a:cubicBezTo>
                  <a:lnTo>
                    <a:pt x="1007" y="943"/>
                  </a:lnTo>
                  <a:cubicBezTo>
                    <a:pt x="1019" y="963"/>
                    <a:pt x="1044" y="1005"/>
                    <a:pt x="1096" y="1005"/>
                  </a:cubicBezTo>
                  <a:lnTo>
                    <a:pt x="1483" y="1005"/>
                  </a:lnTo>
                  <a:lnTo>
                    <a:pt x="1483" y="1071"/>
                  </a:lnTo>
                  <a:lnTo>
                    <a:pt x="1403" y="1071"/>
                  </a:lnTo>
                  <a:cubicBezTo>
                    <a:pt x="1393" y="1045"/>
                    <a:pt x="1368" y="1027"/>
                    <a:pt x="1339" y="1027"/>
                  </a:cubicBezTo>
                  <a:cubicBezTo>
                    <a:pt x="1300" y="1027"/>
                    <a:pt x="1269" y="1059"/>
                    <a:pt x="1269" y="1097"/>
                  </a:cubicBezTo>
                  <a:cubicBezTo>
                    <a:pt x="1269" y="1135"/>
                    <a:pt x="1300" y="1166"/>
                    <a:pt x="1339" y="1166"/>
                  </a:cubicBezTo>
                  <a:cubicBezTo>
                    <a:pt x="1362" y="1166"/>
                    <a:pt x="1382" y="1155"/>
                    <a:pt x="1395" y="1137"/>
                  </a:cubicBezTo>
                  <a:lnTo>
                    <a:pt x="1483" y="1137"/>
                  </a:lnTo>
                  <a:lnTo>
                    <a:pt x="1483" y="1174"/>
                  </a:lnTo>
                  <a:cubicBezTo>
                    <a:pt x="1483" y="1192"/>
                    <a:pt x="1498" y="1207"/>
                    <a:pt x="1517" y="1207"/>
                  </a:cubicBezTo>
                  <a:cubicBezTo>
                    <a:pt x="1535" y="1207"/>
                    <a:pt x="1550" y="1192"/>
                    <a:pt x="1550" y="1174"/>
                  </a:cubicBezTo>
                  <a:lnTo>
                    <a:pt x="1550" y="897"/>
                  </a:lnTo>
                  <a:cubicBezTo>
                    <a:pt x="1550" y="879"/>
                    <a:pt x="1535" y="864"/>
                    <a:pt x="1517" y="8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76" tIns="51238" rIns="102476" bIns="51238"/>
            <a:lstStyle/>
            <a:p>
              <a:pPr fontAlgn="ctr"/>
              <a:endParaRPr lang="en-US" altLang="zh-CN" dirty="0">
                <a:latin typeface="Huawei Sans" panose="020C0503030203020204" pitchFamily="34" charset="0"/>
                <a:cs typeface="+mn-ea"/>
                <a:sym typeface="+mn-lt"/>
              </a:endParaRPr>
            </a:p>
          </p:txBody>
        </p:sp>
        <p:cxnSp>
          <p:nvCxnSpPr>
            <p:cNvPr id="37" name="直接连接符 36"/>
            <p:cNvCxnSpPr/>
            <p:nvPr/>
          </p:nvCxnSpPr>
          <p:spPr>
            <a:xfrm flipH="1" flipV="1">
              <a:off x="3444172" y="4134559"/>
              <a:ext cx="632422" cy="10326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41244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AR + AP</a:t>
            </a:r>
            <a:endParaRPr lang="en-US" altLang="zh-CN" dirty="0">
              <a:latin typeface="Huawei Sans" panose="020C0503030203020204" pitchFamily="34" charset="0"/>
              <a:sym typeface="Huawei Sans" panose="020C0503030203020204" pitchFamily="34" charset="0"/>
            </a:endParaRPr>
          </a:p>
        </p:txBody>
      </p:sp>
      <p:sp>
        <p:nvSpPr>
          <p:cNvPr id="57" name="矩形 56"/>
          <p:cNvSpPr/>
          <p:nvPr/>
        </p:nvSpPr>
        <p:spPr>
          <a:xfrm>
            <a:off x="5133975" y="1619552"/>
            <a:ext cx="6493718" cy="3554819"/>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In a scenario where multiple APs are required to meet wireless coverage requirements, an AR functions as the user gateway to provide egress features, such as WAN access, DHCP, and NAT.</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small- and medium-sized clothing stores, shopping malls, and supermarkets with an area of smaller than 300 m².</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 maximum of 200 concurrent online terminals are supported.</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Multiple APs are required to provide coverage, and a wired uplink or a 3G/LTE wireless uplink is required for Internet access.</a:t>
            </a:r>
          </a:p>
        </p:txBody>
      </p:sp>
      <p:grpSp>
        <p:nvGrpSpPr>
          <p:cNvPr id="3" name="组合 2"/>
          <p:cNvGrpSpPr/>
          <p:nvPr/>
        </p:nvGrpSpPr>
        <p:grpSpPr>
          <a:xfrm>
            <a:off x="530735" y="1029436"/>
            <a:ext cx="4095384" cy="4837228"/>
            <a:chOff x="760701" y="1363589"/>
            <a:chExt cx="4095384" cy="4837228"/>
          </a:xfrm>
        </p:grpSpPr>
        <p:sp>
          <p:nvSpPr>
            <p:cNvPr id="23" name="圆角矩形 22"/>
            <p:cNvSpPr/>
            <p:nvPr/>
          </p:nvSpPr>
          <p:spPr>
            <a:xfrm>
              <a:off x="760701" y="3416213"/>
              <a:ext cx="4095384" cy="278460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a:xfrm>
              <a:off x="2112886" y="4255953"/>
              <a:ext cx="1381318" cy="791965"/>
              <a:chOff x="6600056" y="4353447"/>
              <a:chExt cx="1296144" cy="833967"/>
            </a:xfrm>
          </p:grpSpPr>
          <p:cxnSp>
            <p:nvCxnSpPr>
              <p:cNvPr id="51" name="直接连接符 50"/>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1463700" y="4264831"/>
              <a:ext cx="2679688" cy="791965"/>
              <a:chOff x="6600056" y="4353447"/>
              <a:chExt cx="1296144" cy="833967"/>
            </a:xfrm>
          </p:grpSpPr>
          <p:cxnSp>
            <p:nvCxnSpPr>
              <p:cNvPr id="48" name="直接连接符 4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a:stCxn id="32" idx="2"/>
            </p:cNvCxnSpPr>
            <p:nvPr/>
          </p:nvCxnSpPr>
          <p:spPr>
            <a:xfrm>
              <a:off x="2267616" y="3269241"/>
              <a:ext cx="540712" cy="1070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808328" y="1617628"/>
              <a:ext cx="0" cy="1266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descr="故障链路.png"/>
            <p:cNvPicPr>
              <a:picLocks noChangeAspect="1"/>
            </p:cNvPicPr>
            <p:nvPr/>
          </p:nvPicPr>
          <p:blipFill>
            <a:blip r:embed="rId3" cstate="print"/>
            <a:stretch>
              <a:fillRect/>
            </a:stretch>
          </p:blipFill>
          <p:spPr>
            <a:xfrm>
              <a:off x="3309501" y="5762661"/>
              <a:ext cx="490909" cy="366061"/>
            </a:xfrm>
            <a:prstGeom prst="rect">
              <a:avLst/>
            </a:prstGeom>
          </p:spPr>
        </p:pic>
        <p:pic>
          <p:nvPicPr>
            <p:cNvPr id="28" name="图片 27" descr="SAN网络-蓝.png"/>
            <p:cNvPicPr>
              <a:picLocks noChangeAspect="1"/>
            </p:cNvPicPr>
            <p:nvPr/>
          </p:nvPicPr>
          <p:blipFill>
            <a:blip r:embed="rId4" cstate="print"/>
            <a:stretch>
              <a:fillRect/>
            </a:stretch>
          </p:blipFill>
          <p:spPr>
            <a:xfrm>
              <a:off x="4143388" y="5746459"/>
              <a:ext cx="243218" cy="398465"/>
            </a:xfrm>
            <a:prstGeom prst="rect">
              <a:avLst/>
            </a:prstGeom>
          </p:spPr>
        </p:pic>
        <p:pic>
          <p:nvPicPr>
            <p:cNvPr id="29" name="图片 28" descr="笔记本电脑.png"/>
            <p:cNvPicPr>
              <a:picLocks noChangeAspect="1"/>
            </p:cNvPicPr>
            <p:nvPr/>
          </p:nvPicPr>
          <p:blipFill>
            <a:blip r:embed="rId5" cstate="print"/>
            <a:stretch>
              <a:fillRect/>
            </a:stretch>
          </p:blipFill>
          <p:spPr>
            <a:xfrm>
              <a:off x="1828462" y="5021834"/>
              <a:ext cx="539779" cy="338401"/>
            </a:xfrm>
            <a:prstGeom prst="rect">
              <a:avLst/>
            </a:prstGeom>
          </p:spPr>
        </p:pic>
        <p:sp>
          <p:nvSpPr>
            <p:cNvPr id="30" name="任意多边形 29"/>
            <p:cNvSpPr/>
            <p:nvPr/>
          </p:nvSpPr>
          <p:spPr>
            <a:xfrm>
              <a:off x="2176037" y="2162034"/>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44475" y="2903291"/>
              <a:ext cx="446281" cy="365950"/>
            </a:xfrm>
            <a:prstGeom prst="rect">
              <a:avLst/>
            </a:prstGeom>
          </p:spPr>
        </p:pic>
        <p:sp>
          <p:nvSpPr>
            <p:cNvPr id="34" name="文本框 33"/>
            <p:cNvSpPr txBox="1"/>
            <p:nvPr/>
          </p:nvSpPr>
          <p:spPr>
            <a:xfrm>
              <a:off x="905407" y="2985781"/>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3135384" y="4099105"/>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0019" y="2884028"/>
              <a:ext cx="272195" cy="357650"/>
            </a:xfrm>
            <a:prstGeom prst="rect">
              <a:avLst/>
            </a:prstGeom>
          </p:spPr>
        </p:pic>
        <p:sp>
          <p:nvSpPr>
            <p:cNvPr id="37" name="任意多边形 36"/>
            <p:cNvSpPr/>
            <p:nvPr/>
          </p:nvSpPr>
          <p:spPr>
            <a:xfrm>
              <a:off x="2992794" y="3272416"/>
              <a:ext cx="333690" cy="727671"/>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3513297" y="2801243"/>
              <a:ext cx="1200096" cy="523220"/>
            </a:xfrm>
            <a:prstGeom prst="rect">
              <a:avLst/>
            </a:prstGeom>
            <a:noFill/>
          </p:spPr>
          <p:txBody>
            <a:bodyPr wrap="squar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LTE base station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38329" y="4022803"/>
              <a:ext cx="540000" cy="439964"/>
            </a:xfrm>
            <a:prstGeom prst="rect">
              <a:avLst/>
            </a:prstGeom>
          </p:spPr>
        </p:pic>
        <p:sp>
          <p:nvSpPr>
            <p:cNvPr id="40" name="文本框 39"/>
            <p:cNvSpPr txBox="1"/>
            <p:nvPr/>
          </p:nvSpPr>
          <p:spPr>
            <a:xfrm>
              <a:off x="1429237" y="3608004"/>
              <a:ext cx="1077539"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Wired uplink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wifi信号蓝.png"/>
            <p:cNvPicPr>
              <a:picLocks noChangeAspect="1"/>
            </p:cNvPicPr>
            <p:nvPr/>
          </p:nvPicPr>
          <p:blipFill>
            <a:blip r:embed="rId9" cstate="print"/>
            <a:stretch>
              <a:fillRect/>
            </a:stretch>
          </p:blipFill>
          <p:spPr>
            <a:xfrm rot="10800000">
              <a:off x="3332859" y="5447876"/>
              <a:ext cx="277374" cy="232258"/>
            </a:xfrm>
            <a:prstGeom prst="rect">
              <a:avLst/>
            </a:prstGeom>
          </p:spPr>
        </p:pic>
        <p:pic>
          <p:nvPicPr>
            <p:cNvPr id="43" name="图片 42" descr="无线网卡-蓝.png"/>
            <p:cNvPicPr>
              <a:picLocks noChangeAspect="1"/>
            </p:cNvPicPr>
            <p:nvPr/>
          </p:nvPicPr>
          <p:blipFill>
            <a:blip r:embed="rId10" cstate="print"/>
            <a:stretch>
              <a:fillRect/>
            </a:stretch>
          </p:blipFill>
          <p:spPr>
            <a:xfrm>
              <a:off x="1086780" y="4970926"/>
              <a:ext cx="540000" cy="440216"/>
            </a:xfrm>
            <a:prstGeom prst="rect">
              <a:avLst/>
            </a:prstGeom>
          </p:spPr>
        </p:pic>
        <p:pic>
          <p:nvPicPr>
            <p:cNvPr id="54" name="图片 53" descr="云AP蓝.png"/>
            <p:cNvPicPr>
              <a:picLocks noChangeAspect="1"/>
            </p:cNvPicPr>
            <p:nvPr/>
          </p:nvPicPr>
          <p:blipFill>
            <a:blip r:embed="rId11" cstate="print"/>
            <a:stretch>
              <a:fillRect/>
            </a:stretch>
          </p:blipFill>
          <p:spPr>
            <a:xfrm>
              <a:off x="3229126" y="4990358"/>
              <a:ext cx="490541" cy="401352"/>
            </a:xfrm>
            <a:prstGeom prst="rect">
              <a:avLst/>
            </a:prstGeom>
          </p:spPr>
        </p:pic>
        <p:pic>
          <p:nvPicPr>
            <p:cNvPr id="55" name="图片 54" descr="云AP蓝.png"/>
            <p:cNvPicPr>
              <a:picLocks noChangeAspect="1"/>
            </p:cNvPicPr>
            <p:nvPr/>
          </p:nvPicPr>
          <p:blipFill>
            <a:blip r:embed="rId11" cstate="print"/>
            <a:stretch>
              <a:fillRect/>
            </a:stretch>
          </p:blipFill>
          <p:spPr>
            <a:xfrm>
              <a:off x="3970587" y="4990358"/>
              <a:ext cx="490541" cy="401352"/>
            </a:xfrm>
            <a:prstGeom prst="rect">
              <a:avLst/>
            </a:prstGeom>
          </p:spPr>
        </p:pic>
        <p:pic>
          <p:nvPicPr>
            <p:cNvPr id="56" name="图片 55" descr="wifi信号蓝.png"/>
            <p:cNvPicPr>
              <a:picLocks noChangeAspect="1"/>
            </p:cNvPicPr>
            <p:nvPr/>
          </p:nvPicPr>
          <p:blipFill>
            <a:blip r:embed="rId9" cstate="print"/>
            <a:stretch>
              <a:fillRect/>
            </a:stretch>
          </p:blipFill>
          <p:spPr>
            <a:xfrm rot="10800000">
              <a:off x="4077170" y="5447876"/>
              <a:ext cx="277374" cy="232258"/>
            </a:xfrm>
            <a:prstGeom prst="rect">
              <a:avLst/>
            </a:prstGeom>
          </p:spPr>
        </p:pic>
        <p:pic>
          <p:nvPicPr>
            <p:cNvPr id="33" name="图片 3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33232" y="1363589"/>
              <a:ext cx="1346845" cy="248394"/>
            </a:xfrm>
            <a:prstGeom prst="rect">
              <a:avLst/>
            </a:prstGeom>
          </p:spPr>
        </p:pic>
        <p:sp>
          <p:nvSpPr>
            <p:cNvPr id="44" name="文本框 43"/>
            <p:cNvSpPr txBox="1"/>
            <p:nvPr/>
          </p:nvSpPr>
          <p:spPr>
            <a:xfrm>
              <a:off x="2790290" y="5077442"/>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4411470" y="5077442"/>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689265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Firewall + AP</a:t>
            </a:r>
            <a:endParaRPr lang="en-US" altLang="zh-CN" dirty="0">
              <a:latin typeface="Huawei Sans" panose="020C0503030203020204" pitchFamily="34" charset="0"/>
              <a:sym typeface="Huawei Sans" panose="020C0503030203020204" pitchFamily="34" charset="0"/>
            </a:endParaRPr>
          </a:p>
        </p:txBody>
      </p:sp>
      <p:sp>
        <p:nvSpPr>
          <p:cNvPr id="57" name="矩形 56"/>
          <p:cNvSpPr/>
          <p:nvPr/>
        </p:nvSpPr>
        <p:spPr>
          <a:xfrm>
            <a:off x="5124450" y="1690063"/>
            <a:ext cx="6335713" cy="3785652"/>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In a scenario where multiple APs are required to meet wireless coverage requirements, a firewall functions as the user gateway to provide egress features, such as WAN access, DHCP, and NAT.</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small- and medium-sized experience stores and logistics/insurance service stores, with an area of smaller than 300 m² and fewer than 200 concurrent online terminals.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Multiple APs are required, high security requirements (URL filtering/IPS/security protection/antivirus) must be met, and Internet access is provided through multiple uplinks.</a:t>
            </a:r>
          </a:p>
        </p:txBody>
      </p:sp>
      <p:grpSp>
        <p:nvGrpSpPr>
          <p:cNvPr id="3" name="组合 2"/>
          <p:cNvGrpSpPr/>
          <p:nvPr/>
        </p:nvGrpSpPr>
        <p:grpSpPr>
          <a:xfrm>
            <a:off x="530735" y="1029436"/>
            <a:ext cx="4095384" cy="4837228"/>
            <a:chOff x="760701" y="1363589"/>
            <a:chExt cx="4095384" cy="4837228"/>
          </a:xfrm>
        </p:grpSpPr>
        <p:sp>
          <p:nvSpPr>
            <p:cNvPr id="23" name="圆角矩形 22"/>
            <p:cNvSpPr/>
            <p:nvPr/>
          </p:nvSpPr>
          <p:spPr>
            <a:xfrm>
              <a:off x="760701" y="3707775"/>
              <a:ext cx="4095384" cy="249304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a:xfrm>
              <a:off x="2693868" y="3269241"/>
              <a:ext cx="0" cy="880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2925549" y="3218182"/>
              <a:ext cx="0" cy="880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112886" y="4232691"/>
              <a:ext cx="1381318" cy="815228"/>
              <a:chOff x="6600056" y="4353447"/>
              <a:chExt cx="1296144" cy="833967"/>
            </a:xfrm>
          </p:grpSpPr>
          <p:cxnSp>
            <p:nvCxnSpPr>
              <p:cNvPr id="51" name="直接连接符 50"/>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1463700" y="4241569"/>
              <a:ext cx="2679688" cy="815228"/>
              <a:chOff x="6600056" y="4353447"/>
              <a:chExt cx="1296144" cy="833967"/>
            </a:xfrm>
          </p:grpSpPr>
          <p:cxnSp>
            <p:nvCxnSpPr>
              <p:cNvPr id="48" name="直接连接符 4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a:off x="2808328" y="1617628"/>
              <a:ext cx="0" cy="1266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descr="故障链路.png"/>
            <p:cNvPicPr>
              <a:picLocks noChangeAspect="1"/>
            </p:cNvPicPr>
            <p:nvPr/>
          </p:nvPicPr>
          <p:blipFill>
            <a:blip r:embed="rId3" cstate="print"/>
            <a:stretch>
              <a:fillRect/>
            </a:stretch>
          </p:blipFill>
          <p:spPr>
            <a:xfrm>
              <a:off x="3309501" y="5762661"/>
              <a:ext cx="490909" cy="366061"/>
            </a:xfrm>
            <a:prstGeom prst="rect">
              <a:avLst/>
            </a:prstGeom>
          </p:spPr>
        </p:pic>
        <p:pic>
          <p:nvPicPr>
            <p:cNvPr id="28" name="图片 27" descr="SAN网络-蓝.png"/>
            <p:cNvPicPr>
              <a:picLocks noChangeAspect="1"/>
            </p:cNvPicPr>
            <p:nvPr/>
          </p:nvPicPr>
          <p:blipFill>
            <a:blip r:embed="rId4" cstate="print"/>
            <a:stretch>
              <a:fillRect/>
            </a:stretch>
          </p:blipFill>
          <p:spPr>
            <a:xfrm>
              <a:off x="4143388" y="5746459"/>
              <a:ext cx="243218" cy="398465"/>
            </a:xfrm>
            <a:prstGeom prst="rect">
              <a:avLst/>
            </a:prstGeom>
          </p:spPr>
        </p:pic>
        <p:pic>
          <p:nvPicPr>
            <p:cNvPr id="29" name="图片 28" descr="笔记本电脑.png"/>
            <p:cNvPicPr>
              <a:picLocks noChangeAspect="1"/>
            </p:cNvPicPr>
            <p:nvPr/>
          </p:nvPicPr>
          <p:blipFill>
            <a:blip r:embed="rId5" cstate="print"/>
            <a:stretch>
              <a:fillRect/>
            </a:stretch>
          </p:blipFill>
          <p:spPr>
            <a:xfrm>
              <a:off x="1828462" y="5021834"/>
              <a:ext cx="539779" cy="338401"/>
            </a:xfrm>
            <a:prstGeom prst="rect">
              <a:avLst/>
            </a:prstGeom>
          </p:spPr>
        </p:pic>
        <p:sp>
          <p:nvSpPr>
            <p:cNvPr id="30" name="任意多边形 29"/>
            <p:cNvSpPr/>
            <p:nvPr/>
          </p:nvSpPr>
          <p:spPr>
            <a:xfrm>
              <a:off x="2176037" y="2162034"/>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1396120" y="2985781"/>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3135384" y="4099105"/>
              <a:ext cx="827471"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wifi信号蓝.png"/>
            <p:cNvPicPr>
              <a:picLocks noChangeAspect="1"/>
            </p:cNvPicPr>
            <p:nvPr/>
          </p:nvPicPr>
          <p:blipFill>
            <a:blip r:embed="rId6" cstate="print"/>
            <a:stretch>
              <a:fillRect/>
            </a:stretch>
          </p:blipFill>
          <p:spPr>
            <a:xfrm rot="10800000">
              <a:off x="3332859" y="5447876"/>
              <a:ext cx="277374" cy="232258"/>
            </a:xfrm>
            <a:prstGeom prst="rect">
              <a:avLst/>
            </a:prstGeom>
          </p:spPr>
        </p:pic>
        <p:pic>
          <p:nvPicPr>
            <p:cNvPr id="43" name="图片 42" descr="无线网卡-蓝.png"/>
            <p:cNvPicPr>
              <a:picLocks noChangeAspect="1"/>
            </p:cNvPicPr>
            <p:nvPr/>
          </p:nvPicPr>
          <p:blipFill>
            <a:blip r:embed="rId7" cstate="print"/>
            <a:stretch>
              <a:fillRect/>
            </a:stretch>
          </p:blipFill>
          <p:spPr>
            <a:xfrm>
              <a:off x="1086780" y="4970926"/>
              <a:ext cx="540000" cy="440216"/>
            </a:xfrm>
            <a:prstGeom prst="rect">
              <a:avLst/>
            </a:prstGeom>
          </p:spPr>
        </p:pic>
        <p:pic>
          <p:nvPicPr>
            <p:cNvPr id="54" name="图片 53" descr="云AP蓝.png"/>
            <p:cNvPicPr>
              <a:picLocks noChangeAspect="1"/>
            </p:cNvPicPr>
            <p:nvPr/>
          </p:nvPicPr>
          <p:blipFill>
            <a:blip r:embed="rId8" cstate="print"/>
            <a:stretch>
              <a:fillRect/>
            </a:stretch>
          </p:blipFill>
          <p:spPr>
            <a:xfrm>
              <a:off x="3229126" y="4990358"/>
              <a:ext cx="490541" cy="401352"/>
            </a:xfrm>
            <a:prstGeom prst="rect">
              <a:avLst/>
            </a:prstGeom>
          </p:spPr>
        </p:pic>
        <p:pic>
          <p:nvPicPr>
            <p:cNvPr id="55" name="图片 54" descr="云AP蓝.png"/>
            <p:cNvPicPr>
              <a:picLocks noChangeAspect="1"/>
            </p:cNvPicPr>
            <p:nvPr/>
          </p:nvPicPr>
          <p:blipFill>
            <a:blip r:embed="rId8" cstate="print"/>
            <a:stretch>
              <a:fillRect/>
            </a:stretch>
          </p:blipFill>
          <p:spPr>
            <a:xfrm>
              <a:off x="3970587" y="4990358"/>
              <a:ext cx="490541" cy="401352"/>
            </a:xfrm>
            <a:prstGeom prst="rect">
              <a:avLst/>
            </a:prstGeom>
          </p:spPr>
        </p:pic>
        <p:pic>
          <p:nvPicPr>
            <p:cNvPr id="56" name="图片 55" descr="wifi信号蓝.png"/>
            <p:cNvPicPr>
              <a:picLocks noChangeAspect="1"/>
            </p:cNvPicPr>
            <p:nvPr/>
          </p:nvPicPr>
          <p:blipFill>
            <a:blip r:embed="rId6" cstate="print"/>
            <a:stretch>
              <a:fillRect/>
            </a:stretch>
          </p:blipFill>
          <p:spPr>
            <a:xfrm rot="10800000">
              <a:off x="4077170" y="5447876"/>
              <a:ext cx="277374" cy="232258"/>
            </a:xfrm>
            <a:prstGeom prst="rect">
              <a:avLst/>
            </a:prstGeom>
          </p:spPr>
        </p:pic>
        <p:pic>
          <p:nvPicPr>
            <p:cNvPr id="45" name="图片 44" descr="防火墙.png"/>
            <p:cNvPicPr>
              <a:picLocks noChangeAspect="1"/>
            </p:cNvPicPr>
            <p:nvPr/>
          </p:nvPicPr>
          <p:blipFill>
            <a:blip r:embed="rId9" cstate="print"/>
            <a:stretch>
              <a:fillRect/>
            </a:stretch>
          </p:blipFill>
          <p:spPr>
            <a:xfrm>
              <a:off x="2538328" y="4026893"/>
              <a:ext cx="540000" cy="441818"/>
            </a:xfrm>
            <a:prstGeom prst="rect">
              <a:avLst/>
            </a:prstGeom>
          </p:spPr>
        </p:pic>
        <p:pic>
          <p:nvPicPr>
            <p:cNvPr id="47" name="图片 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85188" y="2903291"/>
              <a:ext cx="446281" cy="365950"/>
            </a:xfrm>
            <a:prstGeom prst="rect">
              <a:avLst/>
            </a:prstGeom>
          </p:spPr>
        </p:pic>
        <p:pic>
          <p:nvPicPr>
            <p:cNvPr id="31" name="图片 3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33232" y="1363589"/>
              <a:ext cx="1346845" cy="248394"/>
            </a:xfrm>
            <a:prstGeom prst="rect">
              <a:avLst/>
            </a:prstGeom>
          </p:spPr>
        </p:pic>
        <p:sp>
          <p:nvSpPr>
            <p:cNvPr id="32" name="文本框 31"/>
            <p:cNvSpPr txBox="1"/>
            <p:nvPr/>
          </p:nvSpPr>
          <p:spPr>
            <a:xfrm>
              <a:off x="2790290" y="5077442"/>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4411470" y="5077442"/>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136322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AR + L2 Switch + AP</a:t>
            </a:r>
            <a:endParaRPr lang="en-US" altLang="zh-CN" dirty="0">
              <a:latin typeface="Huawei Sans" panose="020C0503030203020204" pitchFamily="34" charset="0"/>
              <a:sym typeface="Huawei Sans" panose="020C0503030203020204" pitchFamily="34" charset="0"/>
            </a:endParaRPr>
          </a:p>
        </p:txBody>
      </p:sp>
      <p:sp>
        <p:nvSpPr>
          <p:cNvPr id="77" name="矩形 76"/>
          <p:cNvSpPr/>
          <p:nvPr/>
        </p:nvSpPr>
        <p:spPr>
          <a:xfrm>
            <a:off x="5128488" y="1084508"/>
            <a:ext cx="6646192" cy="5247590"/>
          </a:xfrm>
          <a:prstGeom prst="rect">
            <a:avLst/>
          </a:prstGeom>
        </p:spPr>
        <p:txBody>
          <a:bodyPr wrap="square" anchor="ctr">
            <a:spAutoFit/>
          </a:bodyPr>
          <a:lstStyle/>
          <a:p>
            <a:pPr marL="228600" indent="-228600" fontAlgn="ctr">
              <a:lnSpc>
                <a:spcPts val="2400"/>
              </a:lnSpc>
              <a:spcAft>
                <a:spcPts val="600"/>
              </a:spcAft>
              <a:buFont typeface="Arial" panose="020B0604020202020204" pitchFamily="34" charset="0"/>
              <a:buChar char="•"/>
            </a:pPr>
            <a:r>
              <a:rPr lang="en-US" altLang="zh-CN" sz="1400" b="1" dirty="0" smtClean="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smtClean="0">
                <a:solidFill>
                  <a:srgbClr val="333333"/>
                </a:solidFill>
                <a:latin typeface="Huawei Sans" panose="020C0503030203020204" pitchFamily="34" charset="0"/>
              </a:rPr>
              <a:t>An L2 </a:t>
            </a:r>
            <a:r>
              <a:rPr lang="en-US" altLang="zh-CN" sz="1400" dirty="0" err="1" smtClean="0">
                <a:solidFill>
                  <a:srgbClr val="333333"/>
                </a:solidFill>
                <a:latin typeface="Huawei Sans" panose="020C0503030203020204" pitchFamily="34" charset="0"/>
              </a:rPr>
              <a:t>PoE</a:t>
            </a:r>
            <a:r>
              <a:rPr lang="en-US" altLang="zh-CN" sz="1400" dirty="0" smtClean="0">
                <a:solidFill>
                  <a:srgbClr val="333333"/>
                </a:solidFill>
                <a:latin typeface="Huawei Sans" panose="020C0503030203020204" pitchFamily="34" charset="0"/>
              </a:rPr>
              <a:t> switch is used to increase the number of APs that can be connected.</a:t>
            </a:r>
          </a:p>
          <a:p>
            <a:pPr marL="447675" lvl="1" indent="-209550" fontAlgn="ctr">
              <a:lnSpc>
                <a:spcPts val="2400"/>
              </a:lnSpc>
              <a:spcAft>
                <a:spcPts val="600"/>
              </a:spcAft>
              <a:buSzPct val="40000"/>
              <a:buFont typeface="Wingdings" panose="05000000000000000000" pitchFamily="2" charset="2"/>
              <a:buChar char="p"/>
            </a:pPr>
            <a:r>
              <a:rPr lang="en-US" altLang="zh-CN" sz="1400" dirty="0" smtClean="0">
                <a:solidFill>
                  <a:srgbClr val="333333"/>
                </a:solidFill>
                <a:latin typeface="Huawei Sans" panose="020C0503030203020204" pitchFamily="34" charset="0"/>
              </a:rPr>
              <a:t>An AR functions as the egress gateway and user gateway to provide egress features, such as WAN access, DHCP, and NAT.</a:t>
            </a:r>
          </a:p>
          <a:p>
            <a:pPr marL="447675" lvl="1" indent="-209550" fontAlgn="ctr">
              <a:lnSpc>
                <a:spcPts val="2400"/>
              </a:lnSpc>
              <a:spcAft>
                <a:spcPts val="600"/>
              </a:spcAft>
              <a:buSzPct val="40000"/>
              <a:buFont typeface="Wingdings" panose="05000000000000000000" pitchFamily="2" charset="2"/>
              <a:buChar char="p"/>
            </a:pPr>
            <a:r>
              <a:rPr lang="en-US" altLang="zh-CN" sz="1400" dirty="0" smtClean="0">
                <a:solidFill>
                  <a:srgbClr val="333333"/>
                </a:solidFill>
                <a:latin typeface="Huawei Sans" panose="020C0503030203020204" pitchFamily="34" charset="0"/>
              </a:rPr>
              <a:t>An L2 switch provides extended </a:t>
            </a:r>
            <a:r>
              <a:rPr lang="en-US" altLang="zh-CN" sz="1400" dirty="0" err="1" smtClean="0">
                <a:solidFill>
                  <a:srgbClr val="333333"/>
                </a:solidFill>
                <a:latin typeface="Huawei Sans" panose="020C0503030203020204" pitchFamily="34" charset="0"/>
              </a:rPr>
              <a:t>PoE</a:t>
            </a:r>
            <a:r>
              <a:rPr lang="en-US" altLang="zh-CN" sz="1400" dirty="0" smtClean="0">
                <a:solidFill>
                  <a:srgbClr val="333333"/>
                </a:solidFill>
                <a:latin typeface="Huawei Sans" panose="020C0503030203020204" pitchFamily="34" charset="0"/>
              </a:rPr>
              <a:t> access and access for wired terminals, which connects to APs that provide access for wireless terminals.</a:t>
            </a:r>
          </a:p>
          <a:p>
            <a:pPr marL="228600" indent="-228600" fontAlgn="ctr">
              <a:lnSpc>
                <a:spcPts val="2400"/>
              </a:lnSpc>
              <a:spcAft>
                <a:spcPts val="600"/>
              </a:spcAft>
              <a:buFont typeface="Arial" panose="020B0604020202020204" pitchFamily="34" charset="0"/>
              <a:buChar char="•"/>
            </a:pPr>
            <a:r>
              <a:rPr lang="en-US" altLang="zh-CN" sz="1400" b="1" dirty="0" smtClean="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smtClean="0">
                <a:solidFill>
                  <a:srgbClr val="333333"/>
                </a:solidFill>
                <a:latin typeface="Huawei Sans" panose="020C0503030203020204" pitchFamily="34" charset="0"/>
              </a:rPr>
              <a:t>This networking applies to small- and medium-sized clothing stores and retail stores with an area of smaller than 3000 m² and fewer than 2000 concurrent online terminals.</a:t>
            </a:r>
          </a:p>
          <a:p>
            <a:pPr marL="447675" lvl="1" indent="-209550" fontAlgn="ctr">
              <a:lnSpc>
                <a:spcPts val="2400"/>
              </a:lnSpc>
              <a:spcAft>
                <a:spcPts val="600"/>
              </a:spcAft>
              <a:buSzPct val="40000"/>
              <a:buFont typeface="Wingdings" panose="05000000000000000000" pitchFamily="2" charset="2"/>
              <a:buChar char="p"/>
            </a:pPr>
            <a:r>
              <a:rPr lang="en-US" altLang="zh-CN" sz="1400" dirty="0" smtClean="0">
                <a:solidFill>
                  <a:srgbClr val="333333"/>
                </a:solidFill>
                <a:latin typeface="Huawei Sans" panose="020C0503030203020204" pitchFamily="34" charset="0"/>
              </a:rPr>
              <a:t>Multiple APs need to be deployed to provide wireless access, a </a:t>
            </a:r>
            <a:r>
              <a:rPr lang="en-US" altLang="zh-CN" sz="1400" dirty="0" err="1" smtClean="0">
                <a:solidFill>
                  <a:srgbClr val="333333"/>
                </a:solidFill>
                <a:latin typeface="Huawei Sans" panose="020C0503030203020204" pitchFamily="34" charset="0"/>
              </a:rPr>
              <a:t>PoE</a:t>
            </a:r>
            <a:r>
              <a:rPr lang="en-US" altLang="zh-CN" sz="1400" dirty="0" smtClean="0">
                <a:solidFill>
                  <a:srgbClr val="333333"/>
                </a:solidFill>
                <a:latin typeface="Huawei Sans" panose="020C0503030203020204" pitchFamily="34" charset="0"/>
              </a:rPr>
              <a:t> LAN switch is used to increase the number of APs that can be connected, and multiple uplinks are required for Internet access.</a:t>
            </a:r>
          </a:p>
          <a:p>
            <a:pPr marL="176213" indent="-176213" algn="just" fontAlgn="ctr">
              <a:lnSpc>
                <a:spcPts val="24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536845" y="1028482"/>
            <a:ext cx="4288868" cy="5099414"/>
            <a:chOff x="760701" y="1262983"/>
            <a:chExt cx="4288868" cy="5099414"/>
          </a:xfrm>
        </p:grpSpPr>
        <p:sp>
          <p:nvSpPr>
            <p:cNvPr id="32" name="圆角矩形 31"/>
            <p:cNvSpPr/>
            <p:nvPr/>
          </p:nvSpPr>
          <p:spPr>
            <a:xfrm>
              <a:off x="760701" y="3307500"/>
              <a:ext cx="4095384" cy="305489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a:xfrm>
              <a:off x="2808328" y="3828747"/>
              <a:ext cx="0" cy="7148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693868" y="3096979"/>
              <a:ext cx="0" cy="428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925549" y="3045920"/>
              <a:ext cx="0" cy="880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112886" y="4467320"/>
              <a:ext cx="1381318" cy="669125"/>
              <a:chOff x="6600056" y="4353447"/>
              <a:chExt cx="1296144" cy="833967"/>
            </a:xfrm>
          </p:grpSpPr>
          <p:cxnSp>
            <p:nvCxnSpPr>
              <p:cNvPr id="36" name="直接连接符 3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292540" y="4474739"/>
              <a:ext cx="3022008" cy="669125"/>
              <a:chOff x="6600056" y="4353447"/>
              <a:chExt cx="1296144" cy="833967"/>
            </a:xfrm>
          </p:grpSpPr>
          <p:cxnSp>
            <p:nvCxnSpPr>
              <p:cNvPr id="39" name="直接连接符 38"/>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2808328" y="1511377"/>
              <a:ext cx="0" cy="1200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descr="故障链路.png"/>
            <p:cNvPicPr>
              <a:picLocks noChangeAspect="1"/>
            </p:cNvPicPr>
            <p:nvPr/>
          </p:nvPicPr>
          <p:blipFill>
            <a:blip r:embed="rId3" cstate="print"/>
            <a:stretch>
              <a:fillRect/>
            </a:stretch>
          </p:blipFill>
          <p:spPr>
            <a:xfrm>
              <a:off x="3309501" y="5849728"/>
              <a:ext cx="490909" cy="366061"/>
            </a:xfrm>
            <a:prstGeom prst="rect">
              <a:avLst/>
            </a:prstGeom>
          </p:spPr>
        </p:pic>
        <p:pic>
          <p:nvPicPr>
            <p:cNvPr id="43" name="图片 42" descr="SAN网络-蓝.png"/>
            <p:cNvPicPr>
              <a:picLocks noChangeAspect="1"/>
            </p:cNvPicPr>
            <p:nvPr/>
          </p:nvPicPr>
          <p:blipFill>
            <a:blip r:embed="rId4" cstate="print"/>
            <a:stretch>
              <a:fillRect/>
            </a:stretch>
          </p:blipFill>
          <p:spPr>
            <a:xfrm>
              <a:off x="4356460" y="5833526"/>
              <a:ext cx="243218" cy="398465"/>
            </a:xfrm>
            <a:prstGeom prst="rect">
              <a:avLst/>
            </a:prstGeom>
          </p:spPr>
        </p:pic>
        <p:pic>
          <p:nvPicPr>
            <p:cNvPr id="44" name="图片 43" descr="笔记本电脑.png"/>
            <p:cNvPicPr>
              <a:picLocks noChangeAspect="1"/>
            </p:cNvPicPr>
            <p:nvPr/>
          </p:nvPicPr>
          <p:blipFill>
            <a:blip r:embed="rId5" cstate="print"/>
            <a:stretch>
              <a:fillRect/>
            </a:stretch>
          </p:blipFill>
          <p:spPr>
            <a:xfrm>
              <a:off x="1828462" y="5108901"/>
              <a:ext cx="539779" cy="338401"/>
            </a:xfrm>
            <a:prstGeom prst="rect">
              <a:avLst/>
            </a:prstGeom>
          </p:spPr>
        </p:pic>
        <p:sp>
          <p:nvSpPr>
            <p:cNvPr id="45" name="任意多边形 44"/>
            <p:cNvSpPr/>
            <p:nvPr/>
          </p:nvSpPr>
          <p:spPr>
            <a:xfrm>
              <a:off x="2176037" y="1989772"/>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396120" y="2813519"/>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3135384" y="3538844"/>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descr="wifi信号蓝.png"/>
            <p:cNvPicPr>
              <a:picLocks noChangeAspect="1"/>
            </p:cNvPicPr>
            <p:nvPr/>
          </p:nvPicPr>
          <p:blipFill>
            <a:blip r:embed="rId6" cstate="print"/>
            <a:stretch>
              <a:fillRect/>
            </a:stretch>
          </p:blipFill>
          <p:spPr>
            <a:xfrm rot="10800000">
              <a:off x="3332859" y="5534943"/>
              <a:ext cx="277374" cy="232258"/>
            </a:xfrm>
            <a:prstGeom prst="rect">
              <a:avLst/>
            </a:prstGeom>
          </p:spPr>
        </p:pic>
        <p:pic>
          <p:nvPicPr>
            <p:cNvPr id="51" name="图片 50" descr="无线网卡-蓝.png"/>
            <p:cNvPicPr>
              <a:picLocks noChangeAspect="1"/>
            </p:cNvPicPr>
            <p:nvPr/>
          </p:nvPicPr>
          <p:blipFill>
            <a:blip r:embed="rId7" cstate="print"/>
            <a:stretch>
              <a:fillRect/>
            </a:stretch>
          </p:blipFill>
          <p:spPr>
            <a:xfrm>
              <a:off x="862880" y="5057993"/>
              <a:ext cx="540000" cy="440216"/>
            </a:xfrm>
            <a:prstGeom prst="rect">
              <a:avLst/>
            </a:prstGeom>
          </p:spPr>
        </p:pic>
        <p:pic>
          <p:nvPicPr>
            <p:cNvPr id="52" name="图片 51" descr="云AP蓝.png"/>
            <p:cNvPicPr>
              <a:picLocks noChangeAspect="1"/>
            </p:cNvPicPr>
            <p:nvPr/>
          </p:nvPicPr>
          <p:blipFill>
            <a:blip r:embed="rId8" cstate="print"/>
            <a:stretch>
              <a:fillRect/>
            </a:stretch>
          </p:blipFill>
          <p:spPr>
            <a:xfrm>
              <a:off x="3229126" y="5077425"/>
              <a:ext cx="490541" cy="401352"/>
            </a:xfrm>
            <a:prstGeom prst="rect">
              <a:avLst/>
            </a:prstGeom>
          </p:spPr>
        </p:pic>
        <p:pic>
          <p:nvPicPr>
            <p:cNvPr id="53" name="图片 52" descr="云AP蓝.png"/>
            <p:cNvPicPr>
              <a:picLocks noChangeAspect="1"/>
            </p:cNvPicPr>
            <p:nvPr/>
          </p:nvPicPr>
          <p:blipFill>
            <a:blip r:embed="rId8" cstate="print"/>
            <a:stretch>
              <a:fillRect/>
            </a:stretch>
          </p:blipFill>
          <p:spPr>
            <a:xfrm>
              <a:off x="4183659" y="5077425"/>
              <a:ext cx="490541" cy="401352"/>
            </a:xfrm>
            <a:prstGeom prst="rect">
              <a:avLst/>
            </a:prstGeom>
          </p:spPr>
        </p:pic>
        <p:pic>
          <p:nvPicPr>
            <p:cNvPr id="54" name="图片 53" descr="wifi信号蓝.png"/>
            <p:cNvPicPr>
              <a:picLocks noChangeAspect="1"/>
            </p:cNvPicPr>
            <p:nvPr/>
          </p:nvPicPr>
          <p:blipFill>
            <a:blip r:embed="rId6" cstate="print"/>
            <a:stretch>
              <a:fillRect/>
            </a:stretch>
          </p:blipFill>
          <p:spPr>
            <a:xfrm rot="10800000">
              <a:off x="4290242" y="5534943"/>
              <a:ext cx="277374" cy="232258"/>
            </a:xfrm>
            <a:prstGeom prst="rect">
              <a:avLst/>
            </a:prstGeom>
          </p:spPr>
        </p:pic>
        <p:pic>
          <p:nvPicPr>
            <p:cNvPr id="56" name="图片 5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85188" y="2731029"/>
              <a:ext cx="446281" cy="365950"/>
            </a:xfrm>
            <a:prstGeom prst="rect">
              <a:avLst/>
            </a:prstGeom>
          </p:spPr>
        </p:pic>
        <p:pic>
          <p:nvPicPr>
            <p:cNvPr id="63" name="图片 62" descr="接入交换机.png"/>
            <p:cNvPicPr>
              <a:picLocks noChangeAspect="1"/>
            </p:cNvPicPr>
            <p:nvPr/>
          </p:nvPicPr>
          <p:blipFill>
            <a:blip r:embed="rId10" cstate="print"/>
            <a:stretch>
              <a:fillRect/>
            </a:stretch>
          </p:blipFill>
          <p:spPr>
            <a:xfrm>
              <a:off x="2543847" y="4231229"/>
              <a:ext cx="540000" cy="441818"/>
            </a:xfrm>
            <a:prstGeom prst="rect">
              <a:avLst/>
            </a:prstGeom>
          </p:spPr>
        </p:pic>
        <p:pic>
          <p:nvPicPr>
            <p:cNvPr id="64" name="图片 63"/>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2538328" y="3500004"/>
              <a:ext cx="540000" cy="442800"/>
            </a:xfrm>
            <a:prstGeom prst="rect">
              <a:avLst/>
            </a:prstGeom>
          </p:spPr>
        </p:pic>
        <p:sp>
          <p:nvSpPr>
            <p:cNvPr id="67" name="文本框 66"/>
            <p:cNvSpPr txBox="1"/>
            <p:nvPr/>
          </p:nvSpPr>
          <p:spPr>
            <a:xfrm>
              <a:off x="3135384" y="4310126"/>
              <a:ext cx="949299" cy="307777"/>
            </a:xfrm>
            <a:prstGeom prst="rect">
              <a:avLst/>
            </a:prstGeom>
            <a:noFill/>
          </p:spPr>
          <p:txBody>
            <a:bodyPr wrap="none" rtlCol="0">
              <a:spAutoFit/>
            </a:bodyPr>
            <a:lstStyle/>
            <a:p>
              <a:pPr fontAlgn="ctr"/>
              <a:r>
                <a:rPr lang="en-US" altLang="zh-CN" sz="1400" dirty="0">
                  <a:latin typeface="Huawei Sans" panose="020C0503030203020204" pitchFamily="34" charset="0"/>
                </a:rPr>
                <a:t>L2 switch</a:t>
              </a:r>
            </a:p>
          </p:txBody>
        </p:sp>
        <p:grpSp>
          <p:nvGrpSpPr>
            <p:cNvPr id="68" name="组合 67"/>
            <p:cNvGrpSpPr/>
            <p:nvPr/>
          </p:nvGrpSpPr>
          <p:grpSpPr>
            <a:xfrm>
              <a:off x="3800410" y="5249972"/>
              <a:ext cx="276904" cy="75240"/>
              <a:chOff x="3074810" y="3664575"/>
              <a:chExt cx="276904" cy="75240"/>
            </a:xfrm>
          </p:grpSpPr>
          <p:sp>
            <p:nvSpPr>
              <p:cNvPr id="69" name="椭圆 68"/>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a:xfrm>
              <a:off x="1496424" y="5249972"/>
              <a:ext cx="276904" cy="75240"/>
              <a:chOff x="3074810" y="3664575"/>
              <a:chExt cx="276904" cy="75240"/>
            </a:xfrm>
          </p:grpSpPr>
          <p:sp>
            <p:nvSpPr>
              <p:cNvPr id="74" name="椭圆 73"/>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5" name="图片 5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5935" y="1262983"/>
              <a:ext cx="1346845" cy="248394"/>
            </a:xfrm>
            <a:prstGeom prst="rect">
              <a:avLst/>
            </a:prstGeom>
          </p:spPr>
        </p:pic>
        <p:sp>
          <p:nvSpPr>
            <p:cNvPr id="46" name="文本框 45"/>
            <p:cNvSpPr txBox="1"/>
            <p:nvPr/>
          </p:nvSpPr>
          <p:spPr>
            <a:xfrm>
              <a:off x="2831848" y="515128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4645291" y="515128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91105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Firewall + L2 Switch + AP</a:t>
            </a:r>
            <a:endParaRPr lang="en-US" altLang="zh-CN" dirty="0">
              <a:latin typeface="Huawei Sans" panose="020C0503030203020204" pitchFamily="34" charset="0"/>
              <a:sym typeface="Huawei Sans" panose="020C0503030203020204" pitchFamily="34" charset="0"/>
            </a:endParaRPr>
          </a:p>
        </p:txBody>
      </p:sp>
      <p:sp>
        <p:nvSpPr>
          <p:cNvPr id="77" name="矩形 76"/>
          <p:cNvSpPr/>
          <p:nvPr/>
        </p:nvSpPr>
        <p:spPr>
          <a:xfrm>
            <a:off x="5123231" y="1181946"/>
            <a:ext cx="6625857" cy="4401205"/>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An L2 </a:t>
            </a:r>
            <a:r>
              <a:rPr lang="en-US" altLang="zh-CN" sz="1400" dirty="0" err="1">
                <a:solidFill>
                  <a:srgbClr val="333333"/>
                </a:solidFill>
                <a:latin typeface="Huawei Sans" panose="020C0503030203020204" pitchFamily="34" charset="0"/>
              </a:rPr>
              <a:t>PoE</a:t>
            </a:r>
            <a:r>
              <a:rPr lang="en-US" altLang="zh-CN" sz="1400" dirty="0">
                <a:solidFill>
                  <a:srgbClr val="333333"/>
                </a:solidFill>
                <a:latin typeface="Huawei Sans" panose="020C0503030203020204" pitchFamily="34" charset="0"/>
              </a:rPr>
              <a:t> switch is used to increase the number of APs that can be connected. A firewall functions as the user gateway to provide egress features, such as WAN access, DHCP, and NAT. An L2 switch provides extended </a:t>
            </a:r>
            <a:r>
              <a:rPr lang="en-US" altLang="zh-CN" sz="1400" dirty="0" err="1">
                <a:solidFill>
                  <a:srgbClr val="333333"/>
                </a:solidFill>
                <a:latin typeface="Huawei Sans" panose="020C0503030203020204" pitchFamily="34" charset="0"/>
              </a:rPr>
              <a:t>PoE</a:t>
            </a:r>
            <a:r>
              <a:rPr lang="en-US" altLang="zh-CN" sz="1400" dirty="0">
                <a:solidFill>
                  <a:srgbClr val="333333"/>
                </a:solidFill>
                <a:latin typeface="Huawei Sans" panose="020C0503030203020204" pitchFamily="34" charset="0"/>
              </a:rPr>
              <a:t> access and access for wired terminals, which connects to APs that provide access for wireless terminals.</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small- and medium-sized experience stores and logistics/insurance service stores, with an area of smaller than 3000 m² and fewer than 2000 concurrent online terminals.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Multiple APs need to be deployed to provide wireless access, high security requirements (URL filtering/IPS/security protection/antivirus) need to be met, and multiple uplinks are required for Internet access.</a:t>
            </a:r>
          </a:p>
        </p:txBody>
      </p:sp>
      <p:grpSp>
        <p:nvGrpSpPr>
          <p:cNvPr id="3" name="组合 2"/>
          <p:cNvGrpSpPr/>
          <p:nvPr/>
        </p:nvGrpSpPr>
        <p:grpSpPr>
          <a:xfrm>
            <a:off x="531587" y="1047063"/>
            <a:ext cx="4288869" cy="5099414"/>
            <a:chOff x="760700" y="1262983"/>
            <a:chExt cx="4288869" cy="5099414"/>
          </a:xfrm>
        </p:grpSpPr>
        <p:sp>
          <p:nvSpPr>
            <p:cNvPr id="58" name="圆角矩形 57"/>
            <p:cNvSpPr/>
            <p:nvPr/>
          </p:nvSpPr>
          <p:spPr>
            <a:xfrm>
              <a:off x="760700" y="3307500"/>
              <a:ext cx="4215903" cy="305489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a:xfrm>
              <a:off x="2808328" y="3828747"/>
              <a:ext cx="0" cy="7148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693868" y="3096979"/>
              <a:ext cx="0" cy="428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925549" y="3045920"/>
              <a:ext cx="0" cy="880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112886" y="4461137"/>
              <a:ext cx="1381318" cy="675308"/>
              <a:chOff x="6600056" y="4353447"/>
              <a:chExt cx="1296144" cy="833967"/>
            </a:xfrm>
          </p:grpSpPr>
          <p:cxnSp>
            <p:nvCxnSpPr>
              <p:cNvPr id="36" name="直接连接符 3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292540" y="4468556"/>
              <a:ext cx="3022008" cy="675308"/>
              <a:chOff x="6600056" y="4353447"/>
              <a:chExt cx="1296144" cy="833967"/>
            </a:xfrm>
          </p:grpSpPr>
          <p:cxnSp>
            <p:nvCxnSpPr>
              <p:cNvPr id="39" name="直接连接符 38"/>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2808328" y="1502849"/>
              <a:ext cx="0" cy="900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descr="故障链路.png"/>
            <p:cNvPicPr>
              <a:picLocks noChangeAspect="1"/>
            </p:cNvPicPr>
            <p:nvPr/>
          </p:nvPicPr>
          <p:blipFill>
            <a:blip r:embed="rId3" cstate="print"/>
            <a:stretch>
              <a:fillRect/>
            </a:stretch>
          </p:blipFill>
          <p:spPr>
            <a:xfrm>
              <a:off x="3309501" y="5849728"/>
              <a:ext cx="490909" cy="366061"/>
            </a:xfrm>
            <a:prstGeom prst="rect">
              <a:avLst/>
            </a:prstGeom>
          </p:spPr>
        </p:pic>
        <p:pic>
          <p:nvPicPr>
            <p:cNvPr id="43" name="图片 42" descr="SAN网络-蓝.png"/>
            <p:cNvPicPr>
              <a:picLocks noChangeAspect="1"/>
            </p:cNvPicPr>
            <p:nvPr/>
          </p:nvPicPr>
          <p:blipFill>
            <a:blip r:embed="rId4" cstate="print"/>
            <a:stretch>
              <a:fillRect/>
            </a:stretch>
          </p:blipFill>
          <p:spPr>
            <a:xfrm>
              <a:off x="4356460" y="5833526"/>
              <a:ext cx="243218" cy="398465"/>
            </a:xfrm>
            <a:prstGeom prst="rect">
              <a:avLst/>
            </a:prstGeom>
          </p:spPr>
        </p:pic>
        <p:pic>
          <p:nvPicPr>
            <p:cNvPr id="44" name="图片 43" descr="笔记本电脑.png"/>
            <p:cNvPicPr>
              <a:picLocks noChangeAspect="1"/>
            </p:cNvPicPr>
            <p:nvPr/>
          </p:nvPicPr>
          <p:blipFill>
            <a:blip r:embed="rId5" cstate="print"/>
            <a:stretch>
              <a:fillRect/>
            </a:stretch>
          </p:blipFill>
          <p:spPr>
            <a:xfrm>
              <a:off x="1828462" y="5108901"/>
              <a:ext cx="539779" cy="338401"/>
            </a:xfrm>
            <a:prstGeom prst="rect">
              <a:avLst/>
            </a:prstGeom>
          </p:spPr>
        </p:pic>
        <p:sp>
          <p:nvSpPr>
            <p:cNvPr id="45" name="任意多边形 44"/>
            <p:cNvSpPr/>
            <p:nvPr/>
          </p:nvSpPr>
          <p:spPr>
            <a:xfrm>
              <a:off x="2176037" y="1989772"/>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396120" y="2813519"/>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3135384" y="3538844"/>
              <a:ext cx="827471" cy="307777"/>
            </a:xfrm>
            <a:prstGeom prst="rect">
              <a:avLst/>
            </a:prstGeom>
            <a:noFill/>
          </p:spPr>
          <p:txBody>
            <a:bodyPr wrap="none" rtlCol="0">
              <a:spAutoFit/>
            </a:bodyPr>
            <a:lstStyle/>
            <a:p>
              <a:pPr fontAlgn="ctr"/>
              <a:r>
                <a:rPr lang="en-US" altLang="zh-CN" sz="1400" dirty="0">
                  <a:latin typeface="Huawei Sans" panose="020C0503030203020204" pitchFamily="34" charset="0"/>
                </a:rPr>
                <a:t>Firewall</a:t>
              </a:r>
            </a:p>
          </p:txBody>
        </p:sp>
        <p:pic>
          <p:nvPicPr>
            <p:cNvPr id="50" name="图片 49" descr="wifi信号蓝.png"/>
            <p:cNvPicPr>
              <a:picLocks noChangeAspect="1"/>
            </p:cNvPicPr>
            <p:nvPr/>
          </p:nvPicPr>
          <p:blipFill>
            <a:blip r:embed="rId6" cstate="print"/>
            <a:stretch>
              <a:fillRect/>
            </a:stretch>
          </p:blipFill>
          <p:spPr>
            <a:xfrm rot="10800000">
              <a:off x="3332859" y="5534943"/>
              <a:ext cx="277374" cy="232258"/>
            </a:xfrm>
            <a:prstGeom prst="rect">
              <a:avLst/>
            </a:prstGeom>
          </p:spPr>
        </p:pic>
        <p:pic>
          <p:nvPicPr>
            <p:cNvPr id="51" name="图片 50" descr="无线网卡-蓝.png"/>
            <p:cNvPicPr>
              <a:picLocks noChangeAspect="1"/>
            </p:cNvPicPr>
            <p:nvPr/>
          </p:nvPicPr>
          <p:blipFill>
            <a:blip r:embed="rId7" cstate="print"/>
            <a:stretch>
              <a:fillRect/>
            </a:stretch>
          </p:blipFill>
          <p:spPr>
            <a:xfrm>
              <a:off x="862880" y="5057993"/>
              <a:ext cx="540000" cy="440216"/>
            </a:xfrm>
            <a:prstGeom prst="rect">
              <a:avLst/>
            </a:prstGeom>
          </p:spPr>
        </p:pic>
        <p:pic>
          <p:nvPicPr>
            <p:cNvPr id="52" name="图片 51" descr="云AP蓝.png"/>
            <p:cNvPicPr>
              <a:picLocks noChangeAspect="1"/>
            </p:cNvPicPr>
            <p:nvPr/>
          </p:nvPicPr>
          <p:blipFill>
            <a:blip r:embed="rId8" cstate="print"/>
            <a:stretch>
              <a:fillRect/>
            </a:stretch>
          </p:blipFill>
          <p:spPr>
            <a:xfrm>
              <a:off x="3229126" y="5077425"/>
              <a:ext cx="490541" cy="401352"/>
            </a:xfrm>
            <a:prstGeom prst="rect">
              <a:avLst/>
            </a:prstGeom>
          </p:spPr>
        </p:pic>
        <p:pic>
          <p:nvPicPr>
            <p:cNvPr id="53" name="图片 52" descr="云AP蓝.png"/>
            <p:cNvPicPr>
              <a:picLocks noChangeAspect="1"/>
            </p:cNvPicPr>
            <p:nvPr/>
          </p:nvPicPr>
          <p:blipFill>
            <a:blip r:embed="rId8" cstate="print"/>
            <a:stretch>
              <a:fillRect/>
            </a:stretch>
          </p:blipFill>
          <p:spPr>
            <a:xfrm>
              <a:off x="4183659" y="5077425"/>
              <a:ext cx="490541" cy="401352"/>
            </a:xfrm>
            <a:prstGeom prst="rect">
              <a:avLst/>
            </a:prstGeom>
          </p:spPr>
        </p:pic>
        <p:pic>
          <p:nvPicPr>
            <p:cNvPr id="54" name="图片 53" descr="wifi信号蓝.png"/>
            <p:cNvPicPr>
              <a:picLocks noChangeAspect="1"/>
            </p:cNvPicPr>
            <p:nvPr/>
          </p:nvPicPr>
          <p:blipFill>
            <a:blip r:embed="rId6" cstate="print"/>
            <a:stretch>
              <a:fillRect/>
            </a:stretch>
          </p:blipFill>
          <p:spPr>
            <a:xfrm rot="10800000">
              <a:off x="4290242" y="5534943"/>
              <a:ext cx="277374" cy="232258"/>
            </a:xfrm>
            <a:prstGeom prst="rect">
              <a:avLst/>
            </a:prstGeom>
          </p:spPr>
        </p:pic>
        <p:pic>
          <p:nvPicPr>
            <p:cNvPr id="56" name="图片 5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85188" y="2731029"/>
              <a:ext cx="446281" cy="365950"/>
            </a:xfrm>
            <a:prstGeom prst="rect">
              <a:avLst/>
            </a:prstGeom>
          </p:spPr>
        </p:pic>
        <p:pic>
          <p:nvPicPr>
            <p:cNvPr id="63" name="图片 62" descr="接入交换机.png"/>
            <p:cNvPicPr>
              <a:picLocks noChangeAspect="1"/>
            </p:cNvPicPr>
            <p:nvPr/>
          </p:nvPicPr>
          <p:blipFill>
            <a:blip r:embed="rId10" cstate="print"/>
            <a:stretch>
              <a:fillRect/>
            </a:stretch>
          </p:blipFill>
          <p:spPr>
            <a:xfrm>
              <a:off x="2543847" y="4231229"/>
              <a:ext cx="540000" cy="441818"/>
            </a:xfrm>
            <a:prstGeom prst="rect">
              <a:avLst/>
            </a:prstGeom>
          </p:spPr>
        </p:pic>
        <p:sp>
          <p:nvSpPr>
            <p:cNvPr id="67" name="文本框 66"/>
            <p:cNvSpPr txBox="1"/>
            <p:nvPr/>
          </p:nvSpPr>
          <p:spPr>
            <a:xfrm>
              <a:off x="3135384" y="4310126"/>
              <a:ext cx="949299" cy="307777"/>
            </a:xfrm>
            <a:prstGeom prst="rect">
              <a:avLst/>
            </a:prstGeom>
            <a:noFill/>
          </p:spPr>
          <p:txBody>
            <a:bodyPr wrap="none" rtlCol="0">
              <a:spAutoFit/>
            </a:bodyPr>
            <a:lstStyle/>
            <a:p>
              <a:pPr fontAlgn="ctr"/>
              <a:r>
                <a:rPr lang="en-US" altLang="zh-CN" sz="1400" dirty="0">
                  <a:latin typeface="Huawei Sans" panose="020C0503030203020204" pitchFamily="34" charset="0"/>
                </a:rPr>
                <a:t>L2 switch</a:t>
              </a:r>
            </a:p>
          </p:txBody>
        </p:sp>
        <p:grpSp>
          <p:nvGrpSpPr>
            <p:cNvPr id="68" name="组合 67"/>
            <p:cNvGrpSpPr/>
            <p:nvPr/>
          </p:nvGrpSpPr>
          <p:grpSpPr>
            <a:xfrm>
              <a:off x="3800410" y="5249972"/>
              <a:ext cx="276904" cy="75240"/>
              <a:chOff x="3074810" y="3664575"/>
              <a:chExt cx="276904" cy="75240"/>
            </a:xfrm>
          </p:grpSpPr>
          <p:sp>
            <p:nvSpPr>
              <p:cNvPr id="69" name="椭圆 68"/>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a:xfrm>
              <a:off x="1496424" y="5249972"/>
              <a:ext cx="276904" cy="75240"/>
              <a:chOff x="3074810" y="3664575"/>
              <a:chExt cx="276904" cy="75240"/>
            </a:xfrm>
          </p:grpSpPr>
          <p:sp>
            <p:nvSpPr>
              <p:cNvPr id="74" name="椭圆 73"/>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7" name="图片 56" descr="防火墙.png"/>
            <p:cNvPicPr>
              <a:picLocks noChangeAspect="1"/>
            </p:cNvPicPr>
            <p:nvPr/>
          </p:nvPicPr>
          <p:blipFill>
            <a:blip r:embed="rId11" cstate="print"/>
            <a:stretch>
              <a:fillRect/>
            </a:stretch>
          </p:blipFill>
          <p:spPr>
            <a:xfrm>
              <a:off x="2538328" y="3494803"/>
              <a:ext cx="540000" cy="441818"/>
            </a:xfrm>
            <a:prstGeom prst="rect">
              <a:avLst/>
            </a:prstGeom>
          </p:spPr>
        </p:pic>
        <p:pic>
          <p:nvPicPr>
            <p:cNvPr id="47" name="图片 4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5935" y="1262983"/>
              <a:ext cx="1346845" cy="248394"/>
            </a:xfrm>
            <a:prstGeom prst="rect">
              <a:avLst/>
            </a:prstGeom>
          </p:spPr>
        </p:pic>
        <p:sp>
          <p:nvSpPr>
            <p:cNvPr id="46" name="文本框 45"/>
            <p:cNvSpPr txBox="1"/>
            <p:nvPr/>
          </p:nvSpPr>
          <p:spPr>
            <a:xfrm>
              <a:off x="2831848" y="515128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4645291" y="515128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685769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AR + L2 Switch + Central AP + RU</a:t>
            </a:r>
            <a:endParaRPr lang="en-US" altLang="zh-CN" dirty="0">
              <a:latin typeface="Huawei Sans" panose="020C0503030203020204" pitchFamily="34" charset="0"/>
              <a:sym typeface="Huawei Sans" panose="020C0503030203020204" pitchFamily="34" charset="0"/>
            </a:endParaRPr>
          </a:p>
        </p:txBody>
      </p:sp>
      <p:sp>
        <p:nvSpPr>
          <p:cNvPr id="77" name="矩形 76"/>
          <p:cNvSpPr/>
          <p:nvPr/>
        </p:nvSpPr>
        <p:spPr>
          <a:xfrm>
            <a:off x="5699384" y="1728535"/>
            <a:ext cx="5940165" cy="4401205"/>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Network planning is automated and an RU is deployed in each room. An AR provides egress features, such as WAN access, DHCP, and NAT. An L2 switch provides access for wired terminals or serves as a Layer 2 aggregation switch. Central APs provide </a:t>
            </a:r>
            <a:r>
              <a:rPr lang="en-US" altLang="zh-CN" sz="1400" dirty="0" err="1">
                <a:solidFill>
                  <a:srgbClr val="333333"/>
                </a:solidFill>
                <a:latin typeface="Huawei Sans" panose="020C0503030203020204" pitchFamily="34" charset="0"/>
              </a:rPr>
              <a:t>PoE</a:t>
            </a:r>
            <a:r>
              <a:rPr lang="en-US" altLang="zh-CN" sz="1400" dirty="0">
                <a:solidFill>
                  <a:srgbClr val="333333"/>
                </a:solidFill>
                <a:latin typeface="Huawei Sans" panose="020C0503030203020204" pitchFamily="34" charset="0"/>
              </a:rPr>
              <a:t> access for RUs and manage these RUs, and RUs provide WLAN capabilities.</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multi-room buildings such as dormitories and hotels with an area of less than 3000 m² and fewer than 2000 concurrent online terminals.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Network planning is automated, each room transmits signals separately, and multiple uplinks are required for Internet access.</a:t>
            </a:r>
          </a:p>
        </p:txBody>
      </p:sp>
      <p:grpSp>
        <p:nvGrpSpPr>
          <p:cNvPr id="3" name="组合 2"/>
          <p:cNvGrpSpPr/>
          <p:nvPr/>
        </p:nvGrpSpPr>
        <p:grpSpPr>
          <a:xfrm>
            <a:off x="535901" y="1045071"/>
            <a:ext cx="5003936" cy="5088849"/>
            <a:chOff x="516000" y="1292478"/>
            <a:chExt cx="5003936" cy="5088849"/>
          </a:xfrm>
        </p:grpSpPr>
        <p:sp>
          <p:nvSpPr>
            <p:cNvPr id="32" name="圆角矩形 31"/>
            <p:cNvSpPr/>
            <p:nvPr/>
          </p:nvSpPr>
          <p:spPr>
            <a:xfrm>
              <a:off x="516000" y="3080810"/>
              <a:ext cx="5003936" cy="33005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p:cNvGrpSpPr/>
            <p:nvPr/>
          </p:nvGrpSpPr>
          <p:grpSpPr>
            <a:xfrm>
              <a:off x="2751989" y="4769548"/>
              <a:ext cx="602246" cy="542324"/>
              <a:chOff x="6600056" y="4353447"/>
              <a:chExt cx="1296144" cy="833967"/>
            </a:xfrm>
          </p:grpSpPr>
          <p:cxnSp>
            <p:nvCxnSpPr>
              <p:cNvPr id="79" name="直接连接符 78"/>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8" name="直接连接符 57"/>
            <p:cNvCxnSpPr/>
            <p:nvPr/>
          </p:nvCxnSpPr>
          <p:spPr>
            <a:xfrm flipH="1">
              <a:off x="1179518" y="4015910"/>
              <a:ext cx="1863725" cy="614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048026" y="3446363"/>
              <a:ext cx="0" cy="14446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933566" y="2799265"/>
              <a:ext cx="0" cy="428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165247" y="2819230"/>
              <a:ext cx="0" cy="5504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207564" y="4002960"/>
              <a:ext cx="871185" cy="84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487486" y="4010379"/>
              <a:ext cx="3358746" cy="794679"/>
              <a:chOff x="6553508" y="4353447"/>
              <a:chExt cx="1529595" cy="765547"/>
            </a:xfrm>
          </p:grpSpPr>
          <p:cxnSp>
            <p:nvCxnSpPr>
              <p:cNvPr id="39" name="直接连接符 38"/>
              <p:cNvCxnSpPr/>
              <p:nvPr/>
            </p:nvCxnSpPr>
            <p:spPr>
              <a:xfrm flipH="1">
                <a:off x="6553508" y="4353447"/>
                <a:ext cx="694621" cy="765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248128" y="4353447"/>
                <a:ext cx="834975" cy="7264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3048026" y="1560927"/>
              <a:ext cx="0" cy="828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descr="故障链路.png"/>
            <p:cNvPicPr>
              <a:picLocks noChangeAspect="1"/>
            </p:cNvPicPr>
            <p:nvPr/>
          </p:nvPicPr>
          <p:blipFill>
            <a:blip r:embed="rId3" cstate="print"/>
            <a:stretch>
              <a:fillRect/>
            </a:stretch>
          </p:blipFill>
          <p:spPr>
            <a:xfrm>
              <a:off x="2620487" y="5978673"/>
              <a:ext cx="490909" cy="366061"/>
            </a:xfrm>
            <a:prstGeom prst="rect">
              <a:avLst/>
            </a:prstGeom>
          </p:spPr>
        </p:pic>
        <p:pic>
          <p:nvPicPr>
            <p:cNvPr id="43" name="图片 42" descr="SAN网络-蓝.png"/>
            <p:cNvPicPr>
              <a:picLocks noChangeAspect="1"/>
            </p:cNvPicPr>
            <p:nvPr/>
          </p:nvPicPr>
          <p:blipFill>
            <a:blip r:embed="rId4" cstate="print"/>
            <a:stretch>
              <a:fillRect/>
            </a:stretch>
          </p:blipFill>
          <p:spPr>
            <a:xfrm>
              <a:off x="3196199" y="5962471"/>
              <a:ext cx="243218" cy="398465"/>
            </a:xfrm>
            <a:prstGeom prst="rect">
              <a:avLst/>
            </a:prstGeom>
          </p:spPr>
        </p:pic>
        <p:pic>
          <p:nvPicPr>
            <p:cNvPr id="44" name="图片 43" descr="笔记本电脑.png"/>
            <p:cNvPicPr>
              <a:picLocks noChangeAspect="1"/>
            </p:cNvPicPr>
            <p:nvPr/>
          </p:nvPicPr>
          <p:blipFill>
            <a:blip r:embed="rId5" cstate="print"/>
            <a:stretch>
              <a:fillRect/>
            </a:stretch>
          </p:blipFill>
          <p:spPr>
            <a:xfrm>
              <a:off x="1335244" y="4630335"/>
              <a:ext cx="539779" cy="338401"/>
            </a:xfrm>
            <a:prstGeom prst="rect">
              <a:avLst/>
            </a:prstGeom>
          </p:spPr>
        </p:pic>
        <p:sp>
          <p:nvSpPr>
            <p:cNvPr id="45" name="任意多边形 44"/>
            <p:cNvSpPr/>
            <p:nvPr/>
          </p:nvSpPr>
          <p:spPr>
            <a:xfrm>
              <a:off x="2415735" y="1847752"/>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635818" y="2671499"/>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3375082" y="3294746"/>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descr="wifi信号蓝.png"/>
            <p:cNvPicPr>
              <a:picLocks noChangeAspect="1"/>
            </p:cNvPicPr>
            <p:nvPr/>
          </p:nvPicPr>
          <p:blipFill>
            <a:blip r:embed="rId6" cstate="print"/>
            <a:stretch>
              <a:fillRect/>
            </a:stretch>
          </p:blipFill>
          <p:spPr>
            <a:xfrm rot="10800000">
              <a:off x="2933566" y="5626829"/>
              <a:ext cx="277374" cy="232258"/>
            </a:xfrm>
            <a:prstGeom prst="rect">
              <a:avLst/>
            </a:prstGeom>
          </p:spPr>
        </p:pic>
        <p:pic>
          <p:nvPicPr>
            <p:cNvPr id="51" name="图片 50" descr="无线网卡-蓝.png"/>
            <p:cNvPicPr>
              <a:picLocks noChangeAspect="1"/>
            </p:cNvPicPr>
            <p:nvPr/>
          </p:nvPicPr>
          <p:blipFill>
            <a:blip r:embed="rId7" cstate="print"/>
            <a:stretch>
              <a:fillRect/>
            </a:stretch>
          </p:blipFill>
          <p:spPr>
            <a:xfrm>
              <a:off x="688609" y="4599437"/>
              <a:ext cx="490909" cy="400196"/>
            </a:xfrm>
            <a:prstGeom prst="rect">
              <a:avLst/>
            </a:prstGeom>
          </p:spPr>
        </p:pic>
        <p:pic>
          <p:nvPicPr>
            <p:cNvPr id="56" name="图片 5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24886" y="2589009"/>
              <a:ext cx="446281" cy="365950"/>
            </a:xfrm>
            <a:prstGeom prst="rect">
              <a:avLst/>
            </a:prstGeom>
          </p:spPr>
        </p:pic>
        <p:pic>
          <p:nvPicPr>
            <p:cNvPr id="63" name="图片 62" descr="接入交换机.png"/>
            <p:cNvPicPr>
              <a:picLocks noChangeAspect="1"/>
            </p:cNvPicPr>
            <p:nvPr/>
          </p:nvPicPr>
          <p:blipFill>
            <a:blip r:embed="rId9" cstate="print"/>
            <a:stretch>
              <a:fillRect/>
            </a:stretch>
          </p:blipFill>
          <p:spPr>
            <a:xfrm>
              <a:off x="2808091" y="3824538"/>
              <a:ext cx="490909" cy="401653"/>
            </a:xfrm>
            <a:prstGeom prst="rect">
              <a:avLst/>
            </a:prstGeom>
          </p:spPr>
        </p:pic>
        <p:pic>
          <p:nvPicPr>
            <p:cNvPr id="64" name="图片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02572" y="3222418"/>
              <a:ext cx="490909" cy="402545"/>
            </a:xfrm>
            <a:prstGeom prst="rect">
              <a:avLst/>
            </a:prstGeom>
          </p:spPr>
        </p:pic>
        <p:sp>
          <p:nvSpPr>
            <p:cNvPr id="67" name="文本框 66"/>
            <p:cNvSpPr txBox="1"/>
            <p:nvPr/>
          </p:nvSpPr>
          <p:spPr>
            <a:xfrm>
              <a:off x="3375082" y="3883352"/>
              <a:ext cx="949299" cy="307777"/>
            </a:xfrm>
            <a:prstGeom prst="rect">
              <a:avLst/>
            </a:prstGeom>
            <a:noFill/>
          </p:spPr>
          <p:txBody>
            <a:bodyPr wrap="none" rtlCol="0">
              <a:spAutoFit/>
            </a:bodyPr>
            <a:lstStyle/>
            <a:p>
              <a:pPr fontAlgn="ctr"/>
              <a:r>
                <a:rPr lang="en-US" altLang="zh-CN" sz="1400" dirty="0">
                  <a:latin typeface="Huawei Sans" panose="020C0503030203020204" pitchFamily="34" charset="0"/>
                </a:rPr>
                <a:t>L2 switch</a:t>
              </a:r>
            </a:p>
          </p:txBody>
        </p:sp>
        <p:grpSp>
          <p:nvGrpSpPr>
            <p:cNvPr id="68" name="组合 67"/>
            <p:cNvGrpSpPr/>
            <p:nvPr/>
          </p:nvGrpSpPr>
          <p:grpSpPr>
            <a:xfrm>
              <a:off x="3812280" y="4771406"/>
              <a:ext cx="276904" cy="75240"/>
              <a:chOff x="3074810" y="3664575"/>
              <a:chExt cx="276904" cy="75240"/>
            </a:xfrm>
          </p:grpSpPr>
          <p:sp>
            <p:nvSpPr>
              <p:cNvPr id="69" name="椭圆 68"/>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5" name="图片 54" descr="云AP蓝.png"/>
            <p:cNvPicPr>
              <a:picLocks noChangeAspect="1"/>
            </p:cNvPicPr>
            <p:nvPr/>
          </p:nvPicPr>
          <p:blipFill>
            <a:blip r:embed="rId11" cstate="print"/>
            <a:stretch>
              <a:fillRect/>
            </a:stretch>
          </p:blipFill>
          <p:spPr>
            <a:xfrm>
              <a:off x="2006204" y="4598859"/>
              <a:ext cx="490541" cy="401352"/>
            </a:xfrm>
            <a:prstGeom prst="rect">
              <a:avLst/>
            </a:prstGeom>
          </p:spPr>
        </p:pic>
        <p:pic>
          <p:nvPicPr>
            <p:cNvPr id="60" name="图片 59" descr="RRU蓝.png"/>
            <p:cNvPicPr>
              <a:picLocks noChangeAspect="1"/>
            </p:cNvPicPr>
            <p:nvPr/>
          </p:nvPicPr>
          <p:blipFill>
            <a:blip r:embed="rId12" cstate="print"/>
            <a:stretch>
              <a:fillRect/>
            </a:stretch>
          </p:blipFill>
          <p:spPr>
            <a:xfrm>
              <a:off x="2421925" y="5238585"/>
              <a:ext cx="405710" cy="331945"/>
            </a:xfrm>
            <a:prstGeom prst="rect">
              <a:avLst/>
            </a:prstGeom>
          </p:spPr>
        </p:pic>
        <p:pic>
          <p:nvPicPr>
            <p:cNvPr id="65" name="图片 64" descr="云中心AP蓝.png"/>
            <p:cNvPicPr>
              <a:picLocks noChangeAspect="1"/>
            </p:cNvPicPr>
            <p:nvPr/>
          </p:nvPicPr>
          <p:blipFill>
            <a:blip r:embed="rId13" cstate="print"/>
            <a:stretch>
              <a:fillRect/>
            </a:stretch>
          </p:blipFill>
          <p:spPr>
            <a:xfrm>
              <a:off x="2806051" y="4598708"/>
              <a:ext cx="490909" cy="401653"/>
            </a:xfrm>
            <a:prstGeom prst="rect">
              <a:avLst/>
            </a:prstGeom>
          </p:spPr>
        </p:pic>
        <p:pic>
          <p:nvPicPr>
            <p:cNvPr id="81" name="图片 80" descr="RRU蓝.png"/>
            <p:cNvPicPr>
              <a:picLocks noChangeAspect="1"/>
            </p:cNvPicPr>
            <p:nvPr/>
          </p:nvPicPr>
          <p:blipFill>
            <a:blip r:embed="rId12" cstate="print"/>
            <a:stretch>
              <a:fillRect/>
            </a:stretch>
          </p:blipFill>
          <p:spPr>
            <a:xfrm>
              <a:off x="3288698" y="5238585"/>
              <a:ext cx="405710" cy="331945"/>
            </a:xfrm>
            <a:prstGeom prst="rect">
              <a:avLst/>
            </a:prstGeom>
          </p:spPr>
        </p:pic>
        <p:grpSp>
          <p:nvGrpSpPr>
            <p:cNvPr id="87" name="组合 86"/>
            <p:cNvGrpSpPr/>
            <p:nvPr/>
          </p:nvGrpSpPr>
          <p:grpSpPr>
            <a:xfrm>
              <a:off x="4420848" y="4769548"/>
              <a:ext cx="602246" cy="542324"/>
              <a:chOff x="6600056" y="4353447"/>
              <a:chExt cx="1296144" cy="833967"/>
            </a:xfrm>
          </p:grpSpPr>
          <p:cxnSp>
            <p:nvCxnSpPr>
              <p:cNvPr id="88" name="直接连接符 8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90" name="图片 89" descr="RRU蓝.png"/>
            <p:cNvPicPr>
              <a:picLocks noChangeAspect="1"/>
            </p:cNvPicPr>
            <p:nvPr/>
          </p:nvPicPr>
          <p:blipFill>
            <a:blip r:embed="rId12" cstate="print"/>
            <a:stretch>
              <a:fillRect/>
            </a:stretch>
          </p:blipFill>
          <p:spPr>
            <a:xfrm>
              <a:off x="4090784" y="5238585"/>
              <a:ext cx="405710" cy="331945"/>
            </a:xfrm>
            <a:prstGeom prst="rect">
              <a:avLst/>
            </a:prstGeom>
          </p:spPr>
        </p:pic>
        <p:pic>
          <p:nvPicPr>
            <p:cNvPr id="91" name="图片 90" descr="RRU蓝.png"/>
            <p:cNvPicPr>
              <a:picLocks noChangeAspect="1"/>
            </p:cNvPicPr>
            <p:nvPr/>
          </p:nvPicPr>
          <p:blipFill>
            <a:blip r:embed="rId12" cstate="print"/>
            <a:stretch>
              <a:fillRect/>
            </a:stretch>
          </p:blipFill>
          <p:spPr>
            <a:xfrm>
              <a:off x="4957557" y="5238585"/>
              <a:ext cx="405710" cy="331945"/>
            </a:xfrm>
            <a:prstGeom prst="rect">
              <a:avLst/>
            </a:prstGeom>
          </p:spPr>
        </p:pic>
        <p:pic>
          <p:nvPicPr>
            <p:cNvPr id="92" name="图片 91" descr="云中心AP蓝.png"/>
            <p:cNvPicPr>
              <a:picLocks noChangeAspect="1"/>
            </p:cNvPicPr>
            <p:nvPr/>
          </p:nvPicPr>
          <p:blipFill>
            <a:blip r:embed="rId13" cstate="print"/>
            <a:stretch>
              <a:fillRect/>
            </a:stretch>
          </p:blipFill>
          <p:spPr>
            <a:xfrm>
              <a:off x="4479949" y="4598708"/>
              <a:ext cx="490909" cy="401653"/>
            </a:xfrm>
            <a:prstGeom prst="rect">
              <a:avLst/>
            </a:prstGeom>
          </p:spPr>
        </p:pic>
        <p:pic>
          <p:nvPicPr>
            <p:cNvPr id="97" name="图片 96" descr="故障链路.png"/>
            <p:cNvPicPr>
              <a:picLocks noChangeAspect="1"/>
            </p:cNvPicPr>
            <p:nvPr/>
          </p:nvPicPr>
          <p:blipFill>
            <a:blip r:embed="rId3" cstate="print"/>
            <a:stretch>
              <a:fillRect/>
            </a:stretch>
          </p:blipFill>
          <p:spPr>
            <a:xfrm>
              <a:off x="4270520" y="5978673"/>
              <a:ext cx="490909" cy="366061"/>
            </a:xfrm>
            <a:prstGeom prst="rect">
              <a:avLst/>
            </a:prstGeom>
          </p:spPr>
        </p:pic>
        <p:pic>
          <p:nvPicPr>
            <p:cNvPr id="98" name="图片 97" descr="SAN网络-蓝.png"/>
            <p:cNvPicPr>
              <a:picLocks noChangeAspect="1"/>
            </p:cNvPicPr>
            <p:nvPr/>
          </p:nvPicPr>
          <p:blipFill>
            <a:blip r:embed="rId4" cstate="print"/>
            <a:stretch>
              <a:fillRect/>
            </a:stretch>
          </p:blipFill>
          <p:spPr>
            <a:xfrm>
              <a:off x="4846232" y="5962471"/>
              <a:ext cx="243218" cy="398465"/>
            </a:xfrm>
            <a:prstGeom prst="rect">
              <a:avLst/>
            </a:prstGeom>
          </p:spPr>
        </p:pic>
        <p:pic>
          <p:nvPicPr>
            <p:cNvPr id="99" name="图片 98" descr="wifi信号蓝.png"/>
            <p:cNvPicPr>
              <a:picLocks noChangeAspect="1"/>
            </p:cNvPicPr>
            <p:nvPr/>
          </p:nvPicPr>
          <p:blipFill>
            <a:blip r:embed="rId6" cstate="print"/>
            <a:stretch>
              <a:fillRect/>
            </a:stretch>
          </p:blipFill>
          <p:spPr>
            <a:xfrm rot="10800000">
              <a:off x="4583599" y="5626829"/>
              <a:ext cx="277374" cy="232258"/>
            </a:xfrm>
            <a:prstGeom prst="rect">
              <a:avLst/>
            </a:prstGeom>
          </p:spPr>
        </p:pic>
        <p:pic>
          <p:nvPicPr>
            <p:cNvPr id="52" name="图片 5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72080" y="1292478"/>
              <a:ext cx="1346845" cy="248394"/>
            </a:xfrm>
            <a:prstGeom prst="rect">
              <a:avLst/>
            </a:prstGeom>
          </p:spPr>
        </p:pic>
        <p:sp>
          <p:nvSpPr>
            <p:cNvPr id="47" name="文本框 46"/>
            <p:cNvSpPr txBox="1"/>
            <p:nvPr/>
          </p:nvSpPr>
          <p:spPr>
            <a:xfrm>
              <a:off x="2059484" y="495895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3057741" y="4348077"/>
              <a:ext cx="1050288" cy="307777"/>
            </a:xfrm>
            <a:prstGeom prst="rect">
              <a:avLst/>
            </a:prstGeom>
            <a:noFill/>
          </p:spPr>
          <p:txBody>
            <a:bodyPr wrap="none" rtlCol="0">
              <a:spAutoFit/>
            </a:bodyPr>
            <a:lstStyle/>
            <a:p>
              <a:pPr fontAlgn="ctr"/>
              <a:r>
                <a:rPr lang="en-US" altLang="zh-CN" sz="1400" dirty="0">
                  <a:latin typeface="Huawei Sans" panose="020C0503030203020204" pitchFamily="34" charset="0"/>
                </a:rPr>
                <a:t>Central AP</a:t>
              </a:r>
            </a:p>
          </p:txBody>
        </p:sp>
        <p:sp>
          <p:nvSpPr>
            <p:cNvPr id="57" name="文本框 56"/>
            <p:cNvSpPr txBox="1"/>
            <p:nvPr/>
          </p:nvSpPr>
          <p:spPr>
            <a:xfrm>
              <a:off x="4340295" y="4348077"/>
              <a:ext cx="1050288" cy="307777"/>
            </a:xfrm>
            <a:prstGeom prst="rect">
              <a:avLst/>
            </a:prstGeom>
            <a:noFill/>
          </p:spPr>
          <p:txBody>
            <a:bodyPr wrap="none" rtlCol="0">
              <a:spAutoFit/>
            </a:bodyPr>
            <a:lstStyle/>
            <a:p>
              <a:pPr fontAlgn="ctr"/>
              <a:r>
                <a:rPr lang="en-US" altLang="zh-CN" sz="1400" dirty="0">
                  <a:latin typeface="Huawei Sans" panose="020C0503030203020204" pitchFamily="34" charset="0"/>
                </a:rPr>
                <a:t>Central AP</a:t>
              </a:r>
            </a:p>
          </p:txBody>
        </p:sp>
        <p:sp>
          <p:nvSpPr>
            <p:cNvPr id="59" name="文本框 58"/>
            <p:cNvSpPr txBox="1"/>
            <p:nvPr/>
          </p:nvSpPr>
          <p:spPr>
            <a:xfrm>
              <a:off x="2405344" y="5561393"/>
              <a:ext cx="425116"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3304816" y="5561393"/>
              <a:ext cx="425116"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081560" y="5561393"/>
              <a:ext cx="425116"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4944423" y="5561393"/>
              <a:ext cx="425116"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57096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Networking Solution: Firewall + L2 Switch + Central AP + RU</a:t>
            </a:r>
            <a:endParaRPr lang="en-US" altLang="zh-CN" dirty="0">
              <a:latin typeface="Huawei Sans" panose="020C0503030203020204" pitchFamily="34" charset="0"/>
              <a:sym typeface="Huawei Sans" panose="020C0503030203020204" pitchFamily="34" charset="0"/>
            </a:endParaRPr>
          </a:p>
        </p:txBody>
      </p:sp>
      <p:sp>
        <p:nvSpPr>
          <p:cNvPr id="77" name="矩形 76"/>
          <p:cNvSpPr/>
          <p:nvPr/>
        </p:nvSpPr>
        <p:spPr>
          <a:xfrm>
            <a:off x="5530402" y="952478"/>
            <a:ext cx="6218686" cy="5247590"/>
          </a:xfrm>
          <a:prstGeom prst="rect">
            <a:avLst/>
          </a:prstGeom>
        </p:spPr>
        <p:txBody>
          <a:bodyPr wrap="square">
            <a:spAutoFit/>
          </a:bodyPr>
          <a:lstStyle/>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Solution description</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Network planning is automated and an RU is deployed in each room.</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 firewall provides egress features, such as WAN access, DHCP, and NAT.</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An L2 switch provides access for wired terminals or serves as a Layer 2 aggregation switch.</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Central APs provide </a:t>
            </a:r>
            <a:r>
              <a:rPr lang="en-US" altLang="zh-CN" sz="1400" dirty="0" err="1">
                <a:solidFill>
                  <a:srgbClr val="333333"/>
                </a:solidFill>
                <a:latin typeface="Huawei Sans" panose="020C0503030203020204" pitchFamily="34" charset="0"/>
              </a:rPr>
              <a:t>PoE</a:t>
            </a:r>
            <a:r>
              <a:rPr lang="en-US" altLang="zh-CN" sz="1400" dirty="0">
                <a:solidFill>
                  <a:srgbClr val="333333"/>
                </a:solidFill>
                <a:latin typeface="Huawei Sans" panose="020C0503030203020204" pitchFamily="34" charset="0"/>
              </a:rPr>
              <a:t> access for RUs and manage these RUs, and RUs provide WLAN capabilities.</a:t>
            </a:r>
          </a:p>
          <a:p>
            <a:pPr marL="228600" indent="-228600" fontAlgn="ctr">
              <a:lnSpc>
                <a:spcPts val="2400"/>
              </a:lnSpc>
              <a:spcAft>
                <a:spcPts val="600"/>
              </a:spcAft>
              <a:buFont typeface="Arial" panose="020B0604020202020204" pitchFamily="34" charset="0"/>
              <a:buChar char="•"/>
            </a:pPr>
            <a:r>
              <a:rPr lang="en-US" altLang="zh-CN" sz="1400" b="1" dirty="0">
                <a:solidFill>
                  <a:srgbClr val="333333"/>
                </a:solidFill>
                <a:latin typeface="Huawei Sans" panose="020C0503030203020204" pitchFamily="34" charset="0"/>
              </a:rPr>
              <a:t>Applicable scenarios</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This networking applies to multi-room buildings such as dormitories and hotels with an area of less than 3000 m² and fewer than 2000 concurrent online terminals. </a:t>
            </a:r>
          </a:p>
          <a:p>
            <a:pPr marL="447675" lvl="1" indent="-209550" fontAlgn="ctr">
              <a:lnSpc>
                <a:spcPts val="2400"/>
              </a:lnSpc>
              <a:spcAft>
                <a:spcPts val="600"/>
              </a:spcAft>
              <a:buSzPct val="40000"/>
              <a:buFont typeface="Wingdings" panose="05000000000000000000" pitchFamily="2" charset="2"/>
              <a:buChar char="p"/>
            </a:pPr>
            <a:r>
              <a:rPr lang="en-US" altLang="zh-CN" sz="1400" dirty="0">
                <a:solidFill>
                  <a:srgbClr val="333333"/>
                </a:solidFill>
                <a:latin typeface="Huawei Sans" panose="020C0503030203020204" pitchFamily="34" charset="0"/>
              </a:rPr>
              <a:t>High security requirements (URL filtering/IPS/security protection/antivirus) need to be met, and multiple uplinks are required for Internet access.</a:t>
            </a:r>
          </a:p>
        </p:txBody>
      </p:sp>
      <p:grpSp>
        <p:nvGrpSpPr>
          <p:cNvPr id="3" name="组合 2"/>
          <p:cNvGrpSpPr/>
          <p:nvPr/>
        </p:nvGrpSpPr>
        <p:grpSpPr>
          <a:xfrm>
            <a:off x="530865" y="1027529"/>
            <a:ext cx="5003936" cy="5088848"/>
            <a:chOff x="516000" y="1292479"/>
            <a:chExt cx="5003936" cy="5088848"/>
          </a:xfrm>
        </p:grpSpPr>
        <p:sp>
          <p:nvSpPr>
            <p:cNvPr id="52" name="圆角矩形 51"/>
            <p:cNvSpPr/>
            <p:nvPr/>
          </p:nvSpPr>
          <p:spPr>
            <a:xfrm>
              <a:off x="516000" y="3080810"/>
              <a:ext cx="5003936" cy="33005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a:xfrm>
              <a:off x="2751989" y="4769548"/>
              <a:ext cx="602246" cy="542324"/>
              <a:chOff x="6600056" y="4353447"/>
              <a:chExt cx="1296144" cy="833967"/>
            </a:xfrm>
          </p:grpSpPr>
          <p:cxnSp>
            <p:nvCxnSpPr>
              <p:cNvPr id="59" name="直接连接符 58"/>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2" name="直接连接符 61"/>
            <p:cNvCxnSpPr/>
            <p:nvPr/>
          </p:nvCxnSpPr>
          <p:spPr>
            <a:xfrm flipH="1">
              <a:off x="1179518" y="4015910"/>
              <a:ext cx="1863725" cy="614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048026" y="3446363"/>
              <a:ext cx="0" cy="14446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933566" y="2799265"/>
              <a:ext cx="0" cy="428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165247" y="2819230"/>
              <a:ext cx="0" cy="5504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2207564" y="4002960"/>
              <a:ext cx="871185" cy="84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487486" y="4010379"/>
              <a:ext cx="3358746" cy="794679"/>
              <a:chOff x="6553508" y="4353447"/>
              <a:chExt cx="1529595" cy="765547"/>
            </a:xfrm>
          </p:grpSpPr>
          <p:cxnSp>
            <p:nvCxnSpPr>
              <p:cNvPr id="76" name="直接连接符 75"/>
              <p:cNvCxnSpPr/>
              <p:nvPr/>
            </p:nvCxnSpPr>
            <p:spPr>
              <a:xfrm flipH="1">
                <a:off x="6553508" y="4353447"/>
                <a:ext cx="694621" cy="765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7248128" y="4353447"/>
                <a:ext cx="834975" cy="7264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3" name="直接连接符 82"/>
            <p:cNvCxnSpPr/>
            <p:nvPr/>
          </p:nvCxnSpPr>
          <p:spPr>
            <a:xfrm>
              <a:off x="3048026" y="1570542"/>
              <a:ext cx="0" cy="684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83" descr="故障链路.png"/>
            <p:cNvPicPr>
              <a:picLocks noChangeAspect="1"/>
            </p:cNvPicPr>
            <p:nvPr/>
          </p:nvPicPr>
          <p:blipFill>
            <a:blip r:embed="rId3" cstate="print"/>
            <a:stretch>
              <a:fillRect/>
            </a:stretch>
          </p:blipFill>
          <p:spPr>
            <a:xfrm>
              <a:off x="2620487" y="5978673"/>
              <a:ext cx="490909" cy="366061"/>
            </a:xfrm>
            <a:prstGeom prst="rect">
              <a:avLst/>
            </a:prstGeom>
          </p:spPr>
        </p:pic>
        <p:pic>
          <p:nvPicPr>
            <p:cNvPr id="85" name="图片 84" descr="SAN网络-蓝.png"/>
            <p:cNvPicPr>
              <a:picLocks noChangeAspect="1"/>
            </p:cNvPicPr>
            <p:nvPr/>
          </p:nvPicPr>
          <p:blipFill>
            <a:blip r:embed="rId4" cstate="print"/>
            <a:stretch>
              <a:fillRect/>
            </a:stretch>
          </p:blipFill>
          <p:spPr>
            <a:xfrm>
              <a:off x="3196199" y="5962471"/>
              <a:ext cx="243218" cy="398465"/>
            </a:xfrm>
            <a:prstGeom prst="rect">
              <a:avLst/>
            </a:prstGeom>
          </p:spPr>
        </p:pic>
        <p:pic>
          <p:nvPicPr>
            <p:cNvPr id="86" name="图片 85" descr="笔记本电脑.png"/>
            <p:cNvPicPr>
              <a:picLocks noChangeAspect="1"/>
            </p:cNvPicPr>
            <p:nvPr/>
          </p:nvPicPr>
          <p:blipFill>
            <a:blip r:embed="rId5" cstate="print"/>
            <a:stretch>
              <a:fillRect/>
            </a:stretch>
          </p:blipFill>
          <p:spPr>
            <a:xfrm>
              <a:off x="1335244" y="4630335"/>
              <a:ext cx="539779" cy="338401"/>
            </a:xfrm>
            <a:prstGeom prst="rect">
              <a:avLst/>
            </a:prstGeom>
          </p:spPr>
        </p:pic>
        <p:sp>
          <p:nvSpPr>
            <p:cNvPr id="93" name="任意多边形 92"/>
            <p:cNvSpPr/>
            <p:nvPr/>
          </p:nvSpPr>
          <p:spPr>
            <a:xfrm>
              <a:off x="2415735" y="1847752"/>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1635818" y="2671499"/>
              <a:ext cx="1142208" cy="307777"/>
            </a:xfrm>
            <a:prstGeom prst="rect">
              <a:avLst/>
            </a:prstGeom>
            <a:noFill/>
          </p:spPr>
          <p:txBody>
            <a:bodyPr wrap="square" rtlCol="0">
              <a:spAutoFit/>
            </a:bodyPr>
            <a:lstStyle/>
            <a:p>
              <a:pPr algn="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a:off x="3375082" y="3294746"/>
              <a:ext cx="827471" cy="307777"/>
            </a:xfrm>
            <a:prstGeom prst="rect">
              <a:avLst/>
            </a:prstGeom>
            <a:noFill/>
          </p:spPr>
          <p:txBody>
            <a:bodyPr wrap="none" rtlCol="0">
              <a:spAutoFit/>
            </a:bodyPr>
            <a:lstStyle/>
            <a:p>
              <a:pPr fontAlgn="ctr"/>
              <a:r>
                <a:rPr lang="en-US" altLang="zh-CN" sz="1400" dirty="0">
                  <a:latin typeface="Huawei Sans" panose="020C0503030203020204" pitchFamily="34" charset="0"/>
                </a:rPr>
                <a:t>Firewall</a:t>
              </a:r>
            </a:p>
          </p:txBody>
        </p:sp>
        <p:pic>
          <p:nvPicPr>
            <p:cNvPr id="101" name="图片 100" descr="wifi信号蓝.png"/>
            <p:cNvPicPr>
              <a:picLocks noChangeAspect="1"/>
            </p:cNvPicPr>
            <p:nvPr/>
          </p:nvPicPr>
          <p:blipFill>
            <a:blip r:embed="rId6" cstate="print"/>
            <a:stretch>
              <a:fillRect/>
            </a:stretch>
          </p:blipFill>
          <p:spPr>
            <a:xfrm rot="10800000">
              <a:off x="2933566" y="5626829"/>
              <a:ext cx="277374" cy="232258"/>
            </a:xfrm>
            <a:prstGeom prst="rect">
              <a:avLst/>
            </a:prstGeom>
          </p:spPr>
        </p:pic>
        <p:pic>
          <p:nvPicPr>
            <p:cNvPr id="102" name="图片 101" descr="无线网卡-蓝.png"/>
            <p:cNvPicPr>
              <a:picLocks noChangeAspect="1"/>
            </p:cNvPicPr>
            <p:nvPr/>
          </p:nvPicPr>
          <p:blipFill>
            <a:blip r:embed="rId7" cstate="print"/>
            <a:stretch>
              <a:fillRect/>
            </a:stretch>
          </p:blipFill>
          <p:spPr>
            <a:xfrm>
              <a:off x="688609" y="4599437"/>
              <a:ext cx="490909" cy="400196"/>
            </a:xfrm>
            <a:prstGeom prst="rect">
              <a:avLst/>
            </a:prstGeom>
          </p:spPr>
        </p:pic>
        <p:pic>
          <p:nvPicPr>
            <p:cNvPr id="103" name="图片 10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24886" y="2589009"/>
              <a:ext cx="446281" cy="365950"/>
            </a:xfrm>
            <a:prstGeom prst="rect">
              <a:avLst/>
            </a:prstGeom>
          </p:spPr>
        </p:pic>
        <p:pic>
          <p:nvPicPr>
            <p:cNvPr id="104" name="图片 103" descr="接入交换机.png"/>
            <p:cNvPicPr>
              <a:picLocks noChangeAspect="1"/>
            </p:cNvPicPr>
            <p:nvPr/>
          </p:nvPicPr>
          <p:blipFill>
            <a:blip r:embed="rId9" cstate="print"/>
            <a:stretch>
              <a:fillRect/>
            </a:stretch>
          </p:blipFill>
          <p:spPr>
            <a:xfrm>
              <a:off x="2808091" y="3824538"/>
              <a:ext cx="490909" cy="401653"/>
            </a:xfrm>
            <a:prstGeom prst="rect">
              <a:avLst/>
            </a:prstGeom>
          </p:spPr>
        </p:pic>
        <p:sp>
          <p:nvSpPr>
            <p:cNvPr id="106" name="文本框 105"/>
            <p:cNvSpPr txBox="1"/>
            <p:nvPr/>
          </p:nvSpPr>
          <p:spPr>
            <a:xfrm>
              <a:off x="3375082" y="3883352"/>
              <a:ext cx="949299" cy="307777"/>
            </a:xfrm>
            <a:prstGeom prst="rect">
              <a:avLst/>
            </a:prstGeom>
            <a:noFill/>
          </p:spPr>
          <p:txBody>
            <a:bodyPr wrap="none" rtlCol="0">
              <a:spAutoFit/>
            </a:bodyPr>
            <a:lstStyle/>
            <a:p>
              <a:pPr fontAlgn="ctr"/>
              <a:r>
                <a:rPr lang="en-US" altLang="zh-CN" sz="1400" dirty="0">
                  <a:latin typeface="Huawei Sans" panose="020C0503030203020204" pitchFamily="34" charset="0"/>
                </a:rPr>
                <a:t>L2 switch</a:t>
              </a:r>
            </a:p>
          </p:txBody>
        </p:sp>
        <p:grpSp>
          <p:nvGrpSpPr>
            <p:cNvPr id="107" name="组合 106"/>
            <p:cNvGrpSpPr/>
            <p:nvPr/>
          </p:nvGrpSpPr>
          <p:grpSpPr>
            <a:xfrm>
              <a:off x="3812280" y="4771406"/>
              <a:ext cx="276904" cy="75240"/>
              <a:chOff x="3074810" y="3664575"/>
              <a:chExt cx="276904" cy="75240"/>
            </a:xfrm>
          </p:grpSpPr>
          <p:sp>
            <p:nvSpPr>
              <p:cNvPr id="108" name="椭圆 107"/>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1" name="图片 110" descr="云AP蓝.png"/>
            <p:cNvPicPr>
              <a:picLocks noChangeAspect="1"/>
            </p:cNvPicPr>
            <p:nvPr/>
          </p:nvPicPr>
          <p:blipFill>
            <a:blip r:embed="rId10" cstate="print"/>
            <a:stretch>
              <a:fillRect/>
            </a:stretch>
          </p:blipFill>
          <p:spPr>
            <a:xfrm>
              <a:off x="2006204" y="4598859"/>
              <a:ext cx="490541" cy="401352"/>
            </a:xfrm>
            <a:prstGeom prst="rect">
              <a:avLst/>
            </a:prstGeom>
          </p:spPr>
        </p:pic>
        <p:pic>
          <p:nvPicPr>
            <p:cNvPr id="112" name="图片 111" descr="RRU蓝.png"/>
            <p:cNvPicPr>
              <a:picLocks noChangeAspect="1"/>
            </p:cNvPicPr>
            <p:nvPr/>
          </p:nvPicPr>
          <p:blipFill>
            <a:blip r:embed="rId11" cstate="print"/>
            <a:stretch>
              <a:fillRect/>
            </a:stretch>
          </p:blipFill>
          <p:spPr>
            <a:xfrm>
              <a:off x="2421925" y="5238585"/>
              <a:ext cx="405710" cy="331945"/>
            </a:xfrm>
            <a:prstGeom prst="rect">
              <a:avLst/>
            </a:prstGeom>
          </p:spPr>
        </p:pic>
        <p:pic>
          <p:nvPicPr>
            <p:cNvPr id="113" name="图片 112" descr="云中心AP蓝.png"/>
            <p:cNvPicPr>
              <a:picLocks noChangeAspect="1"/>
            </p:cNvPicPr>
            <p:nvPr/>
          </p:nvPicPr>
          <p:blipFill>
            <a:blip r:embed="rId12" cstate="print"/>
            <a:stretch>
              <a:fillRect/>
            </a:stretch>
          </p:blipFill>
          <p:spPr>
            <a:xfrm>
              <a:off x="2806051" y="4598708"/>
              <a:ext cx="490909" cy="401653"/>
            </a:xfrm>
            <a:prstGeom prst="rect">
              <a:avLst/>
            </a:prstGeom>
          </p:spPr>
        </p:pic>
        <p:pic>
          <p:nvPicPr>
            <p:cNvPr id="114" name="图片 113" descr="RRU蓝.png"/>
            <p:cNvPicPr>
              <a:picLocks noChangeAspect="1"/>
            </p:cNvPicPr>
            <p:nvPr/>
          </p:nvPicPr>
          <p:blipFill>
            <a:blip r:embed="rId11" cstate="print"/>
            <a:stretch>
              <a:fillRect/>
            </a:stretch>
          </p:blipFill>
          <p:spPr>
            <a:xfrm>
              <a:off x="3288698" y="5238585"/>
              <a:ext cx="405710" cy="331945"/>
            </a:xfrm>
            <a:prstGeom prst="rect">
              <a:avLst/>
            </a:prstGeom>
          </p:spPr>
        </p:pic>
        <p:grpSp>
          <p:nvGrpSpPr>
            <p:cNvPr id="115" name="组合 114"/>
            <p:cNvGrpSpPr/>
            <p:nvPr/>
          </p:nvGrpSpPr>
          <p:grpSpPr>
            <a:xfrm>
              <a:off x="4420848" y="4769548"/>
              <a:ext cx="602246" cy="542324"/>
              <a:chOff x="6600056" y="4353447"/>
              <a:chExt cx="1296144" cy="833967"/>
            </a:xfrm>
          </p:grpSpPr>
          <p:cxnSp>
            <p:nvCxnSpPr>
              <p:cNvPr id="116" name="直接连接符 11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8" name="图片 117" descr="RRU蓝.png"/>
            <p:cNvPicPr>
              <a:picLocks noChangeAspect="1"/>
            </p:cNvPicPr>
            <p:nvPr/>
          </p:nvPicPr>
          <p:blipFill>
            <a:blip r:embed="rId11" cstate="print"/>
            <a:stretch>
              <a:fillRect/>
            </a:stretch>
          </p:blipFill>
          <p:spPr>
            <a:xfrm>
              <a:off x="4090784" y="5238585"/>
              <a:ext cx="405710" cy="331945"/>
            </a:xfrm>
            <a:prstGeom prst="rect">
              <a:avLst/>
            </a:prstGeom>
          </p:spPr>
        </p:pic>
        <p:pic>
          <p:nvPicPr>
            <p:cNvPr id="119" name="图片 118" descr="RRU蓝.png"/>
            <p:cNvPicPr>
              <a:picLocks noChangeAspect="1"/>
            </p:cNvPicPr>
            <p:nvPr/>
          </p:nvPicPr>
          <p:blipFill>
            <a:blip r:embed="rId11" cstate="print"/>
            <a:stretch>
              <a:fillRect/>
            </a:stretch>
          </p:blipFill>
          <p:spPr>
            <a:xfrm>
              <a:off x="4957557" y="5238585"/>
              <a:ext cx="405710" cy="331945"/>
            </a:xfrm>
            <a:prstGeom prst="rect">
              <a:avLst/>
            </a:prstGeom>
          </p:spPr>
        </p:pic>
        <p:pic>
          <p:nvPicPr>
            <p:cNvPr id="120" name="图片 119" descr="云中心AP蓝.png"/>
            <p:cNvPicPr>
              <a:picLocks noChangeAspect="1"/>
            </p:cNvPicPr>
            <p:nvPr/>
          </p:nvPicPr>
          <p:blipFill>
            <a:blip r:embed="rId12" cstate="print"/>
            <a:stretch>
              <a:fillRect/>
            </a:stretch>
          </p:blipFill>
          <p:spPr>
            <a:xfrm>
              <a:off x="4479949" y="4598708"/>
              <a:ext cx="490909" cy="401653"/>
            </a:xfrm>
            <a:prstGeom prst="rect">
              <a:avLst/>
            </a:prstGeom>
          </p:spPr>
        </p:pic>
        <p:pic>
          <p:nvPicPr>
            <p:cNvPr id="121" name="图片 120" descr="故障链路.png"/>
            <p:cNvPicPr>
              <a:picLocks noChangeAspect="1"/>
            </p:cNvPicPr>
            <p:nvPr/>
          </p:nvPicPr>
          <p:blipFill>
            <a:blip r:embed="rId3" cstate="print"/>
            <a:stretch>
              <a:fillRect/>
            </a:stretch>
          </p:blipFill>
          <p:spPr>
            <a:xfrm>
              <a:off x="4270520" y="5978673"/>
              <a:ext cx="490909" cy="366061"/>
            </a:xfrm>
            <a:prstGeom prst="rect">
              <a:avLst/>
            </a:prstGeom>
          </p:spPr>
        </p:pic>
        <p:pic>
          <p:nvPicPr>
            <p:cNvPr id="122" name="图片 121" descr="SAN网络-蓝.png"/>
            <p:cNvPicPr>
              <a:picLocks noChangeAspect="1"/>
            </p:cNvPicPr>
            <p:nvPr/>
          </p:nvPicPr>
          <p:blipFill>
            <a:blip r:embed="rId4" cstate="print"/>
            <a:stretch>
              <a:fillRect/>
            </a:stretch>
          </p:blipFill>
          <p:spPr>
            <a:xfrm>
              <a:off x="4846232" y="5962471"/>
              <a:ext cx="243218" cy="398465"/>
            </a:xfrm>
            <a:prstGeom prst="rect">
              <a:avLst/>
            </a:prstGeom>
          </p:spPr>
        </p:pic>
        <p:pic>
          <p:nvPicPr>
            <p:cNvPr id="123" name="图片 122" descr="wifi信号蓝.png"/>
            <p:cNvPicPr>
              <a:picLocks noChangeAspect="1"/>
            </p:cNvPicPr>
            <p:nvPr/>
          </p:nvPicPr>
          <p:blipFill>
            <a:blip r:embed="rId6" cstate="print"/>
            <a:stretch>
              <a:fillRect/>
            </a:stretch>
          </p:blipFill>
          <p:spPr>
            <a:xfrm rot="10800000">
              <a:off x="4583599" y="5626829"/>
              <a:ext cx="277374" cy="232258"/>
            </a:xfrm>
            <a:prstGeom prst="rect">
              <a:avLst/>
            </a:prstGeom>
          </p:spPr>
        </p:pic>
        <p:pic>
          <p:nvPicPr>
            <p:cNvPr id="124" name="图片 123" descr="防火墙.png"/>
            <p:cNvPicPr>
              <a:picLocks noChangeAspect="1"/>
            </p:cNvPicPr>
            <p:nvPr/>
          </p:nvPicPr>
          <p:blipFill>
            <a:blip r:embed="rId13" cstate="print"/>
            <a:stretch>
              <a:fillRect/>
            </a:stretch>
          </p:blipFill>
          <p:spPr>
            <a:xfrm>
              <a:off x="2805469" y="3220781"/>
              <a:ext cx="490909" cy="401653"/>
            </a:xfrm>
            <a:prstGeom prst="rect">
              <a:avLst/>
            </a:prstGeom>
          </p:spPr>
        </p:pic>
        <p:pic>
          <p:nvPicPr>
            <p:cNvPr id="48" name="图片 4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81912" y="1292479"/>
              <a:ext cx="1346845" cy="248394"/>
            </a:xfrm>
            <a:prstGeom prst="rect">
              <a:avLst/>
            </a:prstGeom>
          </p:spPr>
        </p:pic>
      </p:grpSp>
    </p:spTree>
    <p:extLst>
      <p:ext uri="{BB962C8B-B14F-4D97-AF65-F5344CB8AC3E}">
        <p14:creationId xmlns:p14="http://schemas.microsoft.com/office/powerpoint/2010/main" val="29948456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prstGeom prst="rect">
            <a:avLst/>
          </a:prstGeom>
        </p:spPr>
        <p:txBody>
          <a:bodyPr/>
          <a:lstStyle/>
          <a:p>
            <a:pPr algn="l"/>
            <a:r>
              <a:rPr lang="en-US" altLang="zh-CN" sz="1400" dirty="0">
                <a:latin typeface="Huawei Sans" panose="020C0503030203020204" pitchFamily="34" charset="0"/>
              </a:rPr>
              <a:t>A campus network generally refers to the intranet of an enterprise or organization, which aims to ensure more efficient operation of main services.</a:t>
            </a:r>
          </a:p>
          <a:p>
            <a:pPr algn="l"/>
            <a:r>
              <a:rPr lang="en-US" altLang="zh-CN" sz="1400" dirty="0">
                <a:latin typeface="Huawei Sans" panose="020C0503030203020204" pitchFamily="34" charset="0"/>
              </a:rPr>
              <a:t>In terms of network scale, campus networks can be classified into medium- and large-sized campus networks and small- and medium-sized campus networks.</a:t>
            </a:r>
          </a:p>
          <a:p>
            <a:pPr algn="l"/>
            <a:r>
              <a:rPr lang="en-US" altLang="zh-CN" sz="1400" dirty="0">
                <a:latin typeface="Huawei Sans" panose="020C0503030203020204" pitchFamily="34" charset="0"/>
              </a:rPr>
              <a:t>With the development of technologies and digitalization of industries, services in small- and medium-scale scenarios, such as chain stores and branch offices, are gradually connected to the enterprise intranet through cloud-managed networks.</a:t>
            </a:r>
          </a:p>
          <a:p>
            <a:pPr algn="l"/>
            <a:r>
              <a:rPr lang="en-US" altLang="zh-CN" sz="1400" dirty="0">
                <a:latin typeface="Huawei Sans" panose="020C0503030203020204" pitchFamily="34" charset="0"/>
              </a:rPr>
              <a:t>Cloud-managed networks have become the trend in constructing small- and medium-sized campus networks. Cloud-based solutions help enterprises improve management efficiency and build networks that can quickly support the development of new services.</a:t>
            </a:r>
          </a:p>
          <a:p>
            <a:pPr algn="l"/>
            <a:r>
              <a:rPr lang="en-US" altLang="zh-CN" sz="1400" dirty="0">
                <a:latin typeface="Huawei Sans" panose="020C0503030203020204" pitchFamily="34" charset="0"/>
              </a:rPr>
              <a:t>This document mainly describes the design and planning methods of small- and medium-sized campus networks in terms of the solution architecture, technical solution comparison, engineering design suggestions, and O&amp;M.</a:t>
            </a:r>
          </a:p>
        </p:txBody>
      </p:sp>
    </p:spTree>
    <p:extLst>
      <p:ext uri="{BB962C8B-B14F-4D97-AF65-F5344CB8AC3E}">
        <p14:creationId xmlns:p14="http://schemas.microsoft.com/office/powerpoint/2010/main" val="34893310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60363" indent="-360363" algn="l"/>
            <a:r>
              <a:rPr lang="en-US" altLang="zh-CN" sz="2000" dirty="0">
                <a:solidFill>
                  <a:schemeClr val="bg1">
                    <a:lumMod val="50000"/>
                  </a:schemeClr>
                </a:solidFill>
                <a:latin typeface="Huawei Sans" panose="020C0503030203020204" pitchFamily="34" charset="0"/>
              </a:rPr>
              <a:t>Service Requirements and Challenges of Small- and Medium-Sized Campus Networks</a:t>
            </a:r>
          </a:p>
          <a:p>
            <a:pPr marL="360363" indent="-360363" algn="l"/>
            <a:r>
              <a:rPr lang="en-US" altLang="zh-CN" sz="2000" dirty="0">
                <a:solidFill>
                  <a:schemeClr val="bg1">
                    <a:lumMod val="50000"/>
                  </a:schemeClr>
                </a:solidFill>
                <a:latin typeface="Huawei Sans" panose="020C0503030203020204" pitchFamily="34" charset="0"/>
              </a:rPr>
              <a:t>Introduction to 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a:t>
            </a:r>
          </a:p>
          <a:p>
            <a:pPr marL="360363" indent="-360363" algn="l"/>
            <a:r>
              <a:rPr lang="en-US" altLang="zh-CN" sz="2000" b="1" dirty="0">
                <a:latin typeface="Huawei Sans" panose="020C0503030203020204" pitchFamily="34" charset="0"/>
              </a:rPr>
              <a:t>Huawei </a:t>
            </a:r>
            <a:r>
              <a:rPr lang="en-US" altLang="zh-CN" sz="2000" b="1" dirty="0" err="1">
                <a:latin typeface="Huawei Sans" panose="020C0503030203020204" pitchFamily="34" charset="0"/>
              </a:rPr>
              <a:t>CloudCampus</a:t>
            </a:r>
            <a:r>
              <a:rPr lang="en-US" altLang="zh-CN" sz="2000" b="1" dirty="0">
                <a:latin typeface="Huawei Sans" panose="020C0503030203020204" pitchFamily="34" charset="0"/>
              </a:rPr>
              <a:t> Solution Design for Small- and Medium-Sized Campus Networks</a:t>
            </a:r>
            <a:endParaRPr lang="en-US" altLang="zh-CN" sz="1800" b="1" dirty="0">
              <a:latin typeface="Huawei Sans" panose="020C0503030203020204" pitchFamily="34" charset="0"/>
              <a:sym typeface="Huawei Sans" panose="020C0503030203020204" pitchFamily="34" charset="0"/>
            </a:endParaRPr>
          </a:p>
          <a:p>
            <a:pPr marL="646112" lvl="1" indent="-285750"/>
            <a:r>
              <a:rPr lang="en-US" altLang="zh-CN" sz="1800" dirty="0">
                <a:solidFill>
                  <a:schemeClr val="bg1">
                    <a:lumMod val="50000"/>
                  </a:schemeClr>
                </a:solidFill>
                <a:sym typeface="Huawei Sans" panose="020C0503030203020204" pitchFamily="34" charset="0"/>
              </a:rPr>
              <a:t>Networking Solution Design</a:t>
            </a:r>
          </a:p>
          <a:p>
            <a:pPr marL="646112" lvl="1" indent="-285750">
              <a:buSzPct val="60000"/>
              <a:buFont typeface="Wingdings" panose="05000000000000000000" pitchFamily="2" charset="2"/>
              <a:buChar char="n"/>
            </a:pPr>
            <a:r>
              <a:rPr lang="en-US" altLang="zh-CN" sz="1800" dirty="0">
                <a:sym typeface="Huawei Sans" panose="020C0503030203020204" pitchFamily="34" charset="0"/>
              </a:rPr>
              <a:t>Network Design</a:t>
            </a:r>
          </a:p>
          <a:p>
            <a:pPr marL="646112" lvl="1" indent="-285750"/>
            <a:r>
              <a:rPr lang="en-US" altLang="zh-CN" sz="1800" dirty="0" err="1">
                <a:solidFill>
                  <a:schemeClr val="bg1">
                    <a:lumMod val="50000"/>
                  </a:schemeClr>
                </a:solidFill>
                <a:latin typeface="Huawei Sans" panose="020C0503030203020204" pitchFamily="34" charset="0"/>
                <a:sym typeface="Huawei Sans" panose="020C0503030203020204" pitchFamily="34" charset="0"/>
              </a:rPr>
              <a:t>QoS</a:t>
            </a:r>
            <a:r>
              <a:rPr lang="en-US" altLang="zh-CN" sz="1800" dirty="0">
                <a:solidFill>
                  <a:schemeClr val="bg1">
                    <a:lumMod val="50000"/>
                  </a:schemeClr>
                </a:solidFill>
                <a:latin typeface="Huawei Sans" panose="020C0503030203020204" pitchFamily="34" charset="0"/>
                <a:sym typeface="Huawei Sans" panose="020C0503030203020204" pitchFamily="34" charset="0"/>
              </a:rPr>
              <a:t> and Security Design</a:t>
            </a:r>
          </a:p>
          <a:p>
            <a:pPr marL="360363" indent="-360363" algn="l"/>
            <a:r>
              <a:rPr lang="en-US" altLang="zh-CN" sz="2000" dirty="0">
                <a:solidFill>
                  <a:schemeClr val="bg1">
                    <a:lumMod val="50000"/>
                  </a:schemeClr>
                </a:solidFill>
                <a:latin typeface="Huawei Sans" panose="020C0503030203020204" pitchFamily="34" charset="0"/>
              </a:rPr>
              <a:t>Typical Industry Application Scenarios</a:t>
            </a:r>
          </a:p>
        </p:txBody>
      </p:sp>
    </p:spTree>
    <p:extLst>
      <p:ext uri="{BB962C8B-B14F-4D97-AF65-F5344CB8AC3E}">
        <p14:creationId xmlns:p14="http://schemas.microsoft.com/office/powerpoint/2010/main" val="7470802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err="1" smtClean="0">
                <a:latin typeface="Huawei Sans" panose="020C0503030203020204" pitchFamily="34" charset="0"/>
                <a:sym typeface="Huawei Sans" panose="020C0503030203020204" pitchFamily="34" charset="0"/>
              </a:rPr>
              <a:t>CloudCampus</a:t>
            </a:r>
            <a:r>
              <a:rPr lang="en-US" altLang="zh-CN" dirty="0" smtClean="0">
                <a:latin typeface="Huawei Sans" panose="020C0503030203020204" pitchFamily="34" charset="0"/>
                <a:sym typeface="Huawei Sans" panose="020C0503030203020204" pitchFamily="34" charset="0"/>
              </a:rPr>
              <a:t> Solution Account Role Design</a:t>
            </a:r>
            <a:endParaRPr lang="en-US" altLang="zh-CN" dirty="0">
              <a:latin typeface="Huawei Sans" panose="020C0503030203020204" pitchFamily="34" charset="0"/>
              <a:sym typeface="Huawei Sans" panose="020C0503030203020204" pitchFamily="34" charset="0"/>
            </a:endParaRPr>
          </a:p>
        </p:txBody>
      </p:sp>
      <p:grpSp>
        <p:nvGrpSpPr>
          <p:cNvPr id="10" name="组合 9"/>
          <p:cNvGrpSpPr/>
          <p:nvPr/>
        </p:nvGrpSpPr>
        <p:grpSpPr>
          <a:xfrm>
            <a:off x="4196734" y="3699960"/>
            <a:ext cx="1626768" cy="776004"/>
            <a:chOff x="2099556" y="2002157"/>
            <a:chExt cx="3245143" cy="530021"/>
          </a:xfrm>
        </p:grpSpPr>
        <p:cxnSp>
          <p:nvCxnSpPr>
            <p:cNvPr id="11" name="直接连接符 10"/>
            <p:cNvCxnSpPr/>
            <p:nvPr/>
          </p:nvCxnSpPr>
          <p:spPr>
            <a:xfrm>
              <a:off x="3722127" y="2002157"/>
              <a:ext cx="0" cy="27471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99556" y="2276872"/>
              <a:ext cx="32451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99556"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44699"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764974" y="2482747"/>
            <a:ext cx="3245143" cy="853604"/>
            <a:chOff x="2099556" y="2002157"/>
            <a:chExt cx="3245143" cy="530021"/>
          </a:xfrm>
        </p:grpSpPr>
        <p:cxnSp>
          <p:nvCxnSpPr>
            <p:cNvPr id="16" name="直接连接符 15"/>
            <p:cNvCxnSpPr/>
            <p:nvPr/>
          </p:nvCxnSpPr>
          <p:spPr>
            <a:xfrm>
              <a:off x="3722127" y="2002157"/>
              <a:ext cx="0" cy="27471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99556" y="2276872"/>
              <a:ext cx="32451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99556"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44699"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920997" y="3699960"/>
            <a:ext cx="1695838" cy="776004"/>
            <a:chOff x="2099556" y="2002157"/>
            <a:chExt cx="3245143" cy="530021"/>
          </a:xfrm>
        </p:grpSpPr>
        <p:cxnSp>
          <p:nvCxnSpPr>
            <p:cNvPr id="21" name="直接连接符 20"/>
            <p:cNvCxnSpPr/>
            <p:nvPr/>
          </p:nvCxnSpPr>
          <p:spPr>
            <a:xfrm>
              <a:off x="3722127" y="2002157"/>
              <a:ext cx="0" cy="27471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9556" y="2276872"/>
              <a:ext cx="32451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9556"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344699" y="2276872"/>
              <a:ext cx="0" cy="25530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5" name="圆角矩形 24"/>
          <p:cNvSpPr/>
          <p:nvPr/>
        </p:nvSpPr>
        <p:spPr>
          <a:xfrm>
            <a:off x="2209234" y="2010257"/>
            <a:ext cx="2356625" cy="586627"/>
          </a:xfrm>
          <a:prstGeom prst="roundRect">
            <a:avLst>
              <a:gd name="adj" fmla="val 581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Platform operator</a:t>
            </a:r>
          </a:p>
        </p:txBody>
      </p:sp>
      <p:sp>
        <p:nvSpPr>
          <p:cNvPr id="26" name="圆角矩形 25"/>
          <p:cNvSpPr/>
          <p:nvPr/>
        </p:nvSpPr>
        <p:spPr>
          <a:xfrm>
            <a:off x="488468" y="3212106"/>
            <a:ext cx="2553012" cy="586627"/>
          </a:xfrm>
          <a:prstGeom prst="roundRect">
            <a:avLst>
              <a:gd name="adj" fmla="val 6331"/>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MSP</a:t>
            </a:r>
          </a:p>
        </p:txBody>
      </p:sp>
      <p:sp>
        <p:nvSpPr>
          <p:cNvPr id="27" name="圆角矩形 26"/>
          <p:cNvSpPr/>
          <p:nvPr/>
        </p:nvSpPr>
        <p:spPr>
          <a:xfrm>
            <a:off x="3733611" y="3212106"/>
            <a:ext cx="2553012" cy="586627"/>
          </a:xfrm>
          <a:prstGeom prst="roundRect">
            <a:avLst>
              <a:gd name="adj" fmla="val 5153"/>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MSP</a:t>
            </a:r>
          </a:p>
        </p:txBody>
      </p:sp>
      <p:grpSp>
        <p:nvGrpSpPr>
          <p:cNvPr id="28" name="组合 27"/>
          <p:cNvGrpSpPr/>
          <p:nvPr/>
        </p:nvGrpSpPr>
        <p:grpSpPr>
          <a:xfrm>
            <a:off x="3249094" y="3489711"/>
            <a:ext cx="276904" cy="51390"/>
            <a:chOff x="3074810" y="3664575"/>
            <a:chExt cx="276904" cy="75240"/>
          </a:xfrm>
          <a:solidFill>
            <a:srgbClr val="0082B4"/>
          </a:solidFill>
        </p:grpSpPr>
        <p:sp>
          <p:nvSpPr>
            <p:cNvPr id="29" name="椭圆 28"/>
            <p:cNvSpPr>
              <a:spLocks noChangeAspect="1"/>
            </p:cNvSpPr>
            <p:nvPr/>
          </p:nvSpPr>
          <p:spPr>
            <a:xfrm>
              <a:off x="3074810" y="3664575"/>
              <a:ext cx="75240" cy="75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a:xfrm>
              <a:off x="3175642" y="3664575"/>
              <a:ext cx="75240" cy="75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a:xfrm>
              <a:off x="3276474" y="3664575"/>
              <a:ext cx="75240" cy="75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椭圆 32"/>
          <p:cNvSpPr>
            <a:spLocks noChangeAspect="1"/>
          </p:cNvSpPr>
          <p:nvPr/>
        </p:nvSpPr>
        <p:spPr>
          <a:xfrm>
            <a:off x="1626522"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a:xfrm>
            <a:off x="1727354"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a:xfrm>
            <a:off x="1828186"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p:cNvSpPr>
            <a:spLocks noChangeAspect="1"/>
          </p:cNvSpPr>
          <p:nvPr/>
        </p:nvSpPr>
        <p:spPr>
          <a:xfrm>
            <a:off x="4871665"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a:spLocks noChangeAspect="1"/>
          </p:cNvSpPr>
          <p:nvPr/>
        </p:nvSpPr>
        <p:spPr>
          <a:xfrm>
            <a:off x="4972497"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a:xfrm>
            <a:off x="5073329" y="4681573"/>
            <a:ext cx="75240" cy="51390"/>
          </a:xfrm>
          <a:prstGeom prst="ellipse">
            <a:avLst/>
          </a:prstGeom>
          <a:solidFill>
            <a:srgbClr val="008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488468" y="4413955"/>
            <a:ext cx="940269" cy="586627"/>
          </a:xfrm>
          <a:prstGeom prst="roundRect">
            <a:avLst>
              <a:gd name="adj" fmla="val 9432"/>
            </a:avLst>
          </a:prstGeom>
          <a:solidFill>
            <a:srgbClr val="56C4D2"/>
          </a:solidFill>
          <a:ln>
            <a:solidFill>
              <a:srgbClr val="30B5C5"/>
            </a:solidFill>
          </a:ln>
        </p:spPr>
        <p:txBody>
          <a:bodyPr wrap="square" rtlCol="0" anchor="ctr" anchorCtr="0">
            <a:noAutofit/>
          </a:bodyPr>
          <a:lstStyle/>
          <a:p>
            <a:pPr algn="ctr"/>
            <a:r>
              <a:rPr lang="en-US" altLang="zh-CN" sz="1600" b="1" dirty="0">
                <a:solidFill>
                  <a:prstClr val="white"/>
                </a:solidFill>
                <a:latin typeface="Huawei Sans" panose="020C0503030203020204" pitchFamily="34" charset="0"/>
                <a:ea typeface="方正兰亭黑简体" panose="02000000000000000000" pitchFamily="2" charset="-122"/>
              </a:rPr>
              <a:t>Tenant</a:t>
            </a:r>
          </a:p>
        </p:txBody>
      </p:sp>
      <p:sp>
        <p:nvSpPr>
          <p:cNvPr id="44" name="圆角矩形 43"/>
          <p:cNvSpPr/>
          <p:nvPr/>
        </p:nvSpPr>
        <p:spPr>
          <a:xfrm>
            <a:off x="5346354" y="4413955"/>
            <a:ext cx="940269" cy="586627"/>
          </a:xfrm>
          <a:prstGeom prst="roundRect">
            <a:avLst>
              <a:gd name="adj" fmla="val 9432"/>
            </a:avLst>
          </a:prstGeom>
          <a:solidFill>
            <a:srgbClr val="56C4D2"/>
          </a:solidFill>
          <a:ln>
            <a:solidFill>
              <a:srgbClr val="30B5C5"/>
            </a:solidFill>
          </a:ln>
        </p:spPr>
        <p:txBody>
          <a:bodyPr wrap="square" rtlCol="0" anchor="ctr" anchorCtr="0">
            <a:noAutofit/>
          </a:bodyPr>
          <a:lstStyle/>
          <a:p>
            <a:pPr algn="ctr"/>
            <a:r>
              <a:rPr lang="en-US" altLang="zh-CN" sz="1600" b="1" dirty="0">
                <a:solidFill>
                  <a:prstClr val="white"/>
                </a:solidFill>
                <a:latin typeface="Huawei Sans" panose="020C0503030203020204" pitchFamily="34" charset="0"/>
                <a:ea typeface="方正兰亭黑简体" panose="02000000000000000000" pitchFamily="2" charset="-122"/>
              </a:rPr>
              <a:t>Tenant</a:t>
            </a:r>
          </a:p>
        </p:txBody>
      </p:sp>
      <p:sp>
        <p:nvSpPr>
          <p:cNvPr id="47" name="圆角矩形 46"/>
          <p:cNvSpPr/>
          <p:nvPr/>
        </p:nvSpPr>
        <p:spPr>
          <a:xfrm>
            <a:off x="2101211" y="4413955"/>
            <a:ext cx="940269" cy="586627"/>
          </a:xfrm>
          <a:prstGeom prst="roundRect">
            <a:avLst>
              <a:gd name="adj" fmla="val 9432"/>
            </a:avLst>
          </a:prstGeom>
          <a:solidFill>
            <a:srgbClr val="56C4D2"/>
          </a:solidFill>
          <a:ln>
            <a:solidFill>
              <a:srgbClr val="30B5C5"/>
            </a:solidFill>
          </a:ln>
        </p:spPr>
        <p:txBody>
          <a:bodyPr wrap="square" rtlCol="0" anchor="ctr" anchorCtr="0">
            <a:noAutofit/>
          </a:bodyPr>
          <a:lstStyle/>
          <a:p>
            <a:pPr algn="ctr"/>
            <a:r>
              <a:rPr lang="en-US" altLang="zh-CN" sz="1600" b="1" dirty="0">
                <a:solidFill>
                  <a:prstClr val="white"/>
                </a:solidFill>
                <a:latin typeface="Huawei Sans" panose="020C0503030203020204" pitchFamily="34" charset="0"/>
                <a:ea typeface="方正兰亭黑简体" panose="02000000000000000000" pitchFamily="2" charset="-122"/>
              </a:rPr>
              <a:t>Tenant</a:t>
            </a:r>
          </a:p>
        </p:txBody>
      </p:sp>
      <p:sp>
        <p:nvSpPr>
          <p:cNvPr id="50" name="圆角矩形 49"/>
          <p:cNvSpPr/>
          <p:nvPr/>
        </p:nvSpPr>
        <p:spPr>
          <a:xfrm>
            <a:off x="3733611" y="4413955"/>
            <a:ext cx="940269" cy="586627"/>
          </a:xfrm>
          <a:prstGeom prst="roundRect">
            <a:avLst>
              <a:gd name="adj" fmla="val 9432"/>
            </a:avLst>
          </a:prstGeom>
          <a:solidFill>
            <a:srgbClr val="56C4D2"/>
          </a:solidFill>
          <a:ln>
            <a:solidFill>
              <a:srgbClr val="30B5C5"/>
            </a:solidFill>
          </a:ln>
        </p:spPr>
        <p:txBody>
          <a:bodyPr wrap="square" rtlCol="0" anchor="ctr" anchorCtr="0">
            <a:noAutofit/>
          </a:bodyPr>
          <a:lstStyle/>
          <a:p>
            <a:pPr algn="ctr"/>
            <a:r>
              <a:rPr lang="en-US" altLang="zh-CN" sz="1600" b="1" dirty="0">
                <a:solidFill>
                  <a:prstClr val="white"/>
                </a:solidFill>
                <a:latin typeface="Huawei Sans" panose="020C0503030203020204" pitchFamily="34" charset="0"/>
                <a:ea typeface="方正兰亭黑简体" panose="02000000000000000000" pitchFamily="2" charset="-122"/>
              </a:rPr>
              <a:t>Tenant</a:t>
            </a:r>
          </a:p>
        </p:txBody>
      </p:sp>
      <p:sp>
        <p:nvSpPr>
          <p:cNvPr id="53" name="圆角矩形 52"/>
          <p:cNvSpPr/>
          <p:nvPr/>
        </p:nvSpPr>
        <p:spPr>
          <a:xfrm>
            <a:off x="7323848" y="4318083"/>
            <a:ext cx="4344277" cy="829759"/>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 small- and medium-sized campus scenarios, tenant accounts are used by campus users to build and manage networks.</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五边形 54"/>
          <p:cNvSpPr/>
          <p:nvPr/>
        </p:nvSpPr>
        <p:spPr bwMode="auto">
          <a:xfrm>
            <a:off x="4871665" y="48039"/>
            <a:ext cx="1120023" cy="34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56" name="燕尾形 55"/>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60" name="燕尾形 59"/>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
        <p:nvSpPr>
          <p:cNvPr id="45" name="Right Arrow 157"/>
          <p:cNvSpPr/>
          <p:nvPr/>
        </p:nvSpPr>
        <p:spPr bwMode="gray">
          <a:xfrm>
            <a:off x="6648914" y="4459134"/>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370322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Site Design</a:t>
            </a:r>
            <a:endParaRPr lang="en-US" altLang="zh-CN" dirty="0">
              <a:latin typeface="Huawei Sans" panose="020C0503030203020204" pitchFamily="34" charset="0"/>
              <a:sym typeface="Huawei Sans" panose="020C0503030203020204" pitchFamily="34" charset="0"/>
            </a:endParaRPr>
          </a:p>
        </p:txBody>
      </p:sp>
      <p:sp>
        <p:nvSpPr>
          <p:cNvPr id="26" name="任意多边形 25"/>
          <p:cNvSpPr/>
          <p:nvPr/>
        </p:nvSpPr>
        <p:spPr>
          <a:xfrm>
            <a:off x="2358590" y="2908492"/>
            <a:ext cx="1379002" cy="92204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b="1" dirty="0" smtClean="0">
                <a:latin typeface="Huawei Sans" panose="020C0503030203020204" pitchFamily="34" charset="0"/>
              </a:rPr>
              <a:t>Internet</a:t>
            </a:r>
            <a:endParaRPr lang="en-US" altLang="zh-CN" b="1" dirty="0">
              <a:latin typeface="Huawei Sans" panose="020C0503030203020204" pitchFamily="34" charset="0"/>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0780" y="1841090"/>
            <a:ext cx="2169108" cy="400040"/>
          </a:xfrm>
          <a:prstGeom prst="rect">
            <a:avLst/>
          </a:prstGeom>
        </p:spPr>
      </p:pic>
      <p:sp>
        <p:nvSpPr>
          <p:cNvPr id="28" name="Freeform 159"/>
          <p:cNvSpPr/>
          <p:nvPr/>
        </p:nvSpPr>
        <p:spPr>
          <a:xfrm flipH="1">
            <a:off x="861350" y="4437608"/>
            <a:ext cx="1237220" cy="6467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400" dirty="0" smtClean="0">
                <a:solidFill>
                  <a:schemeClr val="bg1">
                    <a:lumMod val="50000"/>
                  </a:schemeClr>
                </a:solidFill>
                <a:latin typeface="Huawei Sans" panose="020C0503030203020204" pitchFamily="34" charset="0"/>
              </a:rPr>
              <a:t>Store</a:t>
            </a:r>
            <a:endParaRPr lang="en-US" sz="1400" dirty="0">
              <a:solidFill>
                <a:schemeClr val="bg1">
                  <a:lumMod val="50000"/>
                </a:schemeClr>
              </a:solidFill>
              <a:latin typeface="Huawei Sans" panose="020C0503030203020204" pitchFamily="34" charset="0"/>
            </a:endParaRPr>
          </a:p>
        </p:txBody>
      </p:sp>
      <p:sp>
        <p:nvSpPr>
          <p:cNvPr id="29" name="Freeform 159"/>
          <p:cNvSpPr/>
          <p:nvPr/>
        </p:nvSpPr>
        <p:spPr>
          <a:xfrm flipH="1">
            <a:off x="2380913" y="4437608"/>
            <a:ext cx="1237220" cy="6467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400" dirty="0" smtClean="0">
                <a:solidFill>
                  <a:schemeClr val="bg1">
                    <a:lumMod val="50000"/>
                  </a:schemeClr>
                </a:solidFill>
                <a:latin typeface="Huawei Sans" panose="020C0503030203020204" pitchFamily="34" charset="0"/>
              </a:rPr>
              <a:t>Supermarket</a:t>
            </a:r>
            <a:endParaRPr lang="en-US" sz="1400" dirty="0">
              <a:solidFill>
                <a:schemeClr val="bg1">
                  <a:lumMod val="50000"/>
                </a:schemeClr>
              </a:solidFill>
              <a:latin typeface="Huawei Sans" panose="020C0503030203020204" pitchFamily="34" charset="0"/>
            </a:endParaRPr>
          </a:p>
        </p:txBody>
      </p:sp>
      <p:sp>
        <p:nvSpPr>
          <p:cNvPr id="30" name="Freeform 159"/>
          <p:cNvSpPr/>
          <p:nvPr/>
        </p:nvSpPr>
        <p:spPr>
          <a:xfrm flipH="1">
            <a:off x="4139888" y="4437608"/>
            <a:ext cx="1237220" cy="6467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400" dirty="0" smtClean="0">
                <a:solidFill>
                  <a:schemeClr val="bg1">
                    <a:lumMod val="50000"/>
                  </a:schemeClr>
                </a:solidFill>
                <a:latin typeface="Huawei Sans" panose="020C0503030203020204" pitchFamily="34" charset="0"/>
              </a:rPr>
              <a:t>School</a:t>
            </a:r>
            <a:endParaRPr lang="en-US" sz="1400" dirty="0">
              <a:solidFill>
                <a:schemeClr val="bg1">
                  <a:lumMod val="50000"/>
                </a:schemeClr>
              </a:solidFill>
              <a:latin typeface="Huawei Sans" panose="020C0503030203020204" pitchFamily="34" charset="0"/>
            </a:endParaRPr>
          </a:p>
        </p:txBody>
      </p:sp>
      <p:grpSp>
        <p:nvGrpSpPr>
          <p:cNvPr id="31" name="Group 3"/>
          <p:cNvGrpSpPr/>
          <p:nvPr/>
        </p:nvGrpSpPr>
        <p:grpSpPr>
          <a:xfrm>
            <a:off x="3748028" y="4760973"/>
            <a:ext cx="261965" cy="61979"/>
            <a:chOff x="559282" y="6488261"/>
            <a:chExt cx="261965" cy="61979"/>
          </a:xfrm>
          <a:solidFill>
            <a:schemeClr val="bg1">
              <a:lumMod val="50000"/>
            </a:schemeClr>
          </a:solidFill>
        </p:grpSpPr>
        <p:sp>
          <p:nvSpPr>
            <p:cNvPr id="32"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3"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4"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35" name="圆角矩形 34"/>
          <p:cNvSpPr/>
          <p:nvPr/>
        </p:nvSpPr>
        <p:spPr>
          <a:xfrm>
            <a:off x="5777802" y="1785113"/>
            <a:ext cx="5961760" cy="1048524"/>
          </a:xfrm>
          <a:prstGeom prst="roundRect">
            <a:avLst>
              <a:gd name="adj" fmla="val 2222"/>
            </a:avLst>
          </a:prstGeom>
          <a:solidFill>
            <a:schemeClr val="bg1"/>
          </a:solid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36000" rIns="36000" bIns="36000" rtlCol="0" anchor="ctr" anchorCtr="0"/>
          <a:lstStyle/>
          <a:p>
            <a:pPr fontAlgn="ctr">
              <a:lnSpc>
                <a:spcPts val="2200"/>
              </a:lnSpc>
              <a:spcAft>
                <a:spcPts val="600"/>
              </a:spcAft>
            </a:pPr>
            <a:r>
              <a:rPr lang="en-US" sz="1400" dirty="0" smtClean="0">
                <a:solidFill>
                  <a:schemeClr val="tx1"/>
                </a:solidFill>
                <a:latin typeface="Huawei Sans" panose="020C0503030203020204" pitchFamily="34" charset="0"/>
              </a:rPr>
              <a:t>A site is an abstract concept in the </a:t>
            </a:r>
            <a:r>
              <a:rPr lang="en-US" sz="1400" dirty="0" err="1" smtClean="0">
                <a:solidFill>
                  <a:schemeClr val="tx1"/>
                </a:solidFill>
                <a:latin typeface="Huawei Sans" panose="020C0503030203020204" pitchFamily="34" charset="0"/>
              </a:rPr>
              <a:t>CloudCampus</a:t>
            </a:r>
            <a:r>
              <a:rPr lang="en-US" sz="1400" dirty="0" smtClean="0">
                <a:solidFill>
                  <a:schemeClr val="tx1"/>
                </a:solidFill>
                <a:latin typeface="Huawei Sans" panose="020C0503030203020204" pitchFamily="34" charset="0"/>
              </a:rPr>
              <a:t> Solution. It can be defined as an independent network, such as a branch or an independent campus network.</a:t>
            </a:r>
            <a:endParaRPr lang="en-US" sz="1400" dirty="0">
              <a:solidFill>
                <a:schemeClr val="tx1"/>
              </a:solidFill>
              <a:latin typeface="Huawei Sans" panose="020C0503030203020204" pitchFamily="34" charset="0"/>
            </a:endParaRPr>
          </a:p>
        </p:txBody>
      </p:sp>
      <p:sp>
        <p:nvSpPr>
          <p:cNvPr id="36" name="圆角矩形 35"/>
          <p:cNvSpPr/>
          <p:nvPr/>
        </p:nvSpPr>
        <p:spPr>
          <a:xfrm>
            <a:off x="5777802" y="1364292"/>
            <a:ext cx="5961760"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Site in the </a:t>
            </a:r>
            <a:r>
              <a:rPr lang="en-US" sz="1600" dirty="0" err="1">
                <a:solidFill>
                  <a:srgbClr val="30B5C5"/>
                </a:solidFill>
                <a:latin typeface="Huawei Sans" panose="020C0503030203020204" pitchFamily="34" charset="0"/>
                <a:ea typeface="方正兰亭黑简体" panose="02000000000000000000" pitchFamily="2" charset="-122"/>
              </a:rPr>
              <a:t>CloudCampus</a:t>
            </a:r>
            <a:r>
              <a:rPr lang="en-US" sz="1600" dirty="0">
                <a:solidFill>
                  <a:srgbClr val="30B5C5"/>
                </a:solidFill>
                <a:latin typeface="Huawei Sans" panose="020C0503030203020204" pitchFamily="34" charset="0"/>
                <a:ea typeface="方正兰亭黑简体" panose="02000000000000000000" pitchFamily="2" charset="-122"/>
              </a:rPr>
              <a:t> Solution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37" name="圆角矩形 36"/>
          <p:cNvSpPr/>
          <p:nvPr/>
        </p:nvSpPr>
        <p:spPr>
          <a:xfrm>
            <a:off x="5777802" y="3400990"/>
            <a:ext cx="5961760" cy="2485460"/>
          </a:xfrm>
          <a:prstGeom prst="roundRect">
            <a:avLst>
              <a:gd name="adj" fmla="val 2222"/>
            </a:avLst>
          </a:prstGeom>
          <a:solidFill>
            <a:schemeClr val="bg1"/>
          </a:solid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36000" rIns="36000" bIns="36000" rtlCol="0" anchor="ctr" anchorCtr="0"/>
          <a:lstStyle/>
          <a:p>
            <a:pPr marL="2730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An independent branch can be deployed as a site based on the physical location, for example, a financial branch of a bank or a campus of a university.</a:t>
            </a:r>
          </a:p>
          <a:p>
            <a:pPr marL="2730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Each site can be assigned a tenant administrator for network O&amp;M or an MSP administrator for O&amp;M.</a:t>
            </a:r>
          </a:p>
          <a:p>
            <a:pPr marL="2730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For a medium-sized campus network, do not allocate too many sites. Otherwise, the interconnection between </a:t>
            </a:r>
            <a:r>
              <a:rPr lang="en-US" altLang="zh-CN" sz="1400" dirty="0">
                <a:solidFill>
                  <a:schemeClr val="tx1"/>
                </a:solidFill>
                <a:latin typeface="Huawei Sans" panose="020C0503030203020204" pitchFamily="34" charset="0"/>
              </a:rPr>
              <a:t>sites </a:t>
            </a:r>
            <a:r>
              <a:rPr lang="en-US" sz="1400" dirty="0" smtClean="0">
                <a:solidFill>
                  <a:schemeClr val="tx1"/>
                </a:solidFill>
                <a:latin typeface="Huawei Sans" panose="020C0503030203020204" pitchFamily="34" charset="0"/>
              </a:rPr>
              <a:t>and the management </a:t>
            </a:r>
            <a:r>
              <a:rPr lang="en-US" altLang="zh-CN" sz="1400" dirty="0" smtClean="0">
                <a:solidFill>
                  <a:schemeClr val="tx1"/>
                </a:solidFill>
                <a:latin typeface="Huawei Sans" panose="020C0503030203020204" pitchFamily="34" charset="0"/>
              </a:rPr>
              <a:t>will </a:t>
            </a:r>
            <a:r>
              <a:rPr lang="en-US" altLang="zh-CN" sz="1400" dirty="0">
                <a:solidFill>
                  <a:schemeClr val="tx1"/>
                </a:solidFill>
                <a:latin typeface="Huawei Sans" panose="020C0503030203020204" pitchFamily="34" charset="0"/>
              </a:rPr>
              <a:t>be complicated</a:t>
            </a: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p:txBody>
      </p:sp>
      <p:sp>
        <p:nvSpPr>
          <p:cNvPr id="38" name="圆角矩形 37"/>
          <p:cNvSpPr/>
          <p:nvPr/>
        </p:nvSpPr>
        <p:spPr>
          <a:xfrm>
            <a:off x="5777802" y="2980170"/>
            <a:ext cx="5961760"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Site design: considering simplified </a:t>
            </a:r>
            <a:r>
              <a:rPr lang="en-US" altLang="zh-CN" sz="1600" dirty="0">
                <a:solidFill>
                  <a:srgbClr val="30B5C5"/>
                </a:solidFill>
                <a:latin typeface="Huawei Sans" panose="020C0503030203020204" pitchFamily="34" charset="0"/>
                <a:ea typeface="方正兰亭黑简体" panose="02000000000000000000" pitchFamily="2" charset="-122"/>
              </a:rPr>
              <a:t>management and O&amp;M </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47" name="五边形 46"/>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8" name="燕尾形 47"/>
          <p:cNvSpPr/>
          <p:nvPr/>
        </p:nvSpPr>
        <p:spPr bwMode="auto">
          <a:xfrm>
            <a:off x="5845474"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9" name="燕尾形 48"/>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50" name="燕尾形 49"/>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7868670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Physical Network Design for a Site </a:t>
            </a:r>
            <a:r>
              <a:rPr lang="en-US" altLang="zh-CN" dirty="0" smtClean="0">
                <a:latin typeface="Huawei Sans" panose="020C0503030203020204" pitchFamily="34" charset="0"/>
              </a:rPr>
              <a:t>- </a:t>
            </a:r>
            <a:r>
              <a:rPr lang="en-US" altLang="zh-CN" dirty="0" smtClean="0">
                <a:latin typeface="Huawei Sans" panose="020C0503030203020204" pitchFamily="34" charset="0"/>
              </a:rPr>
              <a:t>Egress</a:t>
            </a:r>
            <a:endParaRPr lang="en-US" altLang="zh-CN" dirty="0">
              <a:latin typeface="Huawei Sans" panose="020C0503030203020204" pitchFamily="34" charset="0"/>
              <a:sym typeface="Huawei Sans" panose="020C0503030203020204" pitchFamily="34" charset="0"/>
            </a:endParaRPr>
          </a:p>
        </p:txBody>
      </p:sp>
      <p:sp>
        <p:nvSpPr>
          <p:cNvPr id="42" name="圆角矩形 41"/>
          <p:cNvSpPr/>
          <p:nvPr/>
        </p:nvSpPr>
        <p:spPr>
          <a:xfrm>
            <a:off x="760701" y="2995968"/>
            <a:ext cx="4095384" cy="3151418"/>
          </a:xfrm>
          <a:prstGeom prst="roundRect">
            <a:avLst>
              <a:gd name="adj" fmla="val 2222"/>
            </a:avLst>
          </a:prstGeom>
          <a:noFill/>
          <a:ln w="381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cxnSp>
        <p:nvCxnSpPr>
          <p:cNvPr id="43" name="直接连接符 42"/>
          <p:cNvCxnSpPr/>
          <p:nvPr/>
        </p:nvCxnSpPr>
        <p:spPr>
          <a:xfrm>
            <a:off x="2808328" y="2327414"/>
            <a:ext cx="0" cy="18318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2112886" y="4045384"/>
            <a:ext cx="1381318" cy="876049"/>
            <a:chOff x="6600056" y="4353447"/>
            <a:chExt cx="1296144" cy="833967"/>
          </a:xfrm>
        </p:grpSpPr>
        <p:cxnSp>
          <p:nvCxnSpPr>
            <p:cNvPr id="45" name="直接连接符 44"/>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1292540" y="4052803"/>
            <a:ext cx="3022008" cy="876049"/>
            <a:chOff x="6600056" y="4353447"/>
            <a:chExt cx="1296144" cy="833967"/>
          </a:xfrm>
        </p:grpSpPr>
        <p:cxnSp>
          <p:nvCxnSpPr>
            <p:cNvPr id="48" name="直接连接符 4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0" name="图片 49" descr="故障链路.png"/>
          <p:cNvPicPr>
            <a:picLocks noChangeAspect="1"/>
          </p:cNvPicPr>
          <p:nvPr/>
        </p:nvPicPr>
        <p:blipFill>
          <a:blip r:embed="rId3" cstate="print"/>
          <a:stretch>
            <a:fillRect/>
          </a:stretch>
        </p:blipFill>
        <p:spPr>
          <a:xfrm>
            <a:off x="3309501" y="5634716"/>
            <a:ext cx="490909" cy="366061"/>
          </a:xfrm>
          <a:prstGeom prst="rect">
            <a:avLst/>
          </a:prstGeom>
        </p:spPr>
      </p:pic>
      <p:pic>
        <p:nvPicPr>
          <p:cNvPr id="51" name="图片 50" descr="SAN网络-蓝.png"/>
          <p:cNvPicPr>
            <a:picLocks noChangeAspect="1"/>
          </p:cNvPicPr>
          <p:nvPr/>
        </p:nvPicPr>
        <p:blipFill>
          <a:blip r:embed="rId4" cstate="print"/>
          <a:stretch>
            <a:fillRect/>
          </a:stretch>
        </p:blipFill>
        <p:spPr>
          <a:xfrm>
            <a:off x="4356460" y="5618514"/>
            <a:ext cx="243218" cy="398465"/>
          </a:xfrm>
          <a:prstGeom prst="rect">
            <a:avLst/>
          </a:prstGeom>
        </p:spPr>
      </p:pic>
      <p:pic>
        <p:nvPicPr>
          <p:cNvPr id="52" name="图片 51" descr="笔记本电脑.png"/>
          <p:cNvPicPr>
            <a:picLocks noChangeAspect="1"/>
          </p:cNvPicPr>
          <p:nvPr/>
        </p:nvPicPr>
        <p:blipFill>
          <a:blip r:embed="rId5" cstate="print"/>
          <a:stretch>
            <a:fillRect/>
          </a:stretch>
        </p:blipFill>
        <p:spPr>
          <a:xfrm>
            <a:off x="1828462" y="4893889"/>
            <a:ext cx="539779" cy="338401"/>
          </a:xfrm>
          <a:prstGeom prst="rect">
            <a:avLst/>
          </a:prstGeom>
        </p:spPr>
      </p:pic>
      <p:sp>
        <p:nvSpPr>
          <p:cNvPr id="53" name="任意多边形 52"/>
          <p:cNvSpPr/>
          <p:nvPr/>
        </p:nvSpPr>
        <p:spPr>
          <a:xfrm>
            <a:off x="2176037" y="1933371"/>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b="1" dirty="0" smtClean="0">
                <a:latin typeface="Huawei Sans" panose="020C0503030203020204" pitchFamily="34" charset="0"/>
              </a:rPr>
              <a:t>Internet</a:t>
            </a:r>
            <a:endParaRPr lang="en-US" altLang="zh-CN" b="1" dirty="0">
              <a:latin typeface="Huawei Sans" panose="020C0503030203020204" pitchFamily="34" charset="0"/>
            </a:endParaRPr>
          </a:p>
        </p:txBody>
      </p:sp>
      <p:pic>
        <p:nvPicPr>
          <p:cNvPr id="54" name="图片 53" descr="wifi信号蓝.png"/>
          <p:cNvPicPr>
            <a:picLocks noChangeAspect="1"/>
          </p:cNvPicPr>
          <p:nvPr/>
        </p:nvPicPr>
        <p:blipFill>
          <a:blip r:embed="rId6" cstate="print"/>
          <a:stretch>
            <a:fillRect/>
          </a:stretch>
        </p:blipFill>
        <p:spPr>
          <a:xfrm rot="10800000">
            <a:off x="3332859" y="5319931"/>
            <a:ext cx="277374" cy="232258"/>
          </a:xfrm>
          <a:prstGeom prst="rect">
            <a:avLst/>
          </a:prstGeom>
        </p:spPr>
      </p:pic>
      <p:pic>
        <p:nvPicPr>
          <p:cNvPr id="55" name="图片 54" descr="无线网卡-蓝.png"/>
          <p:cNvPicPr>
            <a:picLocks noChangeAspect="1"/>
          </p:cNvPicPr>
          <p:nvPr/>
        </p:nvPicPr>
        <p:blipFill>
          <a:blip r:embed="rId7" cstate="print"/>
          <a:stretch>
            <a:fillRect/>
          </a:stretch>
        </p:blipFill>
        <p:spPr>
          <a:xfrm>
            <a:off x="862880" y="4842981"/>
            <a:ext cx="540000" cy="440216"/>
          </a:xfrm>
          <a:prstGeom prst="rect">
            <a:avLst/>
          </a:prstGeom>
        </p:spPr>
      </p:pic>
      <p:pic>
        <p:nvPicPr>
          <p:cNvPr id="56" name="图片 55" descr="云AP蓝.png"/>
          <p:cNvPicPr>
            <a:picLocks noChangeAspect="1"/>
          </p:cNvPicPr>
          <p:nvPr/>
        </p:nvPicPr>
        <p:blipFill>
          <a:blip r:embed="rId8" cstate="print"/>
          <a:stretch>
            <a:fillRect/>
          </a:stretch>
        </p:blipFill>
        <p:spPr>
          <a:xfrm>
            <a:off x="3229126" y="4862413"/>
            <a:ext cx="490541" cy="401352"/>
          </a:xfrm>
          <a:prstGeom prst="rect">
            <a:avLst/>
          </a:prstGeom>
        </p:spPr>
      </p:pic>
      <p:pic>
        <p:nvPicPr>
          <p:cNvPr id="57" name="图片 56" descr="云AP蓝.png"/>
          <p:cNvPicPr>
            <a:picLocks noChangeAspect="1"/>
          </p:cNvPicPr>
          <p:nvPr/>
        </p:nvPicPr>
        <p:blipFill>
          <a:blip r:embed="rId8" cstate="print"/>
          <a:stretch>
            <a:fillRect/>
          </a:stretch>
        </p:blipFill>
        <p:spPr>
          <a:xfrm>
            <a:off x="4183659" y="4862413"/>
            <a:ext cx="490541" cy="401352"/>
          </a:xfrm>
          <a:prstGeom prst="rect">
            <a:avLst/>
          </a:prstGeom>
        </p:spPr>
      </p:pic>
      <p:pic>
        <p:nvPicPr>
          <p:cNvPr id="58" name="图片 57" descr="wifi信号蓝.png"/>
          <p:cNvPicPr>
            <a:picLocks noChangeAspect="1"/>
          </p:cNvPicPr>
          <p:nvPr/>
        </p:nvPicPr>
        <p:blipFill>
          <a:blip r:embed="rId6" cstate="print"/>
          <a:stretch>
            <a:fillRect/>
          </a:stretch>
        </p:blipFill>
        <p:spPr>
          <a:xfrm rot="10800000">
            <a:off x="4290242" y="5319931"/>
            <a:ext cx="277374" cy="232258"/>
          </a:xfrm>
          <a:prstGeom prst="rect">
            <a:avLst/>
          </a:prstGeom>
        </p:spPr>
      </p:pic>
      <p:pic>
        <p:nvPicPr>
          <p:cNvPr id="59" name="图片 58" descr="接入交换机.png"/>
          <p:cNvPicPr>
            <a:picLocks noChangeAspect="1"/>
          </p:cNvPicPr>
          <p:nvPr/>
        </p:nvPicPr>
        <p:blipFill>
          <a:blip r:embed="rId9" cstate="print"/>
          <a:stretch>
            <a:fillRect/>
          </a:stretch>
        </p:blipFill>
        <p:spPr>
          <a:xfrm>
            <a:off x="2543847" y="3846877"/>
            <a:ext cx="540000" cy="441818"/>
          </a:xfrm>
          <a:prstGeom prst="rect">
            <a:avLst/>
          </a:prstGeom>
        </p:spPr>
      </p:pic>
      <p:sp>
        <p:nvSpPr>
          <p:cNvPr id="60" name="文本框 59"/>
          <p:cNvSpPr txBox="1"/>
          <p:nvPr/>
        </p:nvSpPr>
        <p:spPr>
          <a:xfrm>
            <a:off x="3135384" y="3925774"/>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grpSp>
        <p:nvGrpSpPr>
          <p:cNvPr id="61" name="组合 60"/>
          <p:cNvGrpSpPr/>
          <p:nvPr/>
        </p:nvGrpSpPr>
        <p:grpSpPr>
          <a:xfrm>
            <a:off x="3800410" y="5034960"/>
            <a:ext cx="276904" cy="75240"/>
            <a:chOff x="3074810" y="3664575"/>
            <a:chExt cx="276904" cy="75240"/>
          </a:xfrm>
        </p:grpSpPr>
        <p:sp>
          <p:nvSpPr>
            <p:cNvPr id="62" name="椭圆 61"/>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椭圆 62"/>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6" name="椭圆 65"/>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grpSp>
        <p:nvGrpSpPr>
          <p:cNvPr id="67" name="组合 66"/>
          <p:cNvGrpSpPr/>
          <p:nvPr/>
        </p:nvGrpSpPr>
        <p:grpSpPr>
          <a:xfrm>
            <a:off x="1496424" y="5034960"/>
            <a:ext cx="276904" cy="75240"/>
            <a:chOff x="3074810" y="3664575"/>
            <a:chExt cx="276904" cy="75240"/>
          </a:xfrm>
        </p:grpSpPr>
        <p:sp>
          <p:nvSpPr>
            <p:cNvPr id="74" name="椭圆 73"/>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椭圆 78"/>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0" name="椭圆 79"/>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81" name="圆角矩形 80"/>
          <p:cNvSpPr/>
          <p:nvPr/>
        </p:nvSpPr>
        <p:spPr>
          <a:xfrm>
            <a:off x="5281666" y="1706253"/>
            <a:ext cx="6070918" cy="4439042"/>
          </a:xfrm>
          <a:prstGeom prst="roundRect">
            <a:avLst>
              <a:gd name="adj" fmla="val 2222"/>
            </a:avLst>
          </a:prstGeom>
          <a:solidFill>
            <a:schemeClr val="bg1"/>
          </a:solid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36000" rIns="36000" bIns="36000" rtlCol="0" anchor="ctr" anchorCtr="0"/>
          <a:lstStyle/>
          <a:p>
            <a:pPr fontAlgn="ctr">
              <a:lnSpc>
                <a:spcPts val="2200"/>
              </a:lnSpc>
              <a:spcAft>
                <a:spcPts val="600"/>
              </a:spcAft>
            </a:pPr>
            <a:r>
              <a:rPr lang="en-US" sz="1400" b="1" dirty="0" smtClean="0">
                <a:solidFill>
                  <a:schemeClr val="tx1"/>
                </a:solidFill>
                <a:latin typeface="Huawei Sans" panose="020C0503030203020204" pitchFamily="34" charset="0"/>
              </a:rPr>
              <a:t>Egress gateway</a:t>
            </a: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Use firewalls in high security scenarios.</a:t>
            </a: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Use ARs in family hotels, small retail outlets, and branches.</a:t>
            </a: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Use APs in small stores where only a single AP is deployed.</a:t>
            </a:r>
            <a:endParaRPr lang="en-US" altLang="zh-CN" sz="1400" dirty="0" smtClean="0">
              <a:solidFill>
                <a:schemeClr val="tx1"/>
              </a:solidFill>
              <a:latin typeface="Huawei Sans" panose="020C0503030203020204" pitchFamily="34" charset="0"/>
            </a:endParaRPr>
          </a:p>
          <a:p>
            <a:pPr fontAlgn="ctr">
              <a:lnSpc>
                <a:spcPts val="2200"/>
              </a:lnSpc>
              <a:spcAft>
                <a:spcPts val="600"/>
              </a:spcAft>
            </a:pPr>
            <a:r>
              <a:rPr lang="en-US" sz="1400" b="1" dirty="0" smtClean="0">
                <a:solidFill>
                  <a:schemeClr val="tx1"/>
                </a:solidFill>
                <a:latin typeface="Huawei Sans" panose="020C0503030203020204" pitchFamily="34" charset="0"/>
              </a:rPr>
              <a:t>Egress networking design</a:t>
            </a: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For a large-scale network, it is recommended that firewalls or ARs be deployed in a two-node cluster at the egress and links of multiple carriers be used as egress links for backup.</a:t>
            </a:r>
            <a:endParaRPr lang="en-US" altLang="zh-CN" sz="1400" dirty="0" smtClean="0">
              <a:solidFill>
                <a:schemeClr val="tx1"/>
              </a:solidFill>
              <a:latin typeface="Huawei Sans" panose="020C0503030203020204" pitchFamily="34" charset="0"/>
            </a:endParaRP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For a small-scale network, it is recommended that a single device and links of a single carrier be used at the egress.</a:t>
            </a:r>
            <a:endParaRPr lang="en-US" altLang="zh-CN" sz="1400" dirty="0" smtClean="0">
              <a:solidFill>
                <a:schemeClr val="tx1"/>
              </a:solidFill>
              <a:latin typeface="Huawei Sans" panose="020C0503030203020204" pitchFamily="34" charset="0"/>
            </a:endParaRPr>
          </a:p>
          <a:p>
            <a:pPr fontAlgn="ctr">
              <a:lnSpc>
                <a:spcPts val="2200"/>
              </a:lnSpc>
              <a:spcAft>
                <a:spcPts val="600"/>
              </a:spcAft>
            </a:pPr>
            <a:r>
              <a:rPr lang="en-US" sz="1400" b="1" dirty="0" smtClean="0">
                <a:solidFill>
                  <a:schemeClr val="tx1"/>
                </a:solidFill>
                <a:latin typeface="Huawei Sans" panose="020C0503030203020204" pitchFamily="34" charset="0"/>
              </a:rPr>
              <a:t>Function requirements for egress devices</a:t>
            </a:r>
            <a:endParaRPr lang="en-US" altLang="zh-CN" sz="1400" b="1" dirty="0" smtClean="0">
              <a:solidFill>
                <a:schemeClr val="tx1"/>
              </a:solidFill>
              <a:latin typeface="Huawei Sans" panose="020C0503030203020204" pitchFamily="34" charset="0"/>
            </a:endParaRP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Basic VPN function and WAN port/dial-up access function</a:t>
            </a:r>
            <a:endParaRPr lang="en-US" altLang="zh-CN" sz="1400" dirty="0" smtClean="0">
              <a:solidFill>
                <a:schemeClr val="tx1"/>
              </a:solidFill>
              <a:latin typeface="Huawei Sans" panose="020C0503030203020204" pitchFamily="34" charset="0"/>
            </a:endParaRPr>
          </a:p>
          <a:p>
            <a:pPr marL="285750" indent="-284400" fontAlgn="ctr">
              <a:lnSpc>
                <a:spcPts val="22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Security firewall function for scenarios with security requirements.</a:t>
            </a:r>
            <a:endParaRPr lang="en-US" sz="1400" dirty="0">
              <a:solidFill>
                <a:schemeClr val="tx1"/>
              </a:solidFill>
              <a:latin typeface="Huawei Sans" panose="020C0503030203020204" pitchFamily="34" charset="0"/>
            </a:endParaRPr>
          </a:p>
        </p:txBody>
      </p:sp>
      <p:sp>
        <p:nvSpPr>
          <p:cNvPr id="82" name="文本框 81"/>
          <p:cNvSpPr txBox="1"/>
          <p:nvPr/>
        </p:nvSpPr>
        <p:spPr>
          <a:xfrm>
            <a:off x="3246894" y="3177575"/>
            <a:ext cx="1239442" cy="261610"/>
          </a:xfrm>
          <a:prstGeom prst="rect">
            <a:avLst/>
          </a:prstGeom>
          <a:noFill/>
        </p:spPr>
        <p:txBody>
          <a:bodyPr wrap="none" rtlCol="0">
            <a:spAutoFit/>
          </a:bodyPr>
          <a:lstStyle/>
          <a:p>
            <a:pPr fontAlgn="ctr"/>
            <a:r>
              <a:rPr lang="en-US" sz="1100" b="1" dirty="0" smtClean="0">
                <a:solidFill>
                  <a:srgbClr val="EDAA4A"/>
                </a:solidFill>
                <a:latin typeface="Huawei Sans" panose="020C0503030203020204" pitchFamily="34" charset="0"/>
              </a:rPr>
              <a:t>Egress gateway</a:t>
            </a:r>
            <a:endParaRPr lang="en-US" altLang="zh-CN" sz="1100" b="1" dirty="0">
              <a:solidFill>
                <a:srgbClr val="EDAA4A"/>
              </a:solidFill>
              <a:latin typeface="Huawei Sans" panose="020C0503030203020204" pitchFamily="34" charset="0"/>
            </a:endParaRPr>
          </a:p>
        </p:txBody>
      </p:sp>
      <p:sp>
        <p:nvSpPr>
          <p:cNvPr id="88" name="圆角矩形 87"/>
          <p:cNvSpPr/>
          <p:nvPr/>
        </p:nvSpPr>
        <p:spPr>
          <a:xfrm>
            <a:off x="2539916" y="3116334"/>
            <a:ext cx="531748" cy="441766"/>
          </a:xfrm>
          <a:prstGeom prst="roundRect">
            <a:avLst>
              <a:gd name="adj" fmla="val 9839"/>
            </a:avLst>
          </a:prstGeom>
          <a:solidFill>
            <a:srgbClr val="EDAA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900" b="1" dirty="0" smtClean="0">
                <a:latin typeface="Huawei Sans" panose="020C0503030203020204" pitchFamily="34" charset="0"/>
              </a:rPr>
              <a:t>Gateway</a:t>
            </a:r>
            <a:endParaRPr lang="en-US" altLang="zh-CN" sz="900" b="1" dirty="0">
              <a:latin typeface="Huawei Sans" panose="020C0503030203020204" pitchFamily="34" charset="0"/>
            </a:endParaRPr>
          </a:p>
        </p:txBody>
      </p:sp>
      <p:sp>
        <p:nvSpPr>
          <p:cNvPr id="99" name="下箭头 98"/>
          <p:cNvSpPr/>
          <p:nvPr/>
        </p:nvSpPr>
        <p:spPr>
          <a:xfrm rot="5400000" flipV="1">
            <a:off x="4250700" y="2575459"/>
            <a:ext cx="596089" cy="1465843"/>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13206" y="1532722"/>
            <a:ext cx="1792651" cy="330612"/>
          </a:xfrm>
          <a:prstGeom prst="rect">
            <a:avLst/>
          </a:prstGeom>
        </p:spPr>
      </p:pic>
      <p:sp>
        <p:nvSpPr>
          <p:cNvPr id="41" name="五边形 40"/>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72" name="燕尾形 71"/>
          <p:cNvSpPr/>
          <p:nvPr/>
        </p:nvSpPr>
        <p:spPr bwMode="auto">
          <a:xfrm>
            <a:off x="5845474"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73" name="燕尾形 72"/>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75" name="燕尾形 74"/>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879279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p:cNvSpPr/>
          <p:nvPr/>
        </p:nvSpPr>
        <p:spPr>
          <a:xfrm>
            <a:off x="743025" y="2416131"/>
            <a:ext cx="4392487" cy="3687120"/>
          </a:xfrm>
          <a:prstGeom prst="roundRect">
            <a:avLst>
              <a:gd name="adj" fmla="val 2222"/>
            </a:avLst>
          </a:prstGeom>
          <a:noFill/>
          <a:ln w="381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47"/>
          <p:cNvSpPr/>
          <p:nvPr/>
        </p:nvSpPr>
        <p:spPr>
          <a:xfrm>
            <a:off x="731837" y="3038841"/>
            <a:ext cx="4907731" cy="1236694"/>
          </a:xfrm>
          <a:prstGeom prst="roundRect">
            <a:avLst>
              <a:gd name="adj" fmla="val 5122"/>
            </a:avLst>
          </a:prstGeom>
          <a:gradFill flip="none" rotWithShape="1">
            <a:gsLst>
              <a:gs pos="0">
                <a:srgbClr val="FFFFCC"/>
              </a:gs>
              <a:gs pos="100000">
                <a:schemeClr val="bg1">
                  <a:alpha val="0"/>
                </a:schemeClr>
              </a:gs>
            </a:gsLst>
            <a:lin ang="0" scaled="1"/>
            <a:tileRect/>
          </a:gradFill>
          <a:ln w="12700">
            <a:gradFill flip="none" rotWithShape="1">
              <a:gsLst>
                <a:gs pos="0">
                  <a:schemeClr val="bg1"/>
                </a:gs>
                <a:gs pos="100000">
                  <a:srgbClr val="FFCC66"/>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pPr>
            <a:endParaRPr lang="en-US" altLang="zh-CN"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a:xfrm>
            <a:off x="2652683" y="4478534"/>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142942" y="4478534"/>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285799" y="4018355"/>
            <a:ext cx="1176552" cy="401520"/>
            <a:chOff x="6600056" y="4353447"/>
            <a:chExt cx="1296144" cy="833967"/>
          </a:xfrm>
        </p:grpSpPr>
        <p:cxnSp>
          <p:nvCxnSpPr>
            <p:cNvPr id="44" name="直接连接符 43"/>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fontScale="90000"/>
          </a:bodyPr>
          <a:lstStyle/>
          <a:p>
            <a:pPr fontAlgn="ctr"/>
            <a:r>
              <a:rPr lang="en-US" altLang="zh-CN" dirty="0" smtClean="0">
                <a:latin typeface="Huawei Sans" panose="020C0503030203020204" pitchFamily="34" charset="0"/>
              </a:rPr>
              <a:t>Physical Network Design for a Site </a:t>
            </a:r>
            <a:r>
              <a:rPr lang="en-US" altLang="zh-CN" dirty="0" smtClean="0">
                <a:latin typeface="Huawei Sans" panose="020C0503030203020204" pitchFamily="34" charset="0"/>
              </a:rPr>
              <a:t>- </a:t>
            </a:r>
            <a:r>
              <a:rPr lang="en-US" altLang="zh-CN" dirty="0" smtClean="0">
                <a:latin typeface="Huawei Sans" panose="020C0503030203020204" pitchFamily="34" charset="0"/>
              </a:rPr>
              <a:t>Core and Aggregation Layer</a:t>
            </a:r>
            <a:endParaRPr lang="en-US" altLang="zh-CN" dirty="0">
              <a:latin typeface="Huawei Sans" panose="020C0503030203020204" pitchFamily="34" charset="0"/>
              <a:sym typeface="Huawei Sans" panose="020C0503030203020204" pitchFamily="34" charset="0"/>
            </a:endParaRPr>
          </a:p>
        </p:txBody>
      </p:sp>
      <p:cxnSp>
        <p:nvCxnSpPr>
          <p:cNvPr id="65" name="直接连接符 64"/>
          <p:cNvCxnSpPr/>
          <p:nvPr/>
        </p:nvCxnSpPr>
        <p:spPr>
          <a:xfrm>
            <a:off x="2963454" y="2076955"/>
            <a:ext cx="0" cy="1073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074691" y="3255450"/>
            <a:ext cx="1788755" cy="575329"/>
            <a:chOff x="6600056" y="4353447"/>
            <a:chExt cx="1296144" cy="833967"/>
          </a:xfrm>
        </p:grpSpPr>
        <p:cxnSp>
          <p:nvCxnSpPr>
            <p:cNvPr id="72" name="直接连接符 7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5" name="图片 74" descr="故障链路.png"/>
          <p:cNvPicPr>
            <a:picLocks noChangeAspect="1"/>
          </p:cNvPicPr>
          <p:nvPr/>
        </p:nvPicPr>
        <p:blipFill>
          <a:blip r:embed="rId3" cstate="print"/>
          <a:stretch>
            <a:fillRect/>
          </a:stretch>
        </p:blipFill>
        <p:spPr>
          <a:xfrm>
            <a:off x="1447353" y="5572494"/>
            <a:ext cx="490909" cy="366061"/>
          </a:xfrm>
          <a:prstGeom prst="rect">
            <a:avLst/>
          </a:prstGeom>
        </p:spPr>
      </p:pic>
      <p:pic>
        <p:nvPicPr>
          <p:cNvPr id="76" name="图片 75" descr="SAN网络-蓝.png"/>
          <p:cNvPicPr>
            <a:picLocks noChangeAspect="1"/>
          </p:cNvPicPr>
          <p:nvPr/>
        </p:nvPicPr>
        <p:blipFill>
          <a:blip r:embed="rId4" cstate="print"/>
          <a:stretch>
            <a:fillRect/>
          </a:stretch>
        </p:blipFill>
        <p:spPr>
          <a:xfrm>
            <a:off x="2068239" y="5556292"/>
            <a:ext cx="243218" cy="398465"/>
          </a:xfrm>
          <a:prstGeom prst="rect">
            <a:avLst/>
          </a:prstGeom>
        </p:spPr>
      </p:pic>
      <p:sp>
        <p:nvSpPr>
          <p:cNvPr id="78" name="任意多边形 77"/>
          <p:cNvSpPr/>
          <p:nvPr/>
        </p:nvSpPr>
        <p:spPr>
          <a:xfrm>
            <a:off x="2487109" y="1688618"/>
            <a:ext cx="952690" cy="6369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6" name="图片 85" descr="云AP蓝.png"/>
          <p:cNvPicPr>
            <a:picLocks noChangeAspect="1"/>
          </p:cNvPicPr>
          <p:nvPr/>
        </p:nvPicPr>
        <p:blipFill>
          <a:blip r:embed="rId5" cstate="print"/>
          <a:stretch>
            <a:fillRect/>
          </a:stretch>
        </p:blipFill>
        <p:spPr>
          <a:xfrm>
            <a:off x="919969" y="4850792"/>
            <a:ext cx="445946" cy="364865"/>
          </a:xfrm>
          <a:prstGeom prst="rect">
            <a:avLst/>
          </a:prstGeom>
        </p:spPr>
      </p:pic>
      <p:pic>
        <p:nvPicPr>
          <p:cNvPr id="87" name="图片 86" descr="wifi信号蓝.png"/>
          <p:cNvPicPr>
            <a:picLocks noChangeAspect="1"/>
          </p:cNvPicPr>
          <p:nvPr/>
        </p:nvPicPr>
        <p:blipFill>
          <a:blip r:embed="rId6" cstate="print"/>
          <a:stretch>
            <a:fillRect/>
          </a:stretch>
        </p:blipFill>
        <p:spPr>
          <a:xfrm rot="10800000">
            <a:off x="1031057" y="5251812"/>
            <a:ext cx="215178" cy="180178"/>
          </a:xfrm>
          <a:prstGeom prst="rect">
            <a:avLst/>
          </a:prstGeom>
        </p:spPr>
      </p:pic>
      <p:sp>
        <p:nvSpPr>
          <p:cNvPr id="106" name="圆角矩形 105"/>
          <p:cNvSpPr/>
          <p:nvPr/>
        </p:nvSpPr>
        <p:spPr>
          <a:xfrm>
            <a:off x="5329291" y="2416131"/>
            <a:ext cx="6070918" cy="3687119"/>
          </a:xfrm>
          <a:prstGeom prst="roundRect">
            <a:avLst>
              <a:gd name="adj" fmla="val 2222"/>
            </a:avLst>
          </a:prstGeom>
          <a:solidFill>
            <a:schemeClr val="bg1"/>
          </a:solid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85725" fontAlgn="ctr">
              <a:lnSpc>
                <a:spcPts val="2200"/>
              </a:lnSpc>
              <a:spcAft>
                <a:spcPts val="600"/>
              </a:spcAft>
            </a:pPr>
            <a:r>
              <a:rPr lang="en-US" altLang="zh-CN" sz="1400" b="1" dirty="0">
                <a:solidFill>
                  <a:schemeClr val="tx1"/>
                </a:solidFill>
                <a:latin typeface="Huawei Sans" panose="020C0503030203020204" pitchFamily="34" charset="0"/>
              </a:rPr>
              <a:t>layer (combined with the core layer):</a:t>
            </a:r>
          </a:p>
          <a:p>
            <a:pPr marL="371475" indent="-285750" fontAlgn="ctr">
              <a:lnSpc>
                <a:spcPts val="2200"/>
              </a:lnSpc>
              <a:spcAft>
                <a:spcPts val="600"/>
              </a:spcAft>
              <a:buFont typeface="Arial" panose="020B0604020202020204" pitchFamily="34" charset="0"/>
              <a:buChar char="•"/>
            </a:pPr>
            <a:r>
              <a:rPr lang="en-US" altLang="zh-CN" sz="1400" dirty="0">
                <a:solidFill>
                  <a:schemeClr val="tx1"/>
                </a:solidFill>
                <a:latin typeface="Huawei Sans" panose="020C0503030203020204" pitchFamily="34" charset="0"/>
              </a:rPr>
              <a:t>For a large-scale network, stack networking is recommended for the aggregation layer. If there are two layers of aggregation switches, they are interconnected through Eth-Trunks. It is recommended that the egress device be used as the user gateway.</a:t>
            </a:r>
          </a:p>
          <a:p>
            <a:pPr marL="371475" indent="-285750" fontAlgn="ctr">
              <a:lnSpc>
                <a:spcPts val="2200"/>
              </a:lnSpc>
              <a:spcAft>
                <a:spcPts val="600"/>
              </a:spcAft>
              <a:buFont typeface="Arial" panose="020B0604020202020204" pitchFamily="34" charset="0"/>
              <a:buChar char="•"/>
            </a:pPr>
            <a:r>
              <a:rPr lang="en-US" altLang="zh-CN" sz="1400" dirty="0">
                <a:solidFill>
                  <a:schemeClr val="tx1"/>
                </a:solidFill>
                <a:latin typeface="Huawei Sans" panose="020C0503030203020204" pitchFamily="34" charset="0"/>
              </a:rPr>
              <a:t>For a small-scale network, it is recommended that a single device be deployed at the aggregation layer. Stack networking can also be deployed based on the network scale and reliability requirements. It is recommended that the egress device be used as the user gateway.</a:t>
            </a:r>
          </a:p>
          <a:p>
            <a:pPr marL="371475" indent="-285750" fontAlgn="ctr">
              <a:lnSpc>
                <a:spcPts val="2200"/>
              </a:lnSpc>
              <a:spcAft>
                <a:spcPts val="600"/>
              </a:spcAft>
              <a:buFont typeface="Arial" panose="020B0604020202020204" pitchFamily="34" charset="0"/>
              <a:buChar char="•"/>
            </a:pPr>
            <a:r>
              <a:rPr lang="en-US" altLang="zh-CN" sz="1400" dirty="0">
                <a:solidFill>
                  <a:schemeClr val="tx1"/>
                </a:solidFill>
                <a:latin typeface="Huawei Sans" panose="020C0503030203020204" pitchFamily="34" charset="0"/>
              </a:rPr>
              <a:t>For smaller-scale networks such as small shopping malls and supermarkets, aggregation devices do not need to be deployed.</a:t>
            </a:r>
          </a:p>
        </p:txBody>
      </p:sp>
      <p:sp>
        <p:nvSpPr>
          <p:cNvPr id="111" name="下箭头 110"/>
          <p:cNvSpPr/>
          <p:nvPr/>
        </p:nvSpPr>
        <p:spPr>
          <a:xfrm rot="5400000" flipV="1">
            <a:off x="4780726" y="3548486"/>
            <a:ext cx="447850" cy="649284"/>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8000" y="2520189"/>
            <a:ext cx="490909" cy="402545"/>
          </a:xfrm>
          <a:prstGeom prst="rect">
            <a:avLst/>
          </a:prstGeom>
        </p:spPr>
      </p:pic>
      <p:pic>
        <p:nvPicPr>
          <p:cNvPr id="50" name="图片 49" descr="云AP蓝.png"/>
          <p:cNvPicPr>
            <a:picLocks noChangeAspect="1"/>
          </p:cNvPicPr>
          <p:nvPr/>
        </p:nvPicPr>
        <p:blipFill>
          <a:blip r:embed="rId5" cstate="print"/>
          <a:stretch>
            <a:fillRect/>
          </a:stretch>
        </p:blipFill>
        <p:spPr>
          <a:xfrm>
            <a:off x="2411954" y="4850792"/>
            <a:ext cx="445946" cy="364865"/>
          </a:xfrm>
          <a:prstGeom prst="rect">
            <a:avLst/>
          </a:prstGeom>
        </p:spPr>
      </p:pic>
      <p:grpSp>
        <p:nvGrpSpPr>
          <p:cNvPr id="55" name="组合 54"/>
          <p:cNvGrpSpPr/>
          <p:nvPr/>
        </p:nvGrpSpPr>
        <p:grpSpPr>
          <a:xfrm>
            <a:off x="1415336" y="4998820"/>
            <a:ext cx="276904" cy="75240"/>
            <a:chOff x="3074810" y="3664575"/>
            <a:chExt cx="276904" cy="75240"/>
          </a:xfrm>
        </p:grpSpPr>
        <p:sp>
          <p:nvSpPr>
            <p:cNvPr id="56" name="椭圆 55"/>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p:nvPr/>
        </p:nvGrpSpPr>
        <p:grpSpPr>
          <a:xfrm>
            <a:off x="2074692" y="4998820"/>
            <a:ext cx="276904" cy="75240"/>
            <a:chOff x="3074810" y="3664575"/>
            <a:chExt cx="276904" cy="75240"/>
          </a:xfrm>
        </p:grpSpPr>
        <p:sp>
          <p:nvSpPr>
            <p:cNvPr id="60" name="椭圆 59"/>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3" name="图片 62" descr="wifi信号蓝.png"/>
          <p:cNvPicPr>
            <a:picLocks noChangeAspect="1"/>
          </p:cNvPicPr>
          <p:nvPr/>
        </p:nvPicPr>
        <p:blipFill>
          <a:blip r:embed="rId6" cstate="print"/>
          <a:stretch>
            <a:fillRect/>
          </a:stretch>
        </p:blipFill>
        <p:spPr>
          <a:xfrm rot="10800000">
            <a:off x="2527338" y="5251812"/>
            <a:ext cx="215178" cy="180178"/>
          </a:xfrm>
          <a:prstGeom prst="rect">
            <a:avLst/>
          </a:prstGeom>
        </p:spPr>
      </p:pic>
      <p:cxnSp>
        <p:nvCxnSpPr>
          <p:cNvPr id="66" name="直接连接符 65"/>
          <p:cNvCxnSpPr/>
          <p:nvPr/>
        </p:nvCxnSpPr>
        <p:spPr>
          <a:xfrm>
            <a:off x="4805353" y="4478534"/>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95612" y="4478534"/>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3438469" y="4018355"/>
            <a:ext cx="1176552" cy="401520"/>
            <a:chOff x="6600056" y="4353447"/>
            <a:chExt cx="1296144" cy="833967"/>
          </a:xfrm>
        </p:grpSpPr>
        <p:cxnSp>
          <p:nvCxnSpPr>
            <p:cNvPr id="82" name="直接连接符 8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4" name="图片 103" descr="云AP蓝.png"/>
          <p:cNvPicPr>
            <a:picLocks noChangeAspect="1"/>
          </p:cNvPicPr>
          <p:nvPr/>
        </p:nvPicPr>
        <p:blipFill>
          <a:blip r:embed="rId5" cstate="print"/>
          <a:stretch>
            <a:fillRect/>
          </a:stretch>
        </p:blipFill>
        <p:spPr>
          <a:xfrm>
            <a:off x="4564624" y="4850792"/>
            <a:ext cx="445946" cy="364865"/>
          </a:xfrm>
          <a:prstGeom prst="rect">
            <a:avLst/>
          </a:prstGeom>
        </p:spPr>
      </p:pic>
      <p:grpSp>
        <p:nvGrpSpPr>
          <p:cNvPr id="113" name="组合 112"/>
          <p:cNvGrpSpPr/>
          <p:nvPr/>
        </p:nvGrpSpPr>
        <p:grpSpPr>
          <a:xfrm>
            <a:off x="4227362" y="4998820"/>
            <a:ext cx="276904" cy="75240"/>
            <a:chOff x="3074810" y="3664575"/>
            <a:chExt cx="276904" cy="75240"/>
          </a:xfrm>
        </p:grpSpPr>
        <p:sp>
          <p:nvSpPr>
            <p:cNvPr id="114" name="椭圆 113"/>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7" name="图片 116" descr="wifi信号蓝.png"/>
          <p:cNvPicPr>
            <a:picLocks noChangeAspect="1"/>
          </p:cNvPicPr>
          <p:nvPr/>
        </p:nvPicPr>
        <p:blipFill>
          <a:blip r:embed="rId6" cstate="print"/>
          <a:stretch>
            <a:fillRect/>
          </a:stretch>
        </p:blipFill>
        <p:spPr>
          <a:xfrm rot="10800000">
            <a:off x="4680008" y="5251812"/>
            <a:ext cx="215178" cy="180178"/>
          </a:xfrm>
          <a:prstGeom prst="rect">
            <a:avLst/>
          </a:prstGeom>
        </p:spPr>
      </p:pic>
      <p:pic>
        <p:nvPicPr>
          <p:cNvPr id="118" name="图片 117" descr="笔记本电脑.png"/>
          <p:cNvPicPr>
            <a:picLocks noChangeAspect="1"/>
          </p:cNvPicPr>
          <p:nvPr/>
        </p:nvPicPr>
        <p:blipFill>
          <a:blip r:embed="rId8" cstate="print"/>
          <a:stretch>
            <a:fillRect/>
          </a:stretch>
        </p:blipFill>
        <p:spPr>
          <a:xfrm>
            <a:off x="3067804" y="5561851"/>
            <a:ext cx="539779" cy="338401"/>
          </a:xfrm>
          <a:prstGeom prst="rect">
            <a:avLst/>
          </a:prstGeom>
        </p:spPr>
      </p:pic>
      <p:pic>
        <p:nvPicPr>
          <p:cNvPr id="123" name="图片 122" descr="故障链路.png"/>
          <p:cNvPicPr>
            <a:picLocks noChangeAspect="1"/>
          </p:cNvPicPr>
          <p:nvPr/>
        </p:nvPicPr>
        <p:blipFill>
          <a:blip r:embed="rId3" cstate="print"/>
          <a:stretch>
            <a:fillRect/>
          </a:stretch>
        </p:blipFill>
        <p:spPr>
          <a:xfrm>
            <a:off x="4181600" y="5572494"/>
            <a:ext cx="490909" cy="366061"/>
          </a:xfrm>
          <a:prstGeom prst="rect">
            <a:avLst/>
          </a:prstGeom>
        </p:spPr>
      </p:pic>
      <p:pic>
        <p:nvPicPr>
          <p:cNvPr id="124" name="图片 123" descr="SAN网络-蓝.png"/>
          <p:cNvPicPr>
            <a:picLocks noChangeAspect="1"/>
          </p:cNvPicPr>
          <p:nvPr/>
        </p:nvPicPr>
        <p:blipFill>
          <a:blip r:embed="rId4" cstate="print"/>
          <a:stretch>
            <a:fillRect/>
          </a:stretch>
        </p:blipFill>
        <p:spPr>
          <a:xfrm>
            <a:off x="4802486" y="5556292"/>
            <a:ext cx="243218" cy="398465"/>
          </a:xfrm>
          <a:prstGeom prst="rect">
            <a:avLst/>
          </a:prstGeom>
        </p:spPr>
      </p:pic>
      <p:pic>
        <p:nvPicPr>
          <p:cNvPr id="142" name="图片 141" descr="堆叠交换机黄.png"/>
          <p:cNvPicPr>
            <a:picLocks noChangeAspect="1"/>
          </p:cNvPicPr>
          <p:nvPr/>
        </p:nvPicPr>
        <p:blipFill>
          <a:blip r:embed="rId9" cstate="print"/>
          <a:stretch>
            <a:fillRect/>
          </a:stretch>
        </p:blipFill>
        <p:spPr>
          <a:xfrm>
            <a:off x="2718000" y="3130078"/>
            <a:ext cx="490909" cy="401653"/>
          </a:xfrm>
          <a:prstGeom prst="rect">
            <a:avLst/>
          </a:prstGeom>
        </p:spPr>
      </p:pic>
      <p:pic>
        <p:nvPicPr>
          <p:cNvPr id="143" name="图片 142" descr="堆叠交换机黄.png"/>
          <p:cNvPicPr>
            <a:picLocks noChangeAspect="1"/>
          </p:cNvPicPr>
          <p:nvPr/>
        </p:nvPicPr>
        <p:blipFill>
          <a:blip r:embed="rId9" cstate="print"/>
          <a:stretch>
            <a:fillRect/>
          </a:stretch>
        </p:blipFill>
        <p:spPr>
          <a:xfrm>
            <a:off x="1619548" y="3777127"/>
            <a:ext cx="490909" cy="401653"/>
          </a:xfrm>
          <a:prstGeom prst="rect">
            <a:avLst/>
          </a:prstGeom>
        </p:spPr>
      </p:pic>
      <p:pic>
        <p:nvPicPr>
          <p:cNvPr id="144" name="图片 143" descr="堆叠交换机黄.png"/>
          <p:cNvPicPr>
            <a:picLocks noChangeAspect="1"/>
          </p:cNvPicPr>
          <p:nvPr/>
        </p:nvPicPr>
        <p:blipFill>
          <a:blip r:embed="rId9" cstate="print"/>
          <a:stretch>
            <a:fillRect/>
          </a:stretch>
        </p:blipFill>
        <p:spPr>
          <a:xfrm>
            <a:off x="3781380" y="3777127"/>
            <a:ext cx="490909" cy="401653"/>
          </a:xfrm>
          <a:prstGeom prst="rect">
            <a:avLst/>
          </a:prstGeom>
        </p:spPr>
      </p:pic>
      <p:sp>
        <p:nvSpPr>
          <p:cNvPr id="147" name="文本框 146"/>
          <p:cNvSpPr txBox="1"/>
          <p:nvPr/>
        </p:nvSpPr>
        <p:spPr>
          <a:xfrm>
            <a:off x="3397690" y="3169460"/>
            <a:ext cx="1749197" cy="307777"/>
          </a:xfrm>
          <a:prstGeom prst="rect">
            <a:avLst/>
          </a:prstGeom>
          <a:noFill/>
        </p:spPr>
        <p:txBody>
          <a:bodyPr wrap="none" rtlCol="0">
            <a:spAutoFit/>
          </a:bodyPr>
          <a:lstStyle/>
          <a:p>
            <a:pPr algn="ctr" fontAlgn="ctr"/>
            <a:r>
              <a:rPr lang="en-US" altLang="zh-CN" sz="1400" b="1" dirty="0">
                <a:solidFill>
                  <a:srgbClr val="EDAA4A"/>
                </a:solidFill>
                <a:latin typeface="Huawei Sans" panose="020C0503030203020204" pitchFamily="34" charset="0"/>
              </a:rPr>
              <a:t>Aggregation layer</a:t>
            </a:r>
          </a:p>
        </p:txBody>
      </p:sp>
      <p:pic>
        <p:nvPicPr>
          <p:cNvPr id="157" name="图片 156" descr="接入交换机.png"/>
          <p:cNvPicPr>
            <a:picLocks noChangeAspect="1"/>
          </p:cNvPicPr>
          <p:nvPr/>
        </p:nvPicPr>
        <p:blipFill>
          <a:blip r:embed="rId10" cstate="print"/>
          <a:stretch>
            <a:fillRect/>
          </a:stretch>
        </p:blipFill>
        <p:spPr>
          <a:xfrm>
            <a:off x="918889" y="4331014"/>
            <a:ext cx="444837" cy="363957"/>
          </a:xfrm>
          <a:prstGeom prst="rect">
            <a:avLst/>
          </a:prstGeom>
        </p:spPr>
      </p:pic>
      <p:pic>
        <p:nvPicPr>
          <p:cNvPr id="158" name="图片 157" descr="接入交换机.png"/>
          <p:cNvPicPr>
            <a:picLocks noChangeAspect="1"/>
          </p:cNvPicPr>
          <p:nvPr/>
        </p:nvPicPr>
        <p:blipFill>
          <a:blip r:embed="rId10" cstate="print"/>
          <a:stretch>
            <a:fillRect/>
          </a:stretch>
        </p:blipFill>
        <p:spPr>
          <a:xfrm>
            <a:off x="2418096" y="4331014"/>
            <a:ext cx="444837" cy="363957"/>
          </a:xfrm>
          <a:prstGeom prst="rect">
            <a:avLst/>
          </a:prstGeom>
        </p:spPr>
      </p:pic>
      <p:pic>
        <p:nvPicPr>
          <p:cNvPr id="159" name="图片 158" descr="接入交换机.png"/>
          <p:cNvPicPr>
            <a:picLocks noChangeAspect="1"/>
          </p:cNvPicPr>
          <p:nvPr/>
        </p:nvPicPr>
        <p:blipFill>
          <a:blip r:embed="rId10" cstate="print"/>
          <a:stretch>
            <a:fillRect/>
          </a:stretch>
        </p:blipFill>
        <p:spPr>
          <a:xfrm>
            <a:off x="3068508" y="4331014"/>
            <a:ext cx="444837" cy="363957"/>
          </a:xfrm>
          <a:prstGeom prst="rect">
            <a:avLst/>
          </a:prstGeom>
        </p:spPr>
      </p:pic>
      <p:pic>
        <p:nvPicPr>
          <p:cNvPr id="160" name="图片 159" descr="接入交换机.png"/>
          <p:cNvPicPr>
            <a:picLocks noChangeAspect="1"/>
          </p:cNvPicPr>
          <p:nvPr/>
        </p:nvPicPr>
        <p:blipFill>
          <a:blip r:embed="rId10" cstate="print"/>
          <a:stretch>
            <a:fillRect/>
          </a:stretch>
        </p:blipFill>
        <p:spPr>
          <a:xfrm>
            <a:off x="4567715" y="4331014"/>
            <a:ext cx="444837" cy="363957"/>
          </a:xfrm>
          <a:prstGeom prst="rect">
            <a:avLst/>
          </a:prstGeom>
        </p:spPr>
      </p:pic>
      <p:pic>
        <p:nvPicPr>
          <p:cNvPr id="69" name="图片 6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60831" y="1273386"/>
            <a:ext cx="1792651" cy="330612"/>
          </a:xfrm>
          <a:prstGeom prst="rect">
            <a:avLst/>
          </a:prstGeom>
        </p:spPr>
      </p:pic>
      <p:sp>
        <p:nvSpPr>
          <p:cNvPr id="68" name="五边形 67"/>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70" name="燕尾形 69"/>
          <p:cNvSpPr/>
          <p:nvPr/>
        </p:nvSpPr>
        <p:spPr bwMode="auto">
          <a:xfrm>
            <a:off x="5845474"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74" name="燕尾形 73"/>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77" name="燕尾形 76"/>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0400993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p:cNvSpPr/>
          <p:nvPr/>
        </p:nvSpPr>
        <p:spPr>
          <a:xfrm>
            <a:off x="802979" y="2374295"/>
            <a:ext cx="4608512" cy="3700987"/>
          </a:xfrm>
          <a:prstGeom prst="roundRect">
            <a:avLst>
              <a:gd name="adj" fmla="val 2222"/>
            </a:avLst>
          </a:prstGeom>
          <a:noFill/>
          <a:ln w="3810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47"/>
          <p:cNvSpPr/>
          <p:nvPr/>
        </p:nvSpPr>
        <p:spPr>
          <a:xfrm>
            <a:off x="802979" y="4204476"/>
            <a:ext cx="5472608" cy="523407"/>
          </a:xfrm>
          <a:prstGeom prst="roundRect">
            <a:avLst>
              <a:gd name="adj" fmla="val 5122"/>
            </a:avLst>
          </a:prstGeom>
          <a:gradFill flip="none" rotWithShape="1">
            <a:gsLst>
              <a:gs pos="0">
                <a:srgbClr val="FFFFCC"/>
              </a:gs>
              <a:gs pos="100000">
                <a:schemeClr val="bg1">
                  <a:alpha val="0"/>
                </a:schemeClr>
              </a:gs>
            </a:gsLst>
            <a:lin ang="0" scaled="1"/>
            <a:tileRect/>
          </a:gradFill>
          <a:ln w="12700">
            <a:gradFill flip="none" rotWithShape="1">
              <a:gsLst>
                <a:gs pos="0">
                  <a:schemeClr val="bg1"/>
                </a:gs>
                <a:gs pos="100000">
                  <a:srgbClr val="FFCC66"/>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pPr>
            <a:endParaRPr lang="en-US" altLang="zh-CN"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a:xfrm>
            <a:off x="2712637" y="4450565"/>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202896" y="4450565"/>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345753" y="3990386"/>
            <a:ext cx="1176552" cy="401520"/>
            <a:chOff x="6600056" y="4353447"/>
            <a:chExt cx="1296144" cy="833967"/>
          </a:xfrm>
        </p:grpSpPr>
        <p:cxnSp>
          <p:nvCxnSpPr>
            <p:cNvPr id="44" name="直接连接符 43"/>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Physical Network Design for a Site </a:t>
            </a:r>
            <a:r>
              <a:rPr lang="en-US" altLang="zh-CN" dirty="0" smtClean="0">
                <a:latin typeface="Huawei Sans" panose="020C0503030203020204" pitchFamily="34" charset="0"/>
              </a:rPr>
              <a:t>- </a:t>
            </a:r>
            <a:r>
              <a:rPr lang="en-US" altLang="zh-CN" dirty="0" smtClean="0">
                <a:latin typeface="Huawei Sans" panose="020C0503030203020204" pitchFamily="34" charset="0"/>
              </a:rPr>
              <a:t>Access Layer</a:t>
            </a:r>
            <a:endParaRPr lang="en-US" altLang="zh-CN" dirty="0">
              <a:latin typeface="Huawei Sans" panose="020C0503030203020204" pitchFamily="34" charset="0"/>
              <a:sym typeface="Huawei Sans" panose="020C0503030203020204" pitchFamily="34" charset="0"/>
            </a:endParaRPr>
          </a:p>
        </p:txBody>
      </p:sp>
      <p:cxnSp>
        <p:nvCxnSpPr>
          <p:cNvPr id="65" name="直接连接符 64"/>
          <p:cNvCxnSpPr/>
          <p:nvPr/>
        </p:nvCxnSpPr>
        <p:spPr>
          <a:xfrm>
            <a:off x="3023408" y="2048986"/>
            <a:ext cx="0" cy="1073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134645" y="3227481"/>
            <a:ext cx="1788755" cy="575329"/>
            <a:chOff x="6600056" y="4353447"/>
            <a:chExt cx="1296144" cy="833967"/>
          </a:xfrm>
        </p:grpSpPr>
        <p:cxnSp>
          <p:nvCxnSpPr>
            <p:cNvPr id="72" name="直接连接符 7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5" name="图片 74" descr="故障链路.png"/>
          <p:cNvPicPr>
            <a:picLocks noChangeAspect="1"/>
          </p:cNvPicPr>
          <p:nvPr/>
        </p:nvPicPr>
        <p:blipFill>
          <a:blip r:embed="rId3" cstate="print"/>
          <a:stretch>
            <a:fillRect/>
          </a:stretch>
        </p:blipFill>
        <p:spPr>
          <a:xfrm>
            <a:off x="1507307" y="5544525"/>
            <a:ext cx="490909" cy="366061"/>
          </a:xfrm>
          <a:prstGeom prst="rect">
            <a:avLst/>
          </a:prstGeom>
        </p:spPr>
      </p:pic>
      <p:pic>
        <p:nvPicPr>
          <p:cNvPr id="76" name="图片 75" descr="SAN网络-蓝.png"/>
          <p:cNvPicPr>
            <a:picLocks noChangeAspect="1"/>
          </p:cNvPicPr>
          <p:nvPr/>
        </p:nvPicPr>
        <p:blipFill>
          <a:blip r:embed="rId4" cstate="print"/>
          <a:stretch>
            <a:fillRect/>
          </a:stretch>
        </p:blipFill>
        <p:spPr>
          <a:xfrm>
            <a:off x="2128193" y="5528323"/>
            <a:ext cx="243218" cy="398465"/>
          </a:xfrm>
          <a:prstGeom prst="rect">
            <a:avLst/>
          </a:prstGeom>
        </p:spPr>
      </p:pic>
      <p:pic>
        <p:nvPicPr>
          <p:cNvPr id="86" name="图片 85" descr="云AP蓝.png"/>
          <p:cNvPicPr>
            <a:picLocks noChangeAspect="1"/>
          </p:cNvPicPr>
          <p:nvPr/>
        </p:nvPicPr>
        <p:blipFill>
          <a:blip r:embed="rId5" cstate="print"/>
          <a:stretch>
            <a:fillRect/>
          </a:stretch>
        </p:blipFill>
        <p:spPr>
          <a:xfrm>
            <a:off x="979923" y="4822823"/>
            <a:ext cx="445946" cy="364865"/>
          </a:xfrm>
          <a:prstGeom prst="rect">
            <a:avLst/>
          </a:prstGeom>
        </p:spPr>
      </p:pic>
      <p:pic>
        <p:nvPicPr>
          <p:cNvPr id="87" name="图片 86" descr="wifi信号蓝.png"/>
          <p:cNvPicPr>
            <a:picLocks noChangeAspect="1"/>
          </p:cNvPicPr>
          <p:nvPr/>
        </p:nvPicPr>
        <p:blipFill>
          <a:blip r:embed="rId6" cstate="print"/>
          <a:stretch>
            <a:fillRect/>
          </a:stretch>
        </p:blipFill>
        <p:spPr>
          <a:xfrm rot="10800000">
            <a:off x="1091011" y="5223843"/>
            <a:ext cx="215178" cy="180178"/>
          </a:xfrm>
          <a:prstGeom prst="rect">
            <a:avLst/>
          </a:prstGeom>
        </p:spPr>
      </p:pic>
      <p:sp>
        <p:nvSpPr>
          <p:cNvPr id="106" name="圆角矩形 105"/>
          <p:cNvSpPr/>
          <p:nvPr/>
        </p:nvSpPr>
        <p:spPr>
          <a:xfrm>
            <a:off x="5730582" y="1302686"/>
            <a:ext cx="6008980" cy="4866915"/>
          </a:xfrm>
          <a:prstGeom prst="roundRect">
            <a:avLst>
              <a:gd name="adj" fmla="val 2222"/>
            </a:avLst>
          </a:prstGeom>
          <a:solidFill>
            <a:schemeClr val="bg1"/>
          </a:solid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1800"/>
              </a:lnSpc>
              <a:spcAft>
                <a:spcPts val="600"/>
              </a:spcAft>
            </a:pPr>
            <a:r>
              <a:rPr lang="en-US" altLang="zh-CN" sz="1200" b="1" dirty="0">
                <a:solidFill>
                  <a:schemeClr val="tx1"/>
                </a:solidFill>
                <a:latin typeface="Huawei Sans" panose="020C0503030203020204" pitchFamily="34" charset="0"/>
              </a:rPr>
              <a:t>Access device</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Select </a:t>
            </a:r>
            <a:r>
              <a:rPr lang="en-US" altLang="zh-CN" sz="1200" dirty="0" err="1">
                <a:solidFill>
                  <a:schemeClr val="tx1"/>
                </a:solidFill>
                <a:latin typeface="Huawei Sans" panose="020C0503030203020204" pitchFamily="34" charset="0"/>
              </a:rPr>
              <a:t>PoE</a:t>
            </a:r>
            <a:r>
              <a:rPr lang="en-US" altLang="zh-CN" sz="1200" dirty="0">
                <a:solidFill>
                  <a:schemeClr val="tx1"/>
                </a:solidFill>
                <a:latin typeface="Huawei Sans" panose="020C0503030203020204" pitchFamily="34" charset="0"/>
              </a:rPr>
              <a:t> switches with enough ports to satisfy the number of connected APs.</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Select a </a:t>
            </a:r>
            <a:r>
              <a:rPr lang="en-US" altLang="zh-CN" sz="1200" dirty="0" err="1">
                <a:solidFill>
                  <a:schemeClr val="tx1"/>
                </a:solidFill>
                <a:latin typeface="Huawei Sans" panose="020C0503030203020204" pitchFamily="34" charset="0"/>
              </a:rPr>
              <a:t>PoE</a:t>
            </a:r>
            <a:r>
              <a:rPr lang="en-US" altLang="zh-CN" sz="1200" dirty="0">
                <a:solidFill>
                  <a:schemeClr val="tx1"/>
                </a:solidFill>
                <a:latin typeface="Huawei Sans" panose="020C0503030203020204" pitchFamily="34" charset="0"/>
              </a:rPr>
              <a:t> switch according to the specific AP model.</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Use agile distributed APs in multi-room building scenarios.</a:t>
            </a:r>
          </a:p>
          <a:p>
            <a:pPr marL="85725" fontAlgn="ctr">
              <a:lnSpc>
                <a:spcPts val="1800"/>
              </a:lnSpc>
              <a:spcAft>
                <a:spcPts val="600"/>
              </a:spcAft>
            </a:pPr>
            <a:r>
              <a:rPr lang="en-US" altLang="zh-CN" sz="1200" b="1" dirty="0">
                <a:solidFill>
                  <a:schemeClr val="tx1"/>
                </a:solidFill>
                <a:latin typeface="Huawei Sans" panose="020C0503030203020204" pitchFamily="34" charset="0"/>
              </a:rPr>
              <a:t>Networking design</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For a large-scale network, stack networking is recommended for the access layer. If a single device can provide sufficient access capacity for downstream terminals, the single-device networking can be used at the access layer. When the upstream devices at the access layer are stacked, it is recommended that Eth-Trunks be used to connect to the upstream devices. If multiple APs need to be deployed, </a:t>
            </a:r>
            <a:r>
              <a:rPr lang="en-US" altLang="zh-CN" sz="1200" dirty="0" err="1">
                <a:solidFill>
                  <a:schemeClr val="tx1"/>
                </a:solidFill>
                <a:latin typeface="Huawei Sans" panose="020C0503030203020204" pitchFamily="34" charset="0"/>
              </a:rPr>
              <a:t>PoE</a:t>
            </a:r>
            <a:r>
              <a:rPr lang="en-US" altLang="zh-CN" sz="1200" dirty="0">
                <a:solidFill>
                  <a:schemeClr val="tx1"/>
                </a:solidFill>
                <a:latin typeface="Huawei Sans" panose="020C0503030203020204" pitchFamily="34" charset="0"/>
              </a:rPr>
              <a:t> LAN switches can be used to increase the number of APs that can be connected.</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For a small-scale network, it is recommended that the single-device networking be used at the access layer and a single link be used to connect to the upstream device. If multiple APs need to be deployed, </a:t>
            </a:r>
            <a:r>
              <a:rPr lang="en-US" altLang="zh-CN" sz="1200" dirty="0" err="1">
                <a:solidFill>
                  <a:schemeClr val="tx1"/>
                </a:solidFill>
                <a:latin typeface="Huawei Sans" panose="020C0503030203020204" pitchFamily="34" charset="0"/>
              </a:rPr>
              <a:t>PoE</a:t>
            </a:r>
            <a:r>
              <a:rPr lang="en-US" altLang="zh-CN" sz="1200" dirty="0">
                <a:solidFill>
                  <a:schemeClr val="tx1"/>
                </a:solidFill>
                <a:latin typeface="Huawei Sans" panose="020C0503030203020204" pitchFamily="34" charset="0"/>
              </a:rPr>
              <a:t> LAN switches can be used to increase the number of APs that can be connected.</a:t>
            </a:r>
          </a:p>
          <a:p>
            <a:pPr marL="371475" indent="-285750" fontAlgn="ctr">
              <a:lnSpc>
                <a:spcPts val="1800"/>
              </a:lnSpc>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In small- and medium-sized stores, APs need to be deployed. APs can be directly connected to egress gateways without access switches.</a:t>
            </a:r>
          </a:p>
        </p:txBody>
      </p:sp>
      <p:sp>
        <p:nvSpPr>
          <p:cNvPr id="111" name="下箭头 110"/>
          <p:cNvSpPr/>
          <p:nvPr/>
        </p:nvSpPr>
        <p:spPr>
          <a:xfrm rot="5400000" flipV="1">
            <a:off x="5204503" y="4220400"/>
            <a:ext cx="447850" cy="54219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descr="云AP蓝.png"/>
          <p:cNvPicPr>
            <a:picLocks noChangeAspect="1"/>
          </p:cNvPicPr>
          <p:nvPr/>
        </p:nvPicPr>
        <p:blipFill>
          <a:blip r:embed="rId5" cstate="print"/>
          <a:stretch>
            <a:fillRect/>
          </a:stretch>
        </p:blipFill>
        <p:spPr>
          <a:xfrm>
            <a:off x="2471908" y="4822823"/>
            <a:ext cx="445946" cy="364865"/>
          </a:xfrm>
          <a:prstGeom prst="rect">
            <a:avLst/>
          </a:prstGeom>
        </p:spPr>
      </p:pic>
      <p:grpSp>
        <p:nvGrpSpPr>
          <p:cNvPr id="55" name="组合 54"/>
          <p:cNvGrpSpPr/>
          <p:nvPr/>
        </p:nvGrpSpPr>
        <p:grpSpPr>
          <a:xfrm>
            <a:off x="1475290" y="4970851"/>
            <a:ext cx="276904" cy="75240"/>
            <a:chOff x="3074810" y="3664575"/>
            <a:chExt cx="276904" cy="75240"/>
          </a:xfrm>
        </p:grpSpPr>
        <p:sp>
          <p:nvSpPr>
            <p:cNvPr id="56" name="椭圆 55"/>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p:nvPr/>
        </p:nvGrpSpPr>
        <p:grpSpPr>
          <a:xfrm>
            <a:off x="2134646" y="4970851"/>
            <a:ext cx="276904" cy="75240"/>
            <a:chOff x="3074810" y="3664575"/>
            <a:chExt cx="276904" cy="75240"/>
          </a:xfrm>
        </p:grpSpPr>
        <p:sp>
          <p:nvSpPr>
            <p:cNvPr id="60" name="椭圆 59"/>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3" name="图片 62" descr="wifi信号蓝.png"/>
          <p:cNvPicPr>
            <a:picLocks noChangeAspect="1"/>
          </p:cNvPicPr>
          <p:nvPr/>
        </p:nvPicPr>
        <p:blipFill>
          <a:blip r:embed="rId6" cstate="print"/>
          <a:stretch>
            <a:fillRect/>
          </a:stretch>
        </p:blipFill>
        <p:spPr>
          <a:xfrm rot="10800000">
            <a:off x="2587292" y="5223843"/>
            <a:ext cx="215178" cy="180178"/>
          </a:xfrm>
          <a:prstGeom prst="rect">
            <a:avLst/>
          </a:prstGeom>
        </p:spPr>
      </p:pic>
      <p:cxnSp>
        <p:nvCxnSpPr>
          <p:cNvPr id="66" name="直接连接符 65"/>
          <p:cNvCxnSpPr/>
          <p:nvPr/>
        </p:nvCxnSpPr>
        <p:spPr>
          <a:xfrm>
            <a:off x="4865307" y="4450565"/>
            <a:ext cx="0" cy="536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355566" y="4450565"/>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3498423" y="3990386"/>
            <a:ext cx="1176552" cy="401520"/>
            <a:chOff x="6600056" y="4353447"/>
            <a:chExt cx="1296144" cy="833967"/>
          </a:xfrm>
        </p:grpSpPr>
        <p:cxnSp>
          <p:nvCxnSpPr>
            <p:cNvPr id="82" name="直接连接符 8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4" name="图片 103" descr="云AP蓝.png"/>
          <p:cNvPicPr>
            <a:picLocks noChangeAspect="1"/>
          </p:cNvPicPr>
          <p:nvPr/>
        </p:nvPicPr>
        <p:blipFill>
          <a:blip r:embed="rId5" cstate="print"/>
          <a:stretch>
            <a:fillRect/>
          </a:stretch>
        </p:blipFill>
        <p:spPr>
          <a:xfrm>
            <a:off x="4624578" y="4822823"/>
            <a:ext cx="445946" cy="364865"/>
          </a:xfrm>
          <a:prstGeom prst="rect">
            <a:avLst/>
          </a:prstGeom>
        </p:spPr>
      </p:pic>
      <p:grpSp>
        <p:nvGrpSpPr>
          <p:cNvPr id="113" name="组合 112"/>
          <p:cNvGrpSpPr/>
          <p:nvPr/>
        </p:nvGrpSpPr>
        <p:grpSpPr>
          <a:xfrm>
            <a:off x="4287316" y="4970851"/>
            <a:ext cx="276904" cy="75240"/>
            <a:chOff x="3074810" y="3664575"/>
            <a:chExt cx="276904" cy="75240"/>
          </a:xfrm>
        </p:grpSpPr>
        <p:sp>
          <p:nvSpPr>
            <p:cNvPr id="114" name="椭圆 113"/>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7" name="图片 116" descr="wifi信号蓝.png"/>
          <p:cNvPicPr>
            <a:picLocks noChangeAspect="1"/>
          </p:cNvPicPr>
          <p:nvPr/>
        </p:nvPicPr>
        <p:blipFill>
          <a:blip r:embed="rId6" cstate="print"/>
          <a:stretch>
            <a:fillRect/>
          </a:stretch>
        </p:blipFill>
        <p:spPr>
          <a:xfrm rot="10800000">
            <a:off x="4739962" y="5223843"/>
            <a:ext cx="215178" cy="180178"/>
          </a:xfrm>
          <a:prstGeom prst="rect">
            <a:avLst/>
          </a:prstGeom>
        </p:spPr>
      </p:pic>
      <p:pic>
        <p:nvPicPr>
          <p:cNvPr id="118" name="图片 117" descr="笔记本电脑.png"/>
          <p:cNvPicPr>
            <a:picLocks noChangeAspect="1"/>
          </p:cNvPicPr>
          <p:nvPr/>
        </p:nvPicPr>
        <p:blipFill>
          <a:blip r:embed="rId7" cstate="print"/>
          <a:stretch>
            <a:fillRect/>
          </a:stretch>
        </p:blipFill>
        <p:spPr>
          <a:xfrm>
            <a:off x="3127758" y="5533882"/>
            <a:ext cx="539779" cy="338401"/>
          </a:xfrm>
          <a:prstGeom prst="rect">
            <a:avLst/>
          </a:prstGeom>
        </p:spPr>
      </p:pic>
      <p:pic>
        <p:nvPicPr>
          <p:cNvPr id="123" name="图片 122" descr="故障链路.png"/>
          <p:cNvPicPr>
            <a:picLocks noChangeAspect="1"/>
          </p:cNvPicPr>
          <p:nvPr/>
        </p:nvPicPr>
        <p:blipFill>
          <a:blip r:embed="rId3" cstate="print"/>
          <a:stretch>
            <a:fillRect/>
          </a:stretch>
        </p:blipFill>
        <p:spPr>
          <a:xfrm>
            <a:off x="4241554" y="5544525"/>
            <a:ext cx="490909" cy="366061"/>
          </a:xfrm>
          <a:prstGeom prst="rect">
            <a:avLst/>
          </a:prstGeom>
        </p:spPr>
      </p:pic>
      <p:pic>
        <p:nvPicPr>
          <p:cNvPr id="124" name="图片 123" descr="SAN网络-蓝.png"/>
          <p:cNvPicPr>
            <a:picLocks noChangeAspect="1"/>
          </p:cNvPicPr>
          <p:nvPr/>
        </p:nvPicPr>
        <p:blipFill>
          <a:blip r:embed="rId4" cstate="print"/>
          <a:stretch>
            <a:fillRect/>
          </a:stretch>
        </p:blipFill>
        <p:spPr>
          <a:xfrm>
            <a:off x="4862440" y="5528323"/>
            <a:ext cx="243218" cy="398465"/>
          </a:xfrm>
          <a:prstGeom prst="rect">
            <a:avLst/>
          </a:prstGeom>
        </p:spPr>
      </p:pic>
      <p:sp>
        <p:nvSpPr>
          <p:cNvPr id="147" name="文本框 146"/>
          <p:cNvSpPr txBox="1"/>
          <p:nvPr/>
        </p:nvSpPr>
        <p:spPr>
          <a:xfrm>
            <a:off x="1371915" y="4331159"/>
            <a:ext cx="1165705" cy="307777"/>
          </a:xfrm>
          <a:prstGeom prst="rect">
            <a:avLst/>
          </a:prstGeom>
          <a:noFill/>
        </p:spPr>
        <p:txBody>
          <a:bodyPr wrap="none" rtlCol="0">
            <a:spAutoFit/>
          </a:bodyPr>
          <a:lstStyle/>
          <a:p>
            <a:pPr algn="ctr" fontAlgn="ctr"/>
            <a:r>
              <a:rPr lang="en-US" altLang="zh-CN" sz="1400" dirty="0">
                <a:latin typeface="Huawei Sans" panose="020C0503030203020204" pitchFamily="34" charset="0"/>
              </a:rPr>
              <a:t>Access layer</a:t>
            </a:r>
          </a:p>
        </p:txBody>
      </p:sp>
      <p:pic>
        <p:nvPicPr>
          <p:cNvPr id="70" name="图片 69" descr="堆叠交换机蓝.png"/>
          <p:cNvPicPr>
            <a:picLocks noChangeAspect="1"/>
          </p:cNvPicPr>
          <p:nvPr/>
        </p:nvPicPr>
        <p:blipFill>
          <a:blip r:embed="rId8" cstate="print"/>
          <a:stretch>
            <a:fillRect/>
          </a:stretch>
        </p:blipFill>
        <p:spPr>
          <a:xfrm>
            <a:off x="1682712" y="3751211"/>
            <a:ext cx="486111" cy="397727"/>
          </a:xfrm>
          <a:prstGeom prst="rect">
            <a:avLst/>
          </a:prstGeom>
        </p:spPr>
      </p:pic>
      <p:pic>
        <p:nvPicPr>
          <p:cNvPr id="77" name="图片 76" descr="堆叠交换机蓝.png"/>
          <p:cNvPicPr>
            <a:picLocks noChangeAspect="1"/>
          </p:cNvPicPr>
          <p:nvPr/>
        </p:nvPicPr>
        <p:blipFill>
          <a:blip r:embed="rId8" cstate="print"/>
          <a:stretch>
            <a:fillRect/>
          </a:stretch>
        </p:blipFill>
        <p:spPr>
          <a:xfrm>
            <a:off x="3843643" y="3751211"/>
            <a:ext cx="486111" cy="397727"/>
          </a:xfrm>
          <a:prstGeom prst="rect">
            <a:avLst/>
          </a:prstGeom>
        </p:spPr>
      </p:pic>
      <p:pic>
        <p:nvPicPr>
          <p:cNvPr id="84" name="图片 83" descr="堆叠交换机蓝.png"/>
          <p:cNvPicPr>
            <a:picLocks noChangeAspect="1"/>
          </p:cNvPicPr>
          <p:nvPr/>
        </p:nvPicPr>
        <p:blipFill>
          <a:blip r:embed="rId8" cstate="print"/>
          <a:stretch>
            <a:fillRect/>
          </a:stretch>
        </p:blipFill>
        <p:spPr>
          <a:xfrm>
            <a:off x="2780352" y="3108516"/>
            <a:ext cx="486111" cy="397727"/>
          </a:xfrm>
          <a:prstGeom prst="rect">
            <a:avLst/>
          </a:prstGeom>
        </p:spPr>
      </p:pic>
      <p:pic>
        <p:nvPicPr>
          <p:cNvPr id="93" name="图片 92" descr="接入交换机.png"/>
          <p:cNvPicPr>
            <a:picLocks noChangeAspect="1"/>
          </p:cNvPicPr>
          <p:nvPr/>
        </p:nvPicPr>
        <p:blipFill>
          <a:blip r:embed="rId9" cstate="print"/>
          <a:stretch>
            <a:fillRect/>
          </a:stretch>
        </p:blipFill>
        <p:spPr>
          <a:xfrm>
            <a:off x="975667" y="4303095"/>
            <a:ext cx="444775" cy="363907"/>
          </a:xfrm>
          <a:prstGeom prst="rect">
            <a:avLst/>
          </a:prstGeom>
        </p:spPr>
      </p:pic>
      <p:pic>
        <p:nvPicPr>
          <p:cNvPr id="94" name="图片 93" descr="接入交换机.png"/>
          <p:cNvPicPr>
            <a:picLocks noChangeAspect="1"/>
          </p:cNvPicPr>
          <p:nvPr/>
        </p:nvPicPr>
        <p:blipFill>
          <a:blip r:embed="rId9" cstate="print"/>
          <a:stretch>
            <a:fillRect/>
          </a:stretch>
        </p:blipFill>
        <p:spPr>
          <a:xfrm>
            <a:off x="2478080" y="4303095"/>
            <a:ext cx="444775" cy="363907"/>
          </a:xfrm>
          <a:prstGeom prst="rect">
            <a:avLst/>
          </a:prstGeom>
        </p:spPr>
      </p:pic>
      <p:pic>
        <p:nvPicPr>
          <p:cNvPr id="95" name="图片 94" descr="接入交换机.png"/>
          <p:cNvPicPr>
            <a:picLocks noChangeAspect="1"/>
          </p:cNvPicPr>
          <p:nvPr/>
        </p:nvPicPr>
        <p:blipFill>
          <a:blip r:embed="rId9" cstate="print"/>
          <a:stretch>
            <a:fillRect/>
          </a:stretch>
        </p:blipFill>
        <p:spPr>
          <a:xfrm>
            <a:off x="3127758" y="4303095"/>
            <a:ext cx="444775" cy="363907"/>
          </a:xfrm>
          <a:prstGeom prst="rect">
            <a:avLst/>
          </a:prstGeom>
        </p:spPr>
      </p:pic>
      <p:pic>
        <p:nvPicPr>
          <p:cNvPr id="96" name="图片 95" descr="接入交换机.png"/>
          <p:cNvPicPr>
            <a:picLocks noChangeAspect="1"/>
          </p:cNvPicPr>
          <p:nvPr/>
        </p:nvPicPr>
        <p:blipFill>
          <a:blip r:embed="rId9" cstate="print"/>
          <a:stretch>
            <a:fillRect/>
          </a:stretch>
        </p:blipFill>
        <p:spPr>
          <a:xfrm>
            <a:off x="4628140" y="4303095"/>
            <a:ext cx="444775" cy="363907"/>
          </a:xfrm>
          <a:prstGeom prst="rect">
            <a:avLst/>
          </a:prstGeom>
        </p:spPr>
      </p:pic>
      <p:sp>
        <p:nvSpPr>
          <p:cNvPr id="97" name="文本框 96"/>
          <p:cNvSpPr txBox="1"/>
          <p:nvPr/>
        </p:nvSpPr>
        <p:spPr>
          <a:xfrm>
            <a:off x="3539996" y="4331159"/>
            <a:ext cx="1165705" cy="307777"/>
          </a:xfrm>
          <a:prstGeom prst="rect">
            <a:avLst/>
          </a:prstGeom>
          <a:noFill/>
        </p:spPr>
        <p:txBody>
          <a:bodyPr wrap="none" rtlCol="0">
            <a:spAutoFit/>
          </a:bodyPr>
          <a:lstStyle/>
          <a:p>
            <a:pPr algn="ctr" fontAlgn="ctr"/>
            <a:r>
              <a:rPr lang="en-US" altLang="zh-CN" sz="1400" dirty="0">
                <a:latin typeface="Huawei Sans" panose="020C0503030203020204" pitchFamily="34" charset="0"/>
              </a:rPr>
              <a:t>Access layer</a:t>
            </a:r>
          </a:p>
        </p:txBody>
      </p:sp>
      <p:sp>
        <p:nvSpPr>
          <p:cNvPr id="69" name="任意多边形 68"/>
          <p:cNvSpPr/>
          <p:nvPr/>
        </p:nvSpPr>
        <p:spPr>
          <a:xfrm>
            <a:off x="2547063" y="1660649"/>
            <a:ext cx="952690" cy="6369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9" name="图片 8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77954" y="2492220"/>
            <a:ext cx="490909" cy="402545"/>
          </a:xfrm>
          <a:prstGeom prst="rect">
            <a:avLst/>
          </a:prstGeom>
        </p:spPr>
      </p:pic>
      <p:pic>
        <p:nvPicPr>
          <p:cNvPr id="79" name="图片 7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20785" y="1245417"/>
            <a:ext cx="1792651" cy="330612"/>
          </a:xfrm>
          <a:prstGeom prst="rect">
            <a:avLst/>
          </a:prstGeom>
        </p:spPr>
      </p:pic>
      <p:sp>
        <p:nvSpPr>
          <p:cNvPr id="68" name="五边形 67"/>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74" name="燕尾形 73"/>
          <p:cNvSpPr/>
          <p:nvPr/>
        </p:nvSpPr>
        <p:spPr bwMode="auto">
          <a:xfrm>
            <a:off x="5845474"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78" name="燕尾形 77"/>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80" name="燕尾形 79"/>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7876751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Physical Network Design for a Site </a:t>
            </a:r>
            <a:r>
              <a:rPr lang="en-US" altLang="zh-CN" dirty="0" smtClean="0">
                <a:latin typeface="Huawei Sans" panose="020C0503030203020204" pitchFamily="34" charset="0"/>
              </a:rPr>
              <a:t>- </a:t>
            </a:r>
            <a:r>
              <a:rPr lang="en-US" altLang="zh-CN" dirty="0" smtClean="0">
                <a:latin typeface="Huawei Sans" panose="020C0503030203020204" pitchFamily="34" charset="0"/>
              </a:rPr>
              <a:t>Reliability</a:t>
            </a:r>
            <a:endParaRPr lang="en-US" altLang="zh-CN" dirty="0">
              <a:latin typeface="Huawei Sans" panose="020C0503030203020204" pitchFamily="34" charset="0"/>
              <a:sym typeface="Huawei Sans" panose="020C0503030203020204" pitchFamily="34" charset="0"/>
            </a:endParaRPr>
          </a:p>
        </p:txBody>
      </p:sp>
      <p:sp>
        <p:nvSpPr>
          <p:cNvPr id="5" name="圆角矩形 4"/>
          <p:cNvSpPr/>
          <p:nvPr/>
        </p:nvSpPr>
        <p:spPr>
          <a:xfrm>
            <a:off x="7604936" y="998237"/>
            <a:ext cx="3858161" cy="490196"/>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Network reliability</a:t>
            </a:r>
          </a:p>
        </p:txBody>
      </p:sp>
      <p:grpSp>
        <p:nvGrpSpPr>
          <p:cNvPr id="61" name="组合 60"/>
          <p:cNvGrpSpPr/>
          <p:nvPr/>
        </p:nvGrpSpPr>
        <p:grpSpPr>
          <a:xfrm flipV="1">
            <a:off x="8160794" y="5060248"/>
            <a:ext cx="594146" cy="685401"/>
            <a:chOff x="6600056" y="4353447"/>
            <a:chExt cx="1296144" cy="833967"/>
          </a:xfrm>
        </p:grpSpPr>
        <p:cxnSp>
          <p:nvCxnSpPr>
            <p:cNvPr id="62" name="直接连接符 6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圆角矩形 43"/>
          <p:cNvSpPr/>
          <p:nvPr/>
        </p:nvSpPr>
        <p:spPr>
          <a:xfrm>
            <a:off x="7604936" y="1538020"/>
            <a:ext cx="3858161" cy="46258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a:xfrm>
            <a:off x="8601693" y="2456814"/>
            <a:ext cx="540712" cy="1070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任意多边形 45"/>
          <p:cNvSpPr/>
          <p:nvPr/>
        </p:nvSpPr>
        <p:spPr>
          <a:xfrm>
            <a:off x="8405824" y="1705898"/>
            <a:ext cx="1473292" cy="98509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9412406" y="3341513"/>
            <a:ext cx="1760418" cy="276999"/>
          </a:xfrm>
          <a:prstGeom prst="rect">
            <a:avLst/>
          </a:prstGeom>
          <a:noFill/>
        </p:spPr>
        <p:txBody>
          <a:bodyPr wrap="none" rtlCol="0">
            <a:spAutoFit/>
          </a:bodyPr>
          <a:lstStyle/>
          <a:p>
            <a:pPr fontAlgn="ctr"/>
            <a:r>
              <a:rPr lang="en-US" altLang="zh-CN" sz="1200" dirty="0">
                <a:latin typeface="Huawei Sans" panose="020C0503030203020204" pitchFamily="34" charset="0"/>
              </a:rPr>
              <a:t>Network egress device</a:t>
            </a:r>
          </a:p>
        </p:txBody>
      </p:sp>
      <p:sp>
        <p:nvSpPr>
          <p:cNvPr id="51" name="任意多边形 50"/>
          <p:cNvSpPr/>
          <p:nvPr/>
        </p:nvSpPr>
        <p:spPr>
          <a:xfrm>
            <a:off x="9326871" y="2459989"/>
            <a:ext cx="333690" cy="727671"/>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2406" y="3294173"/>
            <a:ext cx="540000" cy="439964"/>
          </a:xfrm>
          <a:prstGeom prst="rect">
            <a:avLst/>
          </a:prstGeom>
        </p:spPr>
      </p:pic>
      <p:sp>
        <p:nvSpPr>
          <p:cNvPr id="54" name="文本框 53"/>
          <p:cNvSpPr txBox="1"/>
          <p:nvPr/>
        </p:nvSpPr>
        <p:spPr>
          <a:xfrm>
            <a:off x="7690254" y="2795577"/>
            <a:ext cx="1077539" cy="461665"/>
          </a:xfrm>
          <a:prstGeom prst="rect">
            <a:avLst/>
          </a:prstGeom>
          <a:noFill/>
        </p:spPr>
        <p:txBody>
          <a:bodyPr wrap="none" rtlCol="0">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Wired uplink</a:t>
            </a:r>
          </a:p>
          <a:p>
            <a:pPr algn="r" fontAlgn="ctr"/>
            <a:r>
              <a:rPr lang="en-US" altLang="zh-CN" sz="1200" dirty="0" smtClean="0">
                <a:latin typeface="Huawei Sans" panose="020C0503030203020204" pitchFamily="34" charset="0"/>
              </a:rPr>
              <a:t>(Primary)</a:t>
            </a:r>
            <a:endParaRPr lang="en-US" altLang="zh-CN" sz="1200" dirty="0">
              <a:latin typeface="Huawei Sans" panose="020C0503030203020204" pitchFamily="34" charset="0"/>
            </a:endParaRPr>
          </a:p>
        </p:txBody>
      </p:sp>
      <p:sp>
        <p:nvSpPr>
          <p:cNvPr id="55" name="文本框 54"/>
          <p:cNvSpPr txBox="1"/>
          <p:nvPr/>
        </p:nvSpPr>
        <p:spPr>
          <a:xfrm>
            <a:off x="9580781" y="2795577"/>
            <a:ext cx="1031051" cy="461665"/>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3G/LTE</a:t>
            </a:r>
          </a:p>
          <a:p>
            <a:pP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smtClean="0">
                <a:latin typeface="Huawei Sans" panose="020C0503030203020204" pitchFamily="34" charset="0"/>
              </a:rPr>
              <a:t>Secondary</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ndParaRPr>
          </a:p>
        </p:txBody>
      </p:sp>
      <p:cxnSp>
        <p:nvCxnSpPr>
          <p:cNvPr id="57" name="直接连接符 56"/>
          <p:cNvCxnSpPr>
            <a:stCxn id="44" idx="1"/>
            <a:endCxn id="44" idx="3"/>
          </p:cNvCxnSpPr>
          <p:nvPr/>
        </p:nvCxnSpPr>
        <p:spPr>
          <a:xfrm>
            <a:off x="7604936" y="3850934"/>
            <a:ext cx="3858161" cy="0"/>
          </a:xfrm>
          <a:prstGeom prst="line">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5582" y="4731902"/>
            <a:ext cx="446281" cy="363606"/>
          </a:xfrm>
          <a:prstGeom prst="rect">
            <a:avLst/>
          </a:prstGeom>
        </p:spPr>
      </p:pic>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6189" y="4731902"/>
            <a:ext cx="446281" cy="363606"/>
          </a:xfrm>
          <a:prstGeom prst="rect">
            <a:avLst/>
          </a:prstGeom>
        </p:spPr>
      </p:pic>
      <p:pic>
        <p:nvPicPr>
          <p:cNvPr id="60" name="图片 59" descr="堆叠交换机蓝.png"/>
          <p:cNvPicPr>
            <a:picLocks noChangeAspect="1"/>
          </p:cNvPicPr>
          <p:nvPr/>
        </p:nvPicPr>
        <p:blipFill>
          <a:blip r:embed="rId4" cstate="print"/>
          <a:stretch>
            <a:fillRect/>
          </a:stretch>
        </p:blipFill>
        <p:spPr>
          <a:xfrm>
            <a:off x="8215971" y="5484667"/>
            <a:ext cx="486111" cy="397727"/>
          </a:xfrm>
          <a:prstGeom prst="rect">
            <a:avLst/>
          </a:prstGeom>
        </p:spPr>
      </p:pic>
      <p:sp>
        <p:nvSpPr>
          <p:cNvPr id="67" name="矩形 66"/>
          <p:cNvSpPr/>
          <p:nvPr/>
        </p:nvSpPr>
        <p:spPr>
          <a:xfrm>
            <a:off x="9176408" y="4570065"/>
            <a:ext cx="2286690" cy="1461939"/>
          </a:xfrm>
          <a:prstGeom prst="rect">
            <a:avLst/>
          </a:prstGeom>
        </p:spPr>
        <p:txBody>
          <a:bodyPr wrap="square">
            <a:spAutoFit/>
          </a:bodyPr>
          <a:lstStyle/>
          <a:p>
            <a:pPr marL="180975" indent="-180975" fontAlgn="ctr">
              <a:spcAft>
                <a:spcPts val="600"/>
              </a:spcAft>
              <a:buFont typeface="Arial" panose="020B0604020202020204" pitchFamily="34" charset="0"/>
              <a:buChar char="•"/>
            </a:pPr>
            <a:r>
              <a:rPr lang="en-US" altLang="zh-CN" sz="1200" dirty="0">
                <a:latin typeface="Huawei Sans" panose="020C0503030203020204" pitchFamily="34" charset="0"/>
              </a:rPr>
              <a:t>Two egress gateways can be deployed for dual-system backup.</a:t>
            </a:r>
          </a:p>
          <a:p>
            <a:pPr marL="180975" indent="-180975" fontAlgn="ctr">
              <a:spcAft>
                <a:spcPts val="600"/>
              </a:spcAft>
              <a:buFont typeface="Arial" panose="020B0604020202020204" pitchFamily="34" charset="0"/>
              <a:buChar char="•"/>
            </a:pPr>
            <a:r>
              <a:rPr lang="en-US" altLang="zh-CN" sz="1200" dirty="0">
                <a:latin typeface="Huawei Sans" panose="020C0503030203020204" pitchFamily="34" charset="0"/>
              </a:rPr>
              <a:t>LAN switches at the core and aggregation layers can be stacked to implement physical device backup.</a:t>
            </a:r>
          </a:p>
        </p:txBody>
      </p:sp>
      <p:sp>
        <p:nvSpPr>
          <p:cNvPr id="68" name="圆角矩形 67"/>
          <p:cNvSpPr/>
          <p:nvPr/>
        </p:nvSpPr>
        <p:spPr>
          <a:xfrm>
            <a:off x="9879117" y="1686658"/>
            <a:ext cx="1489062" cy="445541"/>
          </a:xfrm>
          <a:prstGeom prst="roundRect">
            <a:avLst>
              <a:gd name="adj" fmla="val 1462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Egress link reliability</a:t>
            </a:r>
          </a:p>
        </p:txBody>
      </p:sp>
      <p:sp>
        <p:nvSpPr>
          <p:cNvPr id="69" name="圆角矩形 68"/>
          <p:cNvSpPr/>
          <p:nvPr/>
        </p:nvSpPr>
        <p:spPr>
          <a:xfrm>
            <a:off x="9879117" y="3968779"/>
            <a:ext cx="1489061" cy="445541"/>
          </a:xfrm>
          <a:prstGeom prst="roundRect">
            <a:avLst>
              <a:gd name="adj" fmla="val 1462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Device reliability</a:t>
            </a:r>
          </a:p>
        </p:txBody>
      </p:sp>
      <p:sp>
        <p:nvSpPr>
          <p:cNvPr id="3" name="圆角矩形 2"/>
          <p:cNvSpPr/>
          <p:nvPr/>
        </p:nvSpPr>
        <p:spPr>
          <a:xfrm>
            <a:off x="713186" y="998237"/>
            <a:ext cx="3229549" cy="490196"/>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Cloud management platform reliability</a:t>
            </a:r>
          </a:p>
        </p:txBody>
      </p:sp>
      <p:sp>
        <p:nvSpPr>
          <p:cNvPr id="6" name="圆角矩形 5"/>
          <p:cNvSpPr/>
          <p:nvPr/>
        </p:nvSpPr>
        <p:spPr>
          <a:xfrm>
            <a:off x="713186" y="1538020"/>
            <a:ext cx="3229549" cy="46258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718076" y="4402480"/>
            <a:ext cx="3238708" cy="1569660"/>
          </a:xfrm>
          <a:prstGeom prst="rect">
            <a:avLst/>
          </a:prstGeom>
          <a:noFill/>
        </p:spPr>
        <p:txBody>
          <a:bodyPr wrap="square" rtlCol="0">
            <a:spAutoFit/>
          </a:bodyPr>
          <a:lstStyle/>
          <a:p>
            <a:pPr marL="0" lvl="1" fontAlgn="ct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can be deployed on the cloud platform in two modes: public cloud and local cloud. The public cloud platform ensures stable running of </a:t>
            </a: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The local cloud platform generally uses cluster deployment to ensure stable running of </a:t>
            </a: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a:t>
            </a:r>
            <a:endParaRPr lang="en-US" altLang="zh-CN" sz="1200" dirty="0">
              <a:latin typeface="Huawei Sans" panose="020C0503030203020204" pitchFamily="34" charset="0"/>
            </a:endParaRPr>
          </a:p>
        </p:txBody>
      </p:sp>
      <p:grpSp>
        <p:nvGrpSpPr>
          <p:cNvPr id="8" name="组合 7"/>
          <p:cNvGrpSpPr/>
          <p:nvPr/>
        </p:nvGrpSpPr>
        <p:grpSpPr>
          <a:xfrm>
            <a:off x="807381" y="1970844"/>
            <a:ext cx="2973472" cy="1859424"/>
            <a:chOff x="895869" y="2609822"/>
            <a:chExt cx="2973472" cy="1859424"/>
          </a:xfrm>
        </p:grpSpPr>
        <p:sp>
          <p:nvSpPr>
            <p:cNvPr id="20" name="任意多边形 19"/>
            <p:cNvSpPr/>
            <p:nvPr/>
          </p:nvSpPr>
          <p:spPr>
            <a:xfrm>
              <a:off x="895869" y="2609822"/>
              <a:ext cx="2973472" cy="1859424"/>
            </a:xfrm>
            <a:custGeom>
              <a:avLst/>
              <a:gdLst>
                <a:gd name="connsiteX0" fmla="*/ 957785 w 2147213"/>
                <a:gd name="connsiteY0" fmla="*/ 0 h 1342733"/>
                <a:gd name="connsiteX1" fmla="*/ 1254100 w 2147213"/>
                <a:gd name="connsiteY1" fmla="*/ 106374 h 1342733"/>
                <a:gd name="connsiteX2" fmla="*/ 1307358 w 2147213"/>
                <a:gd name="connsiteY2" fmla="*/ 158377 h 1342733"/>
                <a:gd name="connsiteX3" fmla="*/ 1363894 w 2147213"/>
                <a:gd name="connsiteY3" fmla="*/ 140828 h 1342733"/>
                <a:gd name="connsiteX4" fmla="*/ 1427089 w 2147213"/>
                <a:gd name="connsiteY4" fmla="*/ 134457 h 1342733"/>
                <a:gd name="connsiteX5" fmla="*/ 1716019 w 2147213"/>
                <a:gd name="connsiteY5" fmla="*/ 325973 h 1342733"/>
                <a:gd name="connsiteX6" fmla="*/ 1730155 w 2147213"/>
                <a:gd name="connsiteY6" fmla="*/ 371509 h 1342733"/>
                <a:gd name="connsiteX7" fmla="*/ 1827518 w 2147213"/>
                <a:gd name="connsiteY7" fmla="*/ 399844 h 1342733"/>
                <a:gd name="connsiteX8" fmla="*/ 2147213 w 2147213"/>
                <a:gd name="connsiteY8" fmla="*/ 852006 h 1342733"/>
                <a:gd name="connsiteX9" fmla="*/ 1729263 w 2147213"/>
                <a:gd name="connsiteY9" fmla="*/ 1332762 h 1342733"/>
                <a:gd name="connsiteX10" fmla="*/ 1652806 w 2147213"/>
                <a:gd name="connsiteY10" fmla="*/ 1339988 h 1342733"/>
                <a:gd name="connsiteX11" fmla="*/ 1652806 w 2147213"/>
                <a:gd name="connsiteY11" fmla="*/ 1342732 h 1342733"/>
                <a:gd name="connsiteX12" fmla="*/ 1623771 w 2147213"/>
                <a:gd name="connsiteY12" fmla="*/ 1342732 h 1342733"/>
                <a:gd name="connsiteX13" fmla="*/ 520741 w 2147213"/>
                <a:gd name="connsiteY13" fmla="*/ 1342732 h 1342733"/>
                <a:gd name="connsiteX14" fmla="*/ 520729 w 2147213"/>
                <a:gd name="connsiteY14" fmla="*/ 1342733 h 1342733"/>
                <a:gd name="connsiteX15" fmla="*/ 520719 w 2147213"/>
                <a:gd name="connsiteY15" fmla="*/ 1342732 h 1342733"/>
                <a:gd name="connsiteX16" fmla="*/ 475499 w 2147213"/>
                <a:gd name="connsiteY16" fmla="*/ 1342732 h 1342733"/>
                <a:gd name="connsiteX17" fmla="*/ 475499 w 2147213"/>
                <a:gd name="connsiteY17" fmla="*/ 1338174 h 1342733"/>
                <a:gd name="connsiteX18" fmla="*/ 415784 w 2147213"/>
                <a:gd name="connsiteY18" fmla="*/ 1332154 h 1342733"/>
                <a:gd name="connsiteX19" fmla="*/ 0 w 2147213"/>
                <a:gd name="connsiteY19" fmla="*/ 822003 h 1342733"/>
                <a:gd name="connsiteX20" fmla="*/ 520729 w 2147213"/>
                <a:gd name="connsiteY20" fmla="*/ 301273 h 1342733"/>
                <a:gd name="connsiteX21" fmla="*/ 523275 w 2147213"/>
                <a:gd name="connsiteY21" fmla="*/ 301530 h 1342733"/>
                <a:gd name="connsiteX22" fmla="*/ 528558 w 2147213"/>
                <a:gd name="connsiteY22" fmla="*/ 284512 h 1342733"/>
                <a:gd name="connsiteX23" fmla="*/ 957785 w 2147213"/>
                <a:gd name="connsiteY23" fmla="*/ 0 h 134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7213" h="1342733">
                  <a:moveTo>
                    <a:pt x="957785" y="0"/>
                  </a:moveTo>
                  <a:cubicBezTo>
                    <a:pt x="1070343" y="0"/>
                    <a:pt x="1173576" y="39920"/>
                    <a:pt x="1254100" y="106374"/>
                  </a:cubicBezTo>
                  <a:lnTo>
                    <a:pt x="1307358" y="158377"/>
                  </a:lnTo>
                  <a:lnTo>
                    <a:pt x="1363894" y="140828"/>
                  </a:lnTo>
                  <a:cubicBezTo>
                    <a:pt x="1384306" y="136651"/>
                    <a:pt x="1405442" y="134457"/>
                    <a:pt x="1427089" y="134457"/>
                  </a:cubicBezTo>
                  <a:cubicBezTo>
                    <a:pt x="1556975" y="134457"/>
                    <a:pt x="1668416" y="213427"/>
                    <a:pt x="1716019" y="325973"/>
                  </a:cubicBezTo>
                  <a:lnTo>
                    <a:pt x="1730155" y="371509"/>
                  </a:lnTo>
                  <a:lnTo>
                    <a:pt x="1827518" y="399844"/>
                  </a:lnTo>
                  <a:cubicBezTo>
                    <a:pt x="2015390" y="474340"/>
                    <a:pt x="2147213" y="648741"/>
                    <a:pt x="2147213" y="852006"/>
                  </a:cubicBezTo>
                  <a:cubicBezTo>
                    <a:pt x="2147213" y="1089149"/>
                    <a:pt x="1967787" y="1287004"/>
                    <a:pt x="1729263" y="1332762"/>
                  </a:cubicBezTo>
                  <a:lnTo>
                    <a:pt x="1652806" y="1339988"/>
                  </a:lnTo>
                  <a:lnTo>
                    <a:pt x="1652806" y="1342732"/>
                  </a:lnTo>
                  <a:lnTo>
                    <a:pt x="1623771" y="1342732"/>
                  </a:lnTo>
                  <a:lnTo>
                    <a:pt x="520741" y="1342732"/>
                  </a:lnTo>
                  <a:lnTo>
                    <a:pt x="520729" y="1342733"/>
                  </a:lnTo>
                  <a:lnTo>
                    <a:pt x="520719" y="1342732"/>
                  </a:lnTo>
                  <a:lnTo>
                    <a:pt x="475499" y="1342732"/>
                  </a:lnTo>
                  <a:lnTo>
                    <a:pt x="475499" y="1338174"/>
                  </a:lnTo>
                  <a:lnTo>
                    <a:pt x="415784" y="1332154"/>
                  </a:lnTo>
                  <a:cubicBezTo>
                    <a:pt x="178496" y="1283598"/>
                    <a:pt x="0" y="1073645"/>
                    <a:pt x="0" y="822003"/>
                  </a:cubicBezTo>
                  <a:cubicBezTo>
                    <a:pt x="0" y="534412"/>
                    <a:pt x="233138" y="301273"/>
                    <a:pt x="520729" y="301273"/>
                  </a:cubicBezTo>
                  <a:lnTo>
                    <a:pt x="523275" y="301530"/>
                  </a:lnTo>
                  <a:lnTo>
                    <a:pt x="528558" y="284512"/>
                  </a:lnTo>
                  <a:cubicBezTo>
                    <a:pt x="599275" y="117316"/>
                    <a:pt x="764830" y="0"/>
                    <a:pt x="957785"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1316638" y="3761401"/>
              <a:ext cx="2475366" cy="461665"/>
            </a:xfrm>
            <a:prstGeom prst="rect">
              <a:avLst/>
            </a:prstGeom>
            <a:noFill/>
          </p:spPr>
          <p:txBody>
            <a:bodyPr wrap="square" rtlCol="0">
              <a:spAutoFit/>
            </a:bodyPr>
            <a:lstStyle/>
            <a:p>
              <a:pPr marL="180975" indent="-180975" fontAlgn="ctr">
                <a:buFont typeface="Arial" panose="020B0604020202020204" pitchFamily="34" charset="0"/>
                <a:buChar char="•"/>
              </a:pPr>
              <a:r>
                <a:rPr lang="en-US" altLang="zh-CN" sz="1200" dirty="0">
                  <a:latin typeface="Huawei Sans" panose="020C0503030203020204" pitchFamily="34" charset="0"/>
                </a:rPr>
                <a:t>Management-side reliability</a:t>
              </a:r>
            </a:p>
            <a:p>
              <a:pPr marL="180975" indent="-180975" fontAlgn="ctr">
                <a:buFont typeface="Arial" panose="020B0604020202020204" pitchFamily="34" charset="0"/>
                <a:buChar char="•"/>
              </a:pPr>
              <a:r>
                <a:rPr lang="en-US" altLang="zh-CN" sz="1200" dirty="0">
                  <a:latin typeface="Huawei Sans" panose="020C0503030203020204" pitchFamily="34" charset="0"/>
                </a:rPr>
                <a:t>High redundancy</a:t>
              </a:r>
            </a:p>
          </p:txBody>
        </p:sp>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8878" y="3294173"/>
              <a:ext cx="1629683" cy="300556"/>
            </a:xfrm>
            <a:prstGeom prst="rect">
              <a:avLst/>
            </a:prstGeom>
          </p:spPr>
        </p:pic>
      </p:grpSp>
      <p:sp>
        <p:nvSpPr>
          <p:cNvPr id="4" name="圆角矩形 3"/>
          <p:cNvSpPr/>
          <p:nvPr/>
        </p:nvSpPr>
        <p:spPr>
          <a:xfrm>
            <a:off x="4009640" y="998237"/>
            <a:ext cx="3528392" cy="490196"/>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Authentication reliability</a:t>
            </a:r>
          </a:p>
        </p:txBody>
      </p:sp>
      <p:sp>
        <p:nvSpPr>
          <p:cNvPr id="25" name="圆角矩形 24"/>
          <p:cNvSpPr/>
          <p:nvPr/>
        </p:nvSpPr>
        <p:spPr>
          <a:xfrm>
            <a:off x="4009641" y="1538020"/>
            <a:ext cx="3528391" cy="46258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4161247" y="3609293"/>
            <a:ext cx="3175366" cy="136815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descr="SAN网络-蓝.png"/>
          <p:cNvPicPr>
            <a:picLocks noChangeAspect="1"/>
          </p:cNvPicPr>
          <p:nvPr/>
        </p:nvPicPr>
        <p:blipFill>
          <a:blip r:embed="rId6" cstate="print"/>
          <a:stretch>
            <a:fillRect/>
          </a:stretch>
        </p:blipFill>
        <p:spPr>
          <a:xfrm>
            <a:off x="5601782" y="4374591"/>
            <a:ext cx="294294" cy="482143"/>
          </a:xfrm>
          <a:prstGeom prst="rect">
            <a:avLst/>
          </a:prstGeom>
        </p:spPr>
      </p:pic>
      <p:pic>
        <p:nvPicPr>
          <p:cNvPr id="29" name="图片 28" descr="云AP蓝.png"/>
          <p:cNvPicPr>
            <a:picLocks noChangeAspect="1"/>
          </p:cNvPicPr>
          <p:nvPr/>
        </p:nvPicPr>
        <p:blipFill>
          <a:blip r:embed="rId7" cstate="print"/>
          <a:stretch>
            <a:fillRect/>
          </a:stretch>
        </p:blipFill>
        <p:spPr>
          <a:xfrm>
            <a:off x="5479263" y="3808092"/>
            <a:ext cx="536397" cy="438870"/>
          </a:xfrm>
          <a:prstGeom prst="rect">
            <a:avLst/>
          </a:prstGeom>
        </p:spPr>
      </p:pic>
      <p:sp>
        <p:nvSpPr>
          <p:cNvPr id="31" name="任意多边形 30"/>
          <p:cNvSpPr/>
          <p:nvPr/>
        </p:nvSpPr>
        <p:spPr>
          <a:xfrm>
            <a:off x="5292068" y="2829407"/>
            <a:ext cx="952690" cy="6369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p:nvPr/>
        </p:nvCxnSpPr>
        <p:spPr>
          <a:xfrm>
            <a:off x="5759811" y="2620086"/>
            <a:ext cx="0" cy="1167705"/>
          </a:xfrm>
          <a:prstGeom prst="straightConnector1">
            <a:avLst/>
          </a:prstGeom>
          <a:ln w="5715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十字形 36"/>
          <p:cNvSpPr/>
          <p:nvPr/>
        </p:nvSpPr>
        <p:spPr>
          <a:xfrm rot="2700000">
            <a:off x="5551690" y="2966590"/>
            <a:ext cx="403215" cy="403215"/>
          </a:xfrm>
          <a:prstGeom prst="plus">
            <a:avLst>
              <a:gd name="adj" fmla="val 4212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a:xfrm>
            <a:off x="4047872" y="4963519"/>
            <a:ext cx="3483495" cy="1200329"/>
          </a:xfrm>
          <a:prstGeom prst="rect">
            <a:avLst/>
          </a:prstGeom>
        </p:spPr>
        <p:txBody>
          <a:bodyPr wrap="square">
            <a:spAutoFit/>
          </a:bodyPr>
          <a:lstStyle/>
          <a:p>
            <a:pPr fontAlgn="ctr"/>
            <a:r>
              <a:rPr lang="en-US" altLang="zh-CN" sz="1200" dirty="0">
                <a:latin typeface="Huawei Sans" panose="020C0503030203020204" pitchFamily="34" charset="0"/>
              </a:rPr>
              <a:t>You can consider the bypass policy that is used if the authentication server is faulty. Currently, there are two types of policies that come into effect after a fault: those that require no authentication and those that prevent user access from being affected.</a:t>
            </a:r>
          </a:p>
        </p:txBody>
      </p:sp>
      <p:sp>
        <p:nvSpPr>
          <p:cNvPr id="41" name="文本框 40"/>
          <p:cNvSpPr txBox="1"/>
          <p:nvPr/>
        </p:nvSpPr>
        <p:spPr>
          <a:xfrm>
            <a:off x="6067017" y="3704361"/>
            <a:ext cx="1285920" cy="646331"/>
          </a:xfrm>
          <a:prstGeom prst="rect">
            <a:avLst/>
          </a:prstGeom>
          <a:noFill/>
        </p:spPr>
        <p:txBody>
          <a:bodyPr wrap="square" rtlCol="0">
            <a:spAutoFit/>
          </a:bodyPr>
          <a:lstStyle/>
          <a:p>
            <a:pPr fontAlgn="ctr"/>
            <a:r>
              <a:rPr lang="en-US" altLang="zh-CN" sz="1200" dirty="0">
                <a:latin typeface="Huawei Sans" panose="020C0503030203020204" pitchFamily="34" charset="0"/>
              </a:rPr>
              <a:t>Network admission control device</a:t>
            </a:r>
          </a:p>
        </p:txBody>
      </p:sp>
      <p:sp>
        <p:nvSpPr>
          <p:cNvPr id="42" name="文本框 41"/>
          <p:cNvSpPr txBox="1"/>
          <p:nvPr/>
        </p:nvSpPr>
        <p:spPr>
          <a:xfrm>
            <a:off x="6067017" y="4514182"/>
            <a:ext cx="1231596" cy="276999"/>
          </a:xfrm>
          <a:prstGeom prst="rect">
            <a:avLst/>
          </a:prstGeom>
          <a:noFill/>
        </p:spPr>
        <p:txBody>
          <a:bodyPr wrap="square" rtlCol="0">
            <a:spAutoFit/>
          </a:bodyPr>
          <a:lstStyle/>
          <a:p>
            <a:pPr fontAlgn="ctr"/>
            <a:r>
              <a:rPr lang="en-US" altLang="zh-CN" sz="1200" dirty="0">
                <a:latin typeface="Huawei Sans" panose="020C0503030203020204" pitchFamily="34" charset="0"/>
              </a:rPr>
              <a:t>Terminal</a:t>
            </a:r>
          </a:p>
        </p:txBody>
      </p:sp>
      <p:sp>
        <p:nvSpPr>
          <p:cNvPr id="43" name="文本框 42"/>
          <p:cNvSpPr txBox="1"/>
          <p:nvPr/>
        </p:nvSpPr>
        <p:spPr>
          <a:xfrm>
            <a:off x="5468181" y="1988221"/>
            <a:ext cx="2044544" cy="307777"/>
          </a:xfrm>
          <a:prstGeom prst="rect">
            <a:avLst/>
          </a:prstGeom>
          <a:noFill/>
        </p:spPr>
        <p:txBody>
          <a:bodyPr wrap="square" rtlCol="0">
            <a:spAutoFit/>
          </a:bodyPr>
          <a:lstStyle/>
          <a:p>
            <a:pPr fontAlgn="ctr"/>
            <a:r>
              <a:rPr lang="en-US" altLang="zh-CN" sz="1400" dirty="0">
                <a:latin typeface="Huawei Sans" panose="020C0503030203020204" pitchFamily="34" charset="0"/>
              </a:rPr>
              <a:t>Authentication server</a:t>
            </a: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2768" y="2255534"/>
            <a:ext cx="1792651" cy="330612"/>
          </a:xfrm>
          <a:prstGeom prst="rect">
            <a:avLst/>
          </a:prstGeom>
        </p:spPr>
      </p:pic>
      <p:sp>
        <p:nvSpPr>
          <p:cNvPr id="50" name="五边形 49"/>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52" name="燕尾形 51"/>
          <p:cNvSpPr/>
          <p:nvPr/>
        </p:nvSpPr>
        <p:spPr bwMode="auto">
          <a:xfrm>
            <a:off x="5845474"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56" name="燕尾形 55"/>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64" name="燕尾形 63"/>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6561699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 Deployment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Deployment Mode (1)</a:t>
            </a:r>
            <a:endParaRPr lang="en-US" altLang="zh-CN" dirty="0">
              <a:latin typeface="Huawei Sans" panose="020C0503030203020204" pitchFamily="34" charset="0"/>
              <a:sym typeface="Huawei Sans" panose="020C0503030203020204" pitchFamily="34" charset="0"/>
            </a:endParaRPr>
          </a:p>
        </p:txBody>
      </p:sp>
      <p:sp>
        <p:nvSpPr>
          <p:cNvPr id="62" name="任意多边形 61"/>
          <p:cNvSpPr/>
          <p:nvPr/>
        </p:nvSpPr>
        <p:spPr>
          <a:xfrm rot="10800000">
            <a:off x="8968770" y="2651086"/>
            <a:ext cx="2298646" cy="59328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1685871"/>
              <a:gd name="connsiteY0" fmla="*/ 0 h 1561035"/>
              <a:gd name="connsiteX1" fmla="*/ 1685871 w 1685871"/>
              <a:gd name="connsiteY1" fmla="*/ 407722 h 1561035"/>
              <a:gd name="connsiteX2" fmla="*/ 543953 w 1685871"/>
              <a:gd name="connsiteY2" fmla="*/ 1561035 h 1561035"/>
              <a:gd name="connsiteX3" fmla="*/ 0 w 1685871"/>
              <a:gd name="connsiteY3" fmla="*/ 0 h 1561035"/>
              <a:gd name="connsiteX0" fmla="*/ 0 w 2298646"/>
              <a:gd name="connsiteY0" fmla="*/ 0 h 1184510"/>
              <a:gd name="connsiteX1" fmla="*/ 2298646 w 2298646"/>
              <a:gd name="connsiteY1" fmla="*/ 31197 h 1184510"/>
              <a:gd name="connsiteX2" fmla="*/ 1156728 w 2298646"/>
              <a:gd name="connsiteY2" fmla="*/ 1184510 h 1184510"/>
              <a:gd name="connsiteX3" fmla="*/ 0 w 2298646"/>
              <a:gd name="connsiteY3" fmla="*/ 0 h 1184510"/>
              <a:gd name="connsiteX0" fmla="*/ 0 w 2298646"/>
              <a:gd name="connsiteY0" fmla="*/ 0 h 740607"/>
              <a:gd name="connsiteX1" fmla="*/ 2298646 w 2298646"/>
              <a:gd name="connsiteY1" fmla="*/ 31197 h 740607"/>
              <a:gd name="connsiteX2" fmla="*/ 1172603 w 2298646"/>
              <a:gd name="connsiteY2" fmla="*/ 740607 h 740607"/>
              <a:gd name="connsiteX3" fmla="*/ 0 w 2298646"/>
              <a:gd name="connsiteY3" fmla="*/ 0 h 740607"/>
            </a:gdLst>
            <a:ahLst/>
            <a:cxnLst>
              <a:cxn ang="0">
                <a:pos x="connsiteX0" y="connsiteY0"/>
              </a:cxn>
              <a:cxn ang="0">
                <a:pos x="connsiteX1" y="connsiteY1"/>
              </a:cxn>
              <a:cxn ang="0">
                <a:pos x="connsiteX2" y="connsiteY2"/>
              </a:cxn>
              <a:cxn ang="0">
                <a:pos x="connsiteX3" y="connsiteY3"/>
              </a:cxn>
            </a:cxnLst>
            <a:rect l="l" t="t" r="r" b="b"/>
            <a:pathLst>
              <a:path w="2298646" h="740607">
                <a:moveTo>
                  <a:pt x="0" y="0"/>
                </a:moveTo>
                <a:lnTo>
                  <a:pt x="2298646" y="31197"/>
                </a:lnTo>
                <a:lnTo>
                  <a:pt x="1172603" y="740607"/>
                </a:lnTo>
                <a:lnTo>
                  <a:pt x="0" y="0"/>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任意多边形 62"/>
          <p:cNvSpPr/>
          <p:nvPr/>
        </p:nvSpPr>
        <p:spPr>
          <a:xfrm rot="5400000">
            <a:off x="2811381" y="1770537"/>
            <a:ext cx="961971" cy="126996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Lst>
            <a:ahLst/>
            <a:cxnLst>
              <a:cxn ang="0">
                <a:pos x="connsiteX0" y="connsiteY0"/>
              </a:cxn>
              <a:cxn ang="0">
                <a:pos x="connsiteX1" y="connsiteY1"/>
              </a:cxn>
              <a:cxn ang="0">
                <a:pos x="connsiteX2" y="connsiteY2"/>
              </a:cxn>
              <a:cxn ang="0">
                <a:pos x="connsiteX3" y="connsiteY3"/>
              </a:cxn>
            </a:cxnLst>
            <a:rect l="l" t="t" r="r" b="b"/>
            <a:pathLst>
              <a:path w="961971" h="1585326">
                <a:moveTo>
                  <a:pt x="0" y="24291"/>
                </a:moveTo>
                <a:lnTo>
                  <a:pt x="961971" y="0"/>
                </a:lnTo>
                <a:lnTo>
                  <a:pt x="543953" y="1585326"/>
                </a:lnTo>
                <a:lnTo>
                  <a:pt x="0" y="24291"/>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圆角矩形 63"/>
          <p:cNvSpPr/>
          <p:nvPr/>
        </p:nvSpPr>
        <p:spPr>
          <a:xfrm>
            <a:off x="783049" y="1113364"/>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Through </a:t>
            </a:r>
            <a:r>
              <a:rPr lang="en-US" sz="1600" dirty="0" err="1">
                <a:solidFill>
                  <a:srgbClr val="30B5C5"/>
                </a:solidFill>
                <a:latin typeface="Huawei Sans" panose="020C0503030203020204" pitchFamily="34" charset="0"/>
                <a:ea typeface="方正兰亭黑简体" panose="02000000000000000000" pitchFamily="2" charset="-122"/>
              </a:rPr>
              <a:t>CloudCampus</a:t>
            </a:r>
            <a:r>
              <a:rPr lang="en-US" sz="1600" dirty="0">
                <a:solidFill>
                  <a:srgbClr val="30B5C5"/>
                </a:solidFill>
                <a:latin typeface="Huawei Sans" panose="020C0503030203020204" pitchFamily="34" charset="0"/>
                <a:ea typeface="方正兰亭黑简体" panose="02000000000000000000" pitchFamily="2" charset="-122"/>
              </a:rPr>
              <a:t> APP (barcode scanning)</a:t>
            </a:r>
          </a:p>
        </p:txBody>
      </p:sp>
      <p:sp>
        <p:nvSpPr>
          <p:cNvPr id="65" name="圆角矩形 64"/>
          <p:cNvSpPr/>
          <p:nvPr/>
        </p:nvSpPr>
        <p:spPr>
          <a:xfrm>
            <a:off x="783048" y="1549330"/>
            <a:ext cx="5163736"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66" name="圆角矩形 65"/>
          <p:cNvSpPr/>
          <p:nvPr/>
        </p:nvSpPr>
        <p:spPr>
          <a:xfrm>
            <a:off x="1138945" y="3704128"/>
            <a:ext cx="4511913" cy="193306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sp>
        <p:nvSpPr>
          <p:cNvPr id="69" name="任意多边形 68"/>
          <p:cNvSpPr/>
          <p:nvPr/>
        </p:nvSpPr>
        <p:spPr>
          <a:xfrm>
            <a:off x="2617513" y="2923629"/>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Internet</a:t>
            </a:r>
            <a:endParaRPr lang="en-US" altLang="zh-CN" sz="1400" b="1" dirty="0">
              <a:latin typeface="Huawei Sans" panose="020C0503030203020204" pitchFamily="34" charset="0"/>
            </a:endParaRPr>
          </a:p>
        </p:txBody>
      </p:sp>
      <p:sp>
        <p:nvSpPr>
          <p:cNvPr id="70" name="任意多边形 69"/>
          <p:cNvSpPr/>
          <p:nvPr/>
        </p:nvSpPr>
        <p:spPr>
          <a:xfrm rot="5400000">
            <a:off x="3283609" y="3513273"/>
            <a:ext cx="1104900" cy="169899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0 w 1104900"/>
              <a:gd name="connsiteY0" fmla="*/ 444500 h 444500"/>
              <a:gd name="connsiteX1" fmla="*/ 660400 w 1104900"/>
              <a:gd name="connsiteY1" fmla="*/ 0 h 444500"/>
              <a:gd name="connsiteX2" fmla="*/ 1104900 w 1104900"/>
              <a:gd name="connsiteY2" fmla="*/ 444500 h 444500"/>
              <a:gd name="connsiteX3" fmla="*/ 0 w 1104900"/>
              <a:gd name="connsiteY3" fmla="*/ 444500 h 444500"/>
            </a:gdLst>
            <a:ahLst/>
            <a:cxnLst>
              <a:cxn ang="0">
                <a:pos x="connsiteX0" y="connsiteY0"/>
              </a:cxn>
              <a:cxn ang="0">
                <a:pos x="connsiteX1" y="connsiteY1"/>
              </a:cxn>
              <a:cxn ang="0">
                <a:pos x="connsiteX2" y="connsiteY2"/>
              </a:cxn>
              <a:cxn ang="0">
                <a:pos x="connsiteX3" y="connsiteY3"/>
              </a:cxn>
            </a:cxnLst>
            <a:rect l="l" t="t" r="r" b="b"/>
            <a:pathLst>
              <a:path w="1104900" h="444500">
                <a:moveTo>
                  <a:pt x="0" y="444500"/>
                </a:moveTo>
                <a:lnTo>
                  <a:pt x="660400" y="0"/>
                </a:lnTo>
                <a:lnTo>
                  <a:pt x="1104900" y="444500"/>
                </a:lnTo>
                <a:lnTo>
                  <a:pt x="0" y="444500"/>
                </a:lnTo>
                <a:close/>
              </a:path>
            </a:pathLst>
          </a:custGeom>
          <a:gradFill flip="none" rotWithShape="1">
            <a:gsLst>
              <a:gs pos="2200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73" name="图片 72" descr="SAN网络-蓝.png"/>
          <p:cNvPicPr>
            <a:picLocks noChangeAspect="1"/>
          </p:cNvPicPr>
          <p:nvPr/>
        </p:nvPicPr>
        <p:blipFill>
          <a:blip r:embed="rId3" cstate="print"/>
          <a:stretch>
            <a:fillRect/>
          </a:stretch>
        </p:blipFill>
        <p:spPr>
          <a:xfrm>
            <a:off x="4678955" y="4132947"/>
            <a:ext cx="356095" cy="583393"/>
          </a:xfrm>
          <a:prstGeom prst="rect">
            <a:avLst/>
          </a:prstGeom>
        </p:spPr>
      </p:pic>
      <p:sp>
        <p:nvSpPr>
          <p:cNvPr id="74" name="文本框 73"/>
          <p:cNvSpPr txBox="1"/>
          <p:nvPr/>
        </p:nvSpPr>
        <p:spPr>
          <a:xfrm>
            <a:off x="3350085" y="4198017"/>
            <a:ext cx="889594" cy="430887"/>
          </a:xfrm>
          <a:prstGeom prst="rect">
            <a:avLst/>
          </a:prstGeom>
          <a:noFill/>
        </p:spPr>
        <p:txBody>
          <a:bodyPr wrap="square" rtlCol="0">
            <a:spAutoFit/>
          </a:bodyPr>
          <a:lstStyle/>
          <a:p>
            <a:pPr algn="ctr" fontAlgn="ctr"/>
            <a:r>
              <a:rPr lang="en-US" sz="1100" b="1" dirty="0">
                <a:solidFill>
                  <a:srgbClr val="FF9900"/>
                </a:solidFill>
                <a:latin typeface="Huawei Sans" panose="020C0503030203020204" pitchFamily="34" charset="0"/>
              </a:rPr>
              <a:t>Scan barcode.</a:t>
            </a:r>
          </a:p>
        </p:txBody>
      </p:sp>
      <p:sp>
        <p:nvSpPr>
          <p:cNvPr id="76" name="圆角矩形 75"/>
          <p:cNvSpPr/>
          <p:nvPr/>
        </p:nvSpPr>
        <p:spPr>
          <a:xfrm>
            <a:off x="3887331" y="1915000"/>
            <a:ext cx="1872207"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a:solidFill>
                  <a:srgbClr val="C7000B"/>
                </a:solidFill>
                <a:latin typeface="Huawei Sans" panose="020C0503030203020204" pitchFamily="34" charset="0"/>
              </a:rPr>
              <a:t>Tenant: Tenant </a:t>
            </a:r>
            <a:r>
              <a:rPr lang="en-US" altLang="zh-CN" sz="1400" i="1" dirty="0">
                <a:solidFill>
                  <a:srgbClr val="C7000B"/>
                </a:solidFill>
                <a:latin typeface="Huawei Sans" panose="020C0503030203020204" pitchFamily="34" charset="0"/>
              </a:rPr>
              <a:t>X</a:t>
            </a:r>
          </a:p>
          <a:p>
            <a:pPr fontAlgn="ctr"/>
            <a:r>
              <a:rPr lang="en-US" altLang="zh-CN" sz="1400" dirty="0">
                <a:solidFill>
                  <a:srgbClr val="C7000B"/>
                </a:solidFill>
                <a:latin typeface="Huawei Sans" panose="020C0503030203020204" pitchFamily="34" charset="0"/>
              </a:rPr>
              <a:t>Site: Site </a:t>
            </a:r>
            <a:r>
              <a:rPr lang="en-US" altLang="zh-CN" sz="1400" i="1" dirty="0">
                <a:solidFill>
                  <a:srgbClr val="C7000B"/>
                </a:solidFill>
                <a:latin typeface="Huawei Sans" panose="020C0503030203020204" pitchFamily="34" charset="0"/>
              </a:rPr>
              <a:t>Y</a:t>
            </a:r>
          </a:p>
          <a:p>
            <a:pPr fontAlgn="ctr"/>
            <a:r>
              <a:rPr lang="en-US" altLang="zh-CN" sz="1400" dirty="0">
                <a:solidFill>
                  <a:srgbClr val="C7000B"/>
                </a:solidFill>
                <a:latin typeface="Huawei Sans" panose="020C0503030203020204" pitchFamily="34" charset="0"/>
              </a:rPr>
              <a:t>Device: AP (ESN...)</a:t>
            </a:r>
          </a:p>
        </p:txBody>
      </p:sp>
      <p:sp>
        <p:nvSpPr>
          <p:cNvPr id="77" name="椭圆 76"/>
          <p:cNvSpPr>
            <a:spLocks noChangeAspect="1"/>
          </p:cNvSpPr>
          <p:nvPr/>
        </p:nvSpPr>
        <p:spPr>
          <a:xfrm>
            <a:off x="4315651" y="430840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ndParaRPr>
          </a:p>
        </p:txBody>
      </p:sp>
      <p:sp>
        <p:nvSpPr>
          <p:cNvPr id="79" name="椭圆 78"/>
          <p:cNvSpPr>
            <a:spLocks noChangeAspect="1"/>
          </p:cNvSpPr>
          <p:nvPr/>
        </p:nvSpPr>
        <p:spPr>
          <a:xfrm>
            <a:off x="4315651" y="479482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ndParaRPr>
          </a:p>
        </p:txBody>
      </p:sp>
      <p:sp>
        <p:nvSpPr>
          <p:cNvPr id="83" name="文本框 82"/>
          <p:cNvSpPr txBox="1"/>
          <p:nvPr/>
        </p:nvSpPr>
        <p:spPr>
          <a:xfrm>
            <a:off x="3603169" y="5037024"/>
            <a:ext cx="2047998" cy="600164"/>
          </a:xfrm>
          <a:prstGeom prst="rect">
            <a:avLst/>
          </a:prstGeom>
          <a:noFill/>
        </p:spPr>
        <p:txBody>
          <a:bodyPr wrap="square" rtlCol="0">
            <a:spAutoFit/>
          </a:bodyPr>
          <a:lstStyle/>
          <a:p>
            <a:pPr fontAlgn="ctr"/>
            <a:r>
              <a:rPr lang="en-US" altLang="zh-CN" sz="1100" dirty="0">
                <a:latin typeface="Huawei Sans" panose="020C0503030203020204" pitchFamily="34" charset="0"/>
              </a:rPr>
              <a:t>The APP obtains the ESN, MAC </a:t>
            </a:r>
            <a:r>
              <a:rPr lang="en-US" altLang="zh-CN" sz="1100" dirty="0" smtClean="0">
                <a:latin typeface="Huawei Sans" panose="020C0503030203020204" pitchFamily="34" charset="0"/>
              </a:rPr>
              <a:t>address, </a:t>
            </a:r>
            <a:r>
              <a:rPr lang="en-US" altLang="zh-CN" sz="1100" dirty="0">
                <a:latin typeface="Huawei Sans" panose="020C0503030203020204" pitchFamily="34" charset="0"/>
              </a:rPr>
              <a:t>and </a:t>
            </a:r>
            <a:r>
              <a:rPr lang="en-US" altLang="zh-CN" sz="1100" dirty="0" smtClean="0">
                <a:latin typeface="Huawei Sans" panose="020C0503030203020204" pitchFamily="34" charset="0"/>
              </a:rPr>
              <a:t>management SSID of </a:t>
            </a:r>
            <a:r>
              <a:rPr lang="en-US" altLang="zh-CN" sz="1100" dirty="0">
                <a:latin typeface="Huawei Sans" panose="020C0503030203020204" pitchFamily="34" charset="0"/>
              </a:rPr>
              <a:t>the AP.</a:t>
            </a:r>
          </a:p>
        </p:txBody>
      </p:sp>
      <p:sp>
        <p:nvSpPr>
          <p:cNvPr id="84" name="任意多边形 83"/>
          <p:cNvSpPr/>
          <p:nvPr/>
        </p:nvSpPr>
        <p:spPr>
          <a:xfrm>
            <a:off x="3176950" y="2723459"/>
            <a:ext cx="1580226" cy="1473693"/>
          </a:xfrm>
          <a:custGeom>
            <a:avLst/>
            <a:gdLst>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Lst>
            <a:ahLst/>
            <a:cxnLst>
              <a:cxn ang="0">
                <a:pos x="connsiteX0" y="connsiteY0"/>
              </a:cxn>
              <a:cxn ang="0">
                <a:pos x="connsiteX1" y="connsiteY1"/>
              </a:cxn>
            </a:cxnLst>
            <a:rect l="l" t="t" r="r" b="b"/>
            <a:pathLst>
              <a:path w="1580226" h="1473693">
                <a:moveTo>
                  <a:pt x="1580226" y="1473693"/>
                </a:moveTo>
                <a:cubicBezTo>
                  <a:pt x="1177772" y="680621"/>
                  <a:pt x="961747" y="580008"/>
                  <a:pt x="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3" name="文本框 92"/>
          <p:cNvSpPr txBox="1"/>
          <p:nvPr/>
        </p:nvSpPr>
        <p:spPr>
          <a:xfrm>
            <a:off x="4448751" y="3160129"/>
            <a:ext cx="1440160" cy="430887"/>
          </a:xfrm>
          <a:prstGeom prst="rect">
            <a:avLst/>
          </a:prstGeom>
          <a:noFill/>
        </p:spPr>
        <p:txBody>
          <a:bodyPr wrap="square" rtlCol="0">
            <a:spAutoFit/>
          </a:bodyPr>
          <a:lstStyle/>
          <a:p>
            <a:pPr fontAlgn="ctr"/>
            <a:r>
              <a:rPr lang="en-US" altLang="zh-CN" sz="1100" dirty="0">
                <a:latin typeface="Huawei Sans" panose="020C0503030203020204" pitchFamily="34" charset="0"/>
              </a:rPr>
              <a:t>Report AP information.</a:t>
            </a:r>
          </a:p>
        </p:txBody>
      </p:sp>
      <p:sp>
        <p:nvSpPr>
          <p:cNvPr id="96" name="椭圆 95"/>
          <p:cNvSpPr>
            <a:spLocks noChangeAspect="1"/>
          </p:cNvSpPr>
          <p:nvPr/>
        </p:nvSpPr>
        <p:spPr>
          <a:xfrm>
            <a:off x="4323450" y="357783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ndParaRPr>
          </a:p>
        </p:txBody>
      </p:sp>
      <p:sp>
        <p:nvSpPr>
          <p:cNvPr id="100" name="椭圆 99"/>
          <p:cNvSpPr>
            <a:spLocks noChangeAspect="1"/>
          </p:cNvSpPr>
          <p:nvPr/>
        </p:nvSpPr>
        <p:spPr>
          <a:xfrm>
            <a:off x="5340106" y="179704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4</a:t>
            </a:r>
            <a:endParaRPr lang="en-US" altLang="zh-CN" sz="1500" b="1" dirty="0">
              <a:solidFill>
                <a:schemeClr val="tx1"/>
              </a:solidFill>
              <a:latin typeface="Huawei Sans" panose="020C0503030203020204" pitchFamily="34" charset="0"/>
            </a:endParaRPr>
          </a:p>
        </p:txBody>
      </p:sp>
      <p:sp>
        <p:nvSpPr>
          <p:cNvPr id="101" name="任意多边形 100"/>
          <p:cNvSpPr/>
          <p:nvPr/>
        </p:nvSpPr>
        <p:spPr>
          <a:xfrm flipH="1">
            <a:off x="2455973" y="2705703"/>
            <a:ext cx="407199" cy="1429306"/>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Lst>
            <a:ahLst/>
            <a:cxnLst>
              <a:cxn ang="0">
                <a:pos x="connsiteX0" y="connsiteY0"/>
              </a:cxn>
              <a:cxn ang="0">
                <a:pos x="connsiteX1" y="connsiteY1"/>
              </a:cxn>
            </a:cxnLst>
            <a:rect l="l" t="t" r="r" b="b"/>
            <a:pathLst>
              <a:path w="4990743" h="1429306">
                <a:moveTo>
                  <a:pt x="0" y="1429306"/>
                </a:moveTo>
                <a:cubicBezTo>
                  <a:pt x="8250373" y="935116"/>
                  <a:pt x="4423143" y="476435"/>
                  <a:pt x="1575176"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2" name="椭圆 101"/>
          <p:cNvSpPr>
            <a:spLocks noChangeAspect="1"/>
          </p:cNvSpPr>
          <p:nvPr/>
        </p:nvSpPr>
        <p:spPr>
          <a:xfrm>
            <a:off x="2365782" y="357783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5</a:t>
            </a:r>
            <a:endParaRPr lang="en-US" altLang="zh-CN" sz="1500" b="1" dirty="0">
              <a:solidFill>
                <a:schemeClr val="tx1"/>
              </a:solidFill>
              <a:latin typeface="Huawei Sans" panose="020C0503030203020204" pitchFamily="34" charset="0"/>
            </a:endParaRPr>
          </a:p>
        </p:txBody>
      </p:sp>
      <p:sp>
        <p:nvSpPr>
          <p:cNvPr id="103" name="文本框 102"/>
          <p:cNvSpPr txBox="1"/>
          <p:nvPr/>
        </p:nvSpPr>
        <p:spPr>
          <a:xfrm>
            <a:off x="1081289" y="3170801"/>
            <a:ext cx="1295626" cy="430887"/>
          </a:xfrm>
          <a:prstGeom prst="rect">
            <a:avLst/>
          </a:prstGeom>
          <a:noFill/>
        </p:spPr>
        <p:txBody>
          <a:bodyPr wrap="square" rtlCol="0">
            <a:spAutoFit/>
          </a:bodyPr>
          <a:lstStyle/>
          <a:p>
            <a:pPr algn="r" fontAlgn="ctr"/>
            <a:r>
              <a:rPr lang="en-US" altLang="zh-CN" sz="1100" dirty="0">
                <a:latin typeface="Huawei Sans" panose="020C0503030203020204" pitchFamily="34" charset="0"/>
              </a:rPr>
              <a:t>Register and get managed.</a:t>
            </a:r>
          </a:p>
        </p:txBody>
      </p:sp>
      <p:sp>
        <p:nvSpPr>
          <p:cNvPr id="104" name="圆角矩形 103"/>
          <p:cNvSpPr/>
          <p:nvPr/>
        </p:nvSpPr>
        <p:spPr>
          <a:xfrm>
            <a:off x="6108325" y="1113364"/>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Through registration center</a:t>
            </a:r>
          </a:p>
        </p:txBody>
      </p:sp>
      <p:sp>
        <p:nvSpPr>
          <p:cNvPr id="105" name="圆角矩形 104"/>
          <p:cNvSpPr/>
          <p:nvPr/>
        </p:nvSpPr>
        <p:spPr>
          <a:xfrm>
            <a:off x="6108324" y="1549330"/>
            <a:ext cx="5242972"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106" name="圆角矩形 105"/>
          <p:cNvSpPr/>
          <p:nvPr/>
        </p:nvSpPr>
        <p:spPr>
          <a:xfrm>
            <a:off x="6282783" y="4351149"/>
            <a:ext cx="4894055" cy="12860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pic>
        <p:nvPicPr>
          <p:cNvPr id="107" name="图片 106" descr="云AP蓝.png"/>
          <p:cNvPicPr>
            <a:picLocks noChangeAspect="1"/>
          </p:cNvPicPr>
          <p:nvPr/>
        </p:nvPicPr>
        <p:blipFill>
          <a:blip r:embed="rId4" cstate="print"/>
          <a:stretch>
            <a:fillRect/>
          </a:stretch>
        </p:blipFill>
        <p:spPr>
          <a:xfrm>
            <a:off x="8170023" y="4860532"/>
            <a:ext cx="536397" cy="438870"/>
          </a:xfrm>
          <a:prstGeom prst="rect">
            <a:avLst/>
          </a:prstGeom>
        </p:spPr>
      </p:pic>
      <p:sp>
        <p:nvSpPr>
          <p:cNvPr id="108" name="文本框 107"/>
          <p:cNvSpPr txBox="1"/>
          <p:nvPr/>
        </p:nvSpPr>
        <p:spPr>
          <a:xfrm>
            <a:off x="6356699" y="2691817"/>
            <a:ext cx="1512168" cy="307777"/>
          </a:xfrm>
          <a:prstGeom prst="rect">
            <a:avLst/>
          </a:prstGeom>
          <a:noFill/>
        </p:spPr>
        <p:txBody>
          <a:bodyPr wrap="square" rtlCol="0">
            <a:spAutoFit/>
          </a:bodyPr>
          <a:lstStyle/>
          <a:p>
            <a:pPr algn="r" fontAlgn="ctr"/>
            <a:r>
              <a:rPr lang="en-US" sz="1400" dirty="0" smtClean="0">
                <a:latin typeface="Huawei Sans" panose="020C0503030203020204" pitchFamily="34" charset="0"/>
              </a:rPr>
              <a:t>1.1.1.1:8080</a:t>
            </a:r>
            <a:endParaRPr lang="en-US" altLang="zh-CN" sz="1400" dirty="0">
              <a:latin typeface="Huawei Sans" panose="020C0503030203020204" pitchFamily="34" charset="0"/>
            </a:endParaRPr>
          </a:p>
        </p:txBody>
      </p:sp>
      <p:sp>
        <p:nvSpPr>
          <p:cNvPr id="109" name="圆角矩形 108"/>
          <p:cNvSpPr/>
          <p:nvPr/>
        </p:nvSpPr>
        <p:spPr>
          <a:xfrm>
            <a:off x="783049" y="5739897"/>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Devices supported: AP</a:t>
            </a:r>
          </a:p>
        </p:txBody>
      </p:sp>
      <p:sp>
        <p:nvSpPr>
          <p:cNvPr id="110" name="圆角矩形 109"/>
          <p:cNvSpPr/>
          <p:nvPr/>
        </p:nvSpPr>
        <p:spPr>
          <a:xfrm>
            <a:off x="6108325" y="5739897"/>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Devices supported: AR, firewall, switch, AP</a:t>
            </a:r>
          </a:p>
        </p:txBody>
      </p:sp>
      <p:pic>
        <p:nvPicPr>
          <p:cNvPr id="111" name="图片 110" descr="云管理平台蓝.png"/>
          <p:cNvPicPr>
            <a:picLocks noChangeAspect="1"/>
          </p:cNvPicPr>
          <p:nvPr/>
        </p:nvPicPr>
        <p:blipFill>
          <a:blip r:embed="rId5" cstate="print"/>
          <a:stretch>
            <a:fillRect/>
          </a:stretch>
        </p:blipFill>
        <p:spPr>
          <a:xfrm>
            <a:off x="9860228" y="2384980"/>
            <a:ext cx="540000" cy="441818"/>
          </a:xfrm>
          <a:prstGeom prst="rect">
            <a:avLst/>
          </a:prstGeom>
        </p:spPr>
      </p:pic>
      <p:sp>
        <p:nvSpPr>
          <p:cNvPr id="112" name="文本框 111"/>
          <p:cNvSpPr txBox="1"/>
          <p:nvPr/>
        </p:nvSpPr>
        <p:spPr>
          <a:xfrm>
            <a:off x="10367839" y="2296654"/>
            <a:ext cx="1041114" cy="600164"/>
          </a:xfrm>
          <a:prstGeom prst="rect">
            <a:avLst/>
          </a:prstGeom>
          <a:noFill/>
        </p:spPr>
        <p:txBody>
          <a:bodyPr wrap="square" rtlCol="0">
            <a:spAutoFit/>
          </a:bodyPr>
          <a:lstStyle/>
          <a:p>
            <a:pPr fontAlgn="ctr"/>
            <a:r>
              <a:rPr lang="en-US" altLang="zh-CN" sz="1100" dirty="0">
                <a:latin typeface="Huawei Sans" panose="020C0503030203020204" pitchFamily="34" charset="0"/>
              </a:rPr>
              <a:t>Huawei registration center</a:t>
            </a:r>
          </a:p>
        </p:txBody>
      </p:sp>
      <p:cxnSp>
        <p:nvCxnSpPr>
          <p:cNvPr id="113" name="直接箭头连接符 112"/>
          <p:cNvCxnSpPr/>
          <p:nvPr/>
        </p:nvCxnSpPr>
        <p:spPr>
          <a:xfrm>
            <a:off x="7938299" y="1975336"/>
            <a:ext cx="0" cy="419744"/>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114" name="图片 113" descr="管理员-蓝.png"/>
          <p:cNvPicPr>
            <a:picLocks noChangeAspect="1"/>
          </p:cNvPicPr>
          <p:nvPr/>
        </p:nvPicPr>
        <p:blipFill>
          <a:blip r:embed="rId6" cstate="print"/>
          <a:stretch>
            <a:fillRect/>
          </a:stretch>
        </p:blipFill>
        <p:spPr>
          <a:xfrm>
            <a:off x="7692845" y="1638937"/>
            <a:ext cx="490909" cy="401654"/>
          </a:xfrm>
          <a:prstGeom prst="rect">
            <a:avLst/>
          </a:prstGeom>
        </p:spPr>
      </p:pic>
      <p:sp>
        <p:nvSpPr>
          <p:cNvPr id="115" name="椭圆 114"/>
          <p:cNvSpPr>
            <a:spLocks noChangeAspect="1"/>
          </p:cNvSpPr>
          <p:nvPr/>
        </p:nvSpPr>
        <p:spPr>
          <a:xfrm>
            <a:off x="8284805" y="174133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ndParaRPr>
          </a:p>
        </p:txBody>
      </p:sp>
      <p:sp>
        <p:nvSpPr>
          <p:cNvPr id="116" name="文本框 115"/>
          <p:cNvSpPr txBox="1"/>
          <p:nvPr/>
        </p:nvSpPr>
        <p:spPr>
          <a:xfrm>
            <a:off x="8531879" y="1691893"/>
            <a:ext cx="1899879" cy="261610"/>
          </a:xfrm>
          <a:prstGeom prst="rect">
            <a:avLst/>
          </a:prstGeom>
          <a:noFill/>
        </p:spPr>
        <p:txBody>
          <a:bodyPr wrap="none" rtlCol="0">
            <a:spAutoFit/>
          </a:bodyPr>
          <a:lstStyle/>
          <a:p>
            <a:pPr fontAlgn="ctr"/>
            <a:r>
              <a:rPr lang="en-US" altLang="zh-CN" sz="1100" dirty="0">
                <a:latin typeface="Huawei Sans" panose="020C0503030203020204" pitchFamily="34" charset="0"/>
              </a:rPr>
              <a:t>Record device information.</a:t>
            </a:r>
          </a:p>
        </p:txBody>
      </p:sp>
      <p:cxnSp>
        <p:nvCxnSpPr>
          <p:cNvPr id="117" name="直接箭头连接符 116"/>
          <p:cNvCxnSpPr/>
          <p:nvPr/>
        </p:nvCxnSpPr>
        <p:spPr>
          <a:xfrm flipV="1">
            <a:off x="8601588" y="2605889"/>
            <a:ext cx="1224000"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椭圆 117"/>
          <p:cNvSpPr>
            <a:spLocks noChangeAspect="1"/>
          </p:cNvSpPr>
          <p:nvPr/>
        </p:nvSpPr>
        <p:spPr>
          <a:xfrm>
            <a:off x="8799413" y="248964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ndParaRPr>
          </a:p>
        </p:txBody>
      </p:sp>
      <p:sp>
        <p:nvSpPr>
          <p:cNvPr id="119" name="文本框 118"/>
          <p:cNvSpPr txBox="1"/>
          <p:nvPr/>
        </p:nvSpPr>
        <p:spPr>
          <a:xfrm>
            <a:off x="8798191" y="2015912"/>
            <a:ext cx="1288104" cy="600164"/>
          </a:xfrm>
          <a:prstGeom prst="rect">
            <a:avLst/>
          </a:prstGeom>
          <a:noFill/>
        </p:spPr>
        <p:txBody>
          <a:bodyPr wrap="square" rtlCol="0">
            <a:spAutoFit/>
          </a:bodyPr>
          <a:lstStyle/>
          <a:p>
            <a:pPr algn="ctr" fontAlgn="ctr"/>
            <a:r>
              <a:rPr lang="en-US" altLang="zh-CN" sz="1100" dirty="0">
                <a:latin typeface="Huawei Sans" panose="020C0503030203020204" pitchFamily="34" charset="0"/>
              </a:rPr>
              <a:t>Synchronize device information.</a:t>
            </a:r>
          </a:p>
        </p:txBody>
      </p:sp>
      <p:sp>
        <p:nvSpPr>
          <p:cNvPr id="120" name="椭圆 119"/>
          <p:cNvSpPr>
            <a:spLocks noChangeAspect="1"/>
          </p:cNvSpPr>
          <p:nvPr/>
        </p:nvSpPr>
        <p:spPr>
          <a:xfrm>
            <a:off x="8799413" y="496372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4</a:t>
            </a:r>
            <a:endParaRPr lang="en-US" altLang="zh-CN" sz="1500" b="1" dirty="0">
              <a:solidFill>
                <a:schemeClr val="tx1"/>
              </a:solidFill>
              <a:latin typeface="Huawei Sans" panose="020C0503030203020204" pitchFamily="34" charset="0"/>
            </a:endParaRPr>
          </a:p>
        </p:txBody>
      </p:sp>
      <p:sp>
        <p:nvSpPr>
          <p:cNvPr id="121" name="文本框 120"/>
          <p:cNvSpPr txBox="1"/>
          <p:nvPr/>
        </p:nvSpPr>
        <p:spPr>
          <a:xfrm>
            <a:off x="9031892" y="4635129"/>
            <a:ext cx="2182640" cy="938719"/>
          </a:xfrm>
          <a:prstGeom prst="rect">
            <a:avLst/>
          </a:prstGeom>
          <a:noFill/>
        </p:spPr>
        <p:txBody>
          <a:bodyPr wrap="square" rtlCol="0">
            <a:spAutoFit/>
          </a:bodyPr>
          <a:lstStyle/>
          <a:p>
            <a:pPr fontAlgn="ctr"/>
            <a:r>
              <a:rPr lang="en-US" altLang="zh-CN" sz="1100" dirty="0">
                <a:latin typeface="Huawei Sans" panose="020C0503030203020204" pitchFamily="34" charset="0"/>
              </a:rPr>
              <a:t>Automatically initiate a query request to Huawei registration center to obtain the IP address and port number of </a:t>
            </a:r>
            <a:r>
              <a:rPr lang="en-US" altLang="zh-CN" sz="1100" dirty="0" err="1">
                <a:latin typeface="Huawei Sans" panose="020C0503030203020204" pitchFamily="34" charset="0"/>
              </a:rPr>
              <a:t>iMaster</a:t>
            </a:r>
            <a:r>
              <a:rPr lang="en-US" altLang="zh-CN" sz="1100" dirty="0">
                <a:latin typeface="Huawei Sans" panose="020C0503030203020204" pitchFamily="34" charset="0"/>
              </a:rPr>
              <a:t> </a:t>
            </a:r>
            <a:r>
              <a:rPr lang="en-US" altLang="zh-CN" sz="1100" dirty="0" smtClean="0">
                <a:latin typeface="Huawei Sans" panose="020C0503030203020204" pitchFamily="34" charset="0"/>
              </a:rPr>
              <a:t>NCE-Campus.</a:t>
            </a:r>
            <a:endParaRPr lang="en-US" altLang="zh-CN" sz="1100" dirty="0">
              <a:latin typeface="Huawei Sans" panose="020C0503030203020204" pitchFamily="34" charset="0"/>
            </a:endParaRPr>
          </a:p>
        </p:txBody>
      </p:sp>
      <p:sp>
        <p:nvSpPr>
          <p:cNvPr id="122" name="任意多边形 121"/>
          <p:cNvSpPr/>
          <p:nvPr/>
        </p:nvSpPr>
        <p:spPr>
          <a:xfrm flipH="1">
            <a:off x="7637198" y="2895643"/>
            <a:ext cx="439518" cy="1936743"/>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386854"/>
              <a:gd name="connsiteY0" fmla="*/ 1429306 h 1429306"/>
              <a:gd name="connsiteX1" fmla="*/ 1575176 w 5386854"/>
              <a:gd name="connsiteY1" fmla="*/ 0 h 1429306"/>
            </a:gdLst>
            <a:ahLst/>
            <a:cxnLst>
              <a:cxn ang="0">
                <a:pos x="connsiteX0" y="connsiteY0"/>
              </a:cxn>
              <a:cxn ang="0">
                <a:pos x="connsiteX1" y="connsiteY1"/>
              </a:cxn>
            </a:cxnLst>
            <a:rect l="l" t="t" r="r" b="b"/>
            <a:pathLst>
              <a:path w="5386854" h="1429306">
                <a:moveTo>
                  <a:pt x="0" y="1429306"/>
                </a:moveTo>
                <a:cubicBezTo>
                  <a:pt x="8250373" y="935116"/>
                  <a:pt x="5564619" y="476435"/>
                  <a:pt x="1575176"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任意多边形 122"/>
          <p:cNvSpPr/>
          <p:nvPr/>
        </p:nvSpPr>
        <p:spPr>
          <a:xfrm>
            <a:off x="7885967" y="3374608"/>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Internet</a:t>
            </a:r>
            <a:endParaRPr lang="en-US" altLang="zh-CN" sz="1400" b="1" dirty="0">
              <a:latin typeface="Huawei Sans" panose="020C0503030203020204" pitchFamily="34" charset="0"/>
            </a:endParaRPr>
          </a:p>
        </p:txBody>
      </p:sp>
      <p:sp>
        <p:nvSpPr>
          <p:cNvPr id="124" name="椭圆 123"/>
          <p:cNvSpPr>
            <a:spLocks noChangeAspect="1"/>
          </p:cNvSpPr>
          <p:nvPr/>
        </p:nvSpPr>
        <p:spPr>
          <a:xfrm>
            <a:off x="7498475" y="357603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6</a:t>
            </a:r>
            <a:endParaRPr lang="en-US" altLang="zh-CN" sz="1500" b="1" dirty="0">
              <a:solidFill>
                <a:schemeClr val="tx1"/>
              </a:solidFill>
              <a:latin typeface="Huawei Sans" panose="020C0503030203020204" pitchFamily="34" charset="0"/>
            </a:endParaRPr>
          </a:p>
        </p:txBody>
      </p:sp>
      <p:sp>
        <p:nvSpPr>
          <p:cNvPr id="125" name="文本框 124"/>
          <p:cNvSpPr txBox="1"/>
          <p:nvPr/>
        </p:nvSpPr>
        <p:spPr>
          <a:xfrm>
            <a:off x="6397679" y="3480618"/>
            <a:ext cx="1080358" cy="430887"/>
          </a:xfrm>
          <a:prstGeom prst="rect">
            <a:avLst/>
          </a:prstGeom>
          <a:noFill/>
        </p:spPr>
        <p:txBody>
          <a:bodyPr wrap="square" rtlCol="0">
            <a:spAutoFit/>
          </a:bodyPr>
          <a:lstStyle/>
          <a:p>
            <a:pPr algn="r" fontAlgn="ctr"/>
            <a:r>
              <a:rPr lang="en-US" altLang="zh-CN" sz="1100" dirty="0">
                <a:latin typeface="Huawei Sans" panose="020C0503030203020204" pitchFamily="34" charset="0"/>
              </a:rPr>
              <a:t>Register and get managed.</a:t>
            </a:r>
          </a:p>
        </p:txBody>
      </p:sp>
      <p:sp>
        <p:nvSpPr>
          <p:cNvPr id="126" name="圆角矩形 125"/>
          <p:cNvSpPr/>
          <p:nvPr/>
        </p:nvSpPr>
        <p:spPr>
          <a:xfrm>
            <a:off x="8961824" y="3212109"/>
            <a:ext cx="2305659"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a:solidFill>
                  <a:srgbClr val="C7000B"/>
                </a:solidFill>
                <a:latin typeface="Huawei Sans" panose="020C0503030203020204" pitchFamily="34" charset="0"/>
              </a:rPr>
              <a:t>Tenant: Tenant </a:t>
            </a:r>
            <a:r>
              <a:rPr lang="en-US" altLang="zh-CN" sz="1400" i="1" dirty="0">
                <a:solidFill>
                  <a:srgbClr val="C7000B"/>
                </a:solidFill>
                <a:latin typeface="Huawei Sans" panose="020C0503030203020204" pitchFamily="34" charset="0"/>
              </a:rPr>
              <a:t>X</a:t>
            </a:r>
          </a:p>
          <a:p>
            <a:pPr fontAlgn="ctr"/>
            <a:r>
              <a:rPr lang="en-US" altLang="zh-CN" sz="1400" dirty="0" err="1" smtClean="0">
                <a:solidFill>
                  <a:srgbClr val="C7000B"/>
                </a:solidFill>
                <a:latin typeface="Huawei Sans" panose="020C0503030203020204" pitchFamily="34" charset="0"/>
              </a:rPr>
              <a:t>iMaster</a:t>
            </a:r>
            <a:r>
              <a:rPr lang="en-US" altLang="zh-CN" sz="1400" dirty="0" smtClean="0">
                <a:solidFill>
                  <a:srgbClr val="C7000B"/>
                </a:solidFill>
                <a:latin typeface="Huawei Sans" panose="020C0503030203020204" pitchFamily="34" charset="0"/>
              </a:rPr>
              <a:t> NCE-Campus: </a:t>
            </a:r>
            <a:r>
              <a:rPr lang="en-US" altLang="zh-CN" sz="1400" dirty="0">
                <a:solidFill>
                  <a:srgbClr val="C7000B"/>
                </a:solidFill>
                <a:latin typeface="Huawei Sans" panose="020C0503030203020204" pitchFamily="34" charset="0"/>
              </a:rPr>
              <a:t>1.1.1.1:8080</a:t>
            </a:r>
          </a:p>
          <a:p>
            <a:pPr fontAlgn="ctr"/>
            <a:r>
              <a:rPr lang="en-US" altLang="zh-CN" sz="1400" dirty="0">
                <a:solidFill>
                  <a:srgbClr val="C7000B"/>
                </a:solidFill>
                <a:latin typeface="Huawei Sans" panose="020C0503030203020204" pitchFamily="34" charset="0"/>
              </a:rPr>
              <a:t>Device: AP (ESN...)</a:t>
            </a:r>
          </a:p>
        </p:txBody>
      </p:sp>
      <p:sp>
        <p:nvSpPr>
          <p:cNvPr id="127" name="椭圆 126"/>
          <p:cNvSpPr>
            <a:spLocks noChangeAspect="1"/>
          </p:cNvSpPr>
          <p:nvPr/>
        </p:nvSpPr>
        <p:spPr>
          <a:xfrm>
            <a:off x="10547403" y="304003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ndParaRPr>
          </a:p>
        </p:txBody>
      </p:sp>
      <p:sp>
        <p:nvSpPr>
          <p:cNvPr id="128" name="椭圆 127"/>
          <p:cNvSpPr>
            <a:spLocks noChangeAspect="1"/>
          </p:cNvSpPr>
          <p:nvPr/>
        </p:nvSpPr>
        <p:spPr>
          <a:xfrm>
            <a:off x="7839760" y="496372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tx1"/>
                </a:solidFill>
                <a:latin typeface="Huawei Sans" panose="020C0503030203020204" pitchFamily="34" charset="0"/>
              </a:rPr>
              <a:t>5</a:t>
            </a:r>
            <a:endParaRPr lang="en-US" altLang="zh-CN" sz="1500" b="1" dirty="0">
              <a:solidFill>
                <a:schemeClr val="tx1"/>
              </a:solidFill>
              <a:latin typeface="Huawei Sans" panose="020C0503030203020204" pitchFamily="34" charset="0"/>
            </a:endParaRPr>
          </a:p>
        </p:txBody>
      </p:sp>
      <p:sp>
        <p:nvSpPr>
          <p:cNvPr id="129" name="文本框 128"/>
          <p:cNvSpPr txBox="1"/>
          <p:nvPr/>
        </p:nvSpPr>
        <p:spPr>
          <a:xfrm>
            <a:off x="6397678" y="4635129"/>
            <a:ext cx="1540622" cy="938719"/>
          </a:xfrm>
          <a:prstGeom prst="rect">
            <a:avLst/>
          </a:prstGeom>
          <a:noFill/>
        </p:spPr>
        <p:txBody>
          <a:bodyPr wrap="square" rtlCol="0">
            <a:spAutoFit/>
          </a:bodyPr>
          <a:lstStyle/>
          <a:p>
            <a:pPr fontAlgn="ctr"/>
            <a:r>
              <a:rPr lang="en-US" altLang="zh-CN" sz="1100" dirty="0">
                <a:latin typeface="Huawei Sans" panose="020C0503030203020204" pitchFamily="34" charset="0"/>
              </a:rPr>
              <a:t>Switch to the cloud mode and initiate a registration request to </a:t>
            </a:r>
            <a:r>
              <a:rPr lang="en-US" altLang="zh-CN" sz="1100" dirty="0" err="1" smtClean="0">
                <a:latin typeface="Huawei Sans" panose="020C0503030203020204" pitchFamily="34" charset="0"/>
              </a:rPr>
              <a:t>iMaster</a:t>
            </a:r>
            <a:r>
              <a:rPr lang="en-US" altLang="zh-CN" sz="1100" dirty="0" smtClean="0">
                <a:latin typeface="Huawei Sans" panose="020C0503030203020204" pitchFamily="34" charset="0"/>
              </a:rPr>
              <a:t> </a:t>
            </a:r>
            <a:r>
              <a:rPr lang="en-US" altLang="zh-CN" sz="1100" dirty="0">
                <a:latin typeface="Huawei Sans" panose="020C0503030203020204" pitchFamily="34" charset="0"/>
              </a:rPr>
              <a:t>NCE-Campus.</a:t>
            </a:r>
          </a:p>
        </p:txBody>
      </p:sp>
      <p:pic>
        <p:nvPicPr>
          <p:cNvPr id="130" name="图片 1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6269" y="2335148"/>
            <a:ext cx="1346845" cy="248394"/>
          </a:xfrm>
          <a:prstGeom prst="rect">
            <a:avLst/>
          </a:prstGeom>
        </p:spPr>
      </p:pic>
      <p:pic>
        <p:nvPicPr>
          <p:cNvPr id="131" name="图片 1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85034" y="2460772"/>
            <a:ext cx="1346845" cy="248394"/>
          </a:xfrm>
          <a:prstGeom prst="rect">
            <a:avLst/>
          </a:prstGeom>
        </p:spPr>
      </p:pic>
      <p:pic>
        <p:nvPicPr>
          <p:cNvPr id="132" name="图片 131" descr="云AP蓝.png"/>
          <p:cNvPicPr>
            <a:picLocks noChangeAspect="1"/>
          </p:cNvPicPr>
          <p:nvPr/>
        </p:nvPicPr>
        <p:blipFill>
          <a:blip r:embed="rId4" cstate="print"/>
          <a:stretch>
            <a:fillRect/>
          </a:stretch>
        </p:blipFill>
        <p:spPr>
          <a:xfrm>
            <a:off x="2846686" y="4205209"/>
            <a:ext cx="536397" cy="438870"/>
          </a:xfrm>
          <a:prstGeom prst="rect">
            <a:avLst/>
          </a:prstGeom>
        </p:spPr>
      </p:pic>
      <p:sp>
        <p:nvSpPr>
          <p:cNvPr id="58" name="五边形 57"/>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59" name="燕尾形 58"/>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60" name="燕尾形 59"/>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78" name="燕尾形 77"/>
          <p:cNvSpPr/>
          <p:nvPr/>
        </p:nvSpPr>
        <p:spPr bwMode="auto">
          <a:xfrm>
            <a:off x="7011815" y="48039"/>
            <a:ext cx="145413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80" name="燕尾形 7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5939509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 Deployment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Deployment Mode (2)</a:t>
            </a:r>
            <a:endParaRPr lang="en-US" altLang="zh-CN" dirty="0">
              <a:latin typeface="Huawei Sans" panose="020C0503030203020204" pitchFamily="34" charset="0"/>
              <a:sym typeface="Huawei Sans" panose="020C0503030203020204" pitchFamily="34" charset="0"/>
            </a:endParaRPr>
          </a:p>
        </p:txBody>
      </p:sp>
      <p:sp>
        <p:nvSpPr>
          <p:cNvPr id="3" name="圆角矩形 2"/>
          <p:cNvSpPr/>
          <p:nvPr/>
        </p:nvSpPr>
        <p:spPr>
          <a:xfrm>
            <a:off x="811877" y="1158508"/>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Through web system</a:t>
            </a:r>
          </a:p>
        </p:txBody>
      </p:sp>
      <p:sp>
        <p:nvSpPr>
          <p:cNvPr id="4" name="圆角矩形 3"/>
          <p:cNvSpPr/>
          <p:nvPr/>
        </p:nvSpPr>
        <p:spPr>
          <a:xfrm>
            <a:off x="811876" y="1594474"/>
            <a:ext cx="5163736"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a:xfrm>
            <a:off x="811877" y="5686026"/>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Devices supported: AR, firewall, switch, AP</a:t>
            </a:r>
          </a:p>
        </p:txBody>
      </p:sp>
      <p:sp>
        <p:nvSpPr>
          <p:cNvPr id="56" name="圆角矩形 55"/>
          <p:cNvSpPr/>
          <p:nvPr/>
        </p:nvSpPr>
        <p:spPr>
          <a:xfrm>
            <a:off x="1201996" y="3567564"/>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云AP蓝.png"/>
          <p:cNvPicPr>
            <a:picLocks noChangeAspect="1"/>
          </p:cNvPicPr>
          <p:nvPr/>
        </p:nvPicPr>
        <p:blipFill>
          <a:blip r:embed="rId3" cstate="print"/>
          <a:stretch>
            <a:fillRect/>
          </a:stretch>
        </p:blipFill>
        <p:spPr>
          <a:xfrm>
            <a:off x="2670424" y="4068645"/>
            <a:ext cx="536397" cy="438870"/>
          </a:xfrm>
          <a:prstGeom prst="rect">
            <a:avLst/>
          </a:prstGeom>
        </p:spPr>
      </p:pic>
      <p:sp>
        <p:nvSpPr>
          <p:cNvPr id="60" name="任意多边形 59"/>
          <p:cNvSpPr/>
          <p:nvPr/>
        </p:nvSpPr>
        <p:spPr>
          <a:xfrm>
            <a:off x="2680564" y="2787065"/>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a:xfrm flipH="1">
            <a:off x="2498583" y="2428445"/>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a:xfrm>
            <a:off x="2428833" y="344127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5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1052716" y="3026698"/>
            <a:ext cx="1387250" cy="523220"/>
          </a:xfrm>
          <a:prstGeom prst="rect">
            <a:avLst/>
          </a:prstGeom>
          <a:noFill/>
        </p:spPr>
        <p:txBody>
          <a:bodyPr wrap="square" rtlCol="0">
            <a:spAutoFit/>
          </a:bodyPr>
          <a:lstStyle/>
          <a:p>
            <a:pPr algn="r" fontAlgn="ctr"/>
            <a:r>
              <a:rPr lang="en-US" altLang="zh-CN" sz="1400" dirty="0">
                <a:latin typeface="Huawei Sans" panose="020C0503030203020204" pitchFamily="34" charset="0"/>
              </a:rPr>
              <a:t>Register and get managed.</a:t>
            </a:r>
          </a:p>
        </p:txBody>
      </p:sp>
      <p:cxnSp>
        <p:nvCxnSpPr>
          <p:cNvPr id="96" name="直接箭头连接符 95"/>
          <p:cNvCxnSpPr/>
          <p:nvPr/>
        </p:nvCxnSpPr>
        <p:spPr>
          <a:xfrm flipH="1">
            <a:off x="3266706" y="4288078"/>
            <a:ext cx="1454888" cy="1"/>
          </a:xfrm>
          <a:prstGeom prst="straightConnector1">
            <a:avLst/>
          </a:pr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100" name="图片 99" descr="笔记本电脑.png"/>
          <p:cNvPicPr>
            <a:picLocks noChangeAspect="1"/>
          </p:cNvPicPr>
          <p:nvPr/>
        </p:nvPicPr>
        <p:blipFill>
          <a:blip r:embed="rId4" cstate="print"/>
          <a:stretch>
            <a:fillRect/>
          </a:stretch>
        </p:blipFill>
        <p:spPr>
          <a:xfrm>
            <a:off x="4665069" y="4062873"/>
            <a:ext cx="718446" cy="450410"/>
          </a:xfrm>
          <a:prstGeom prst="rect">
            <a:avLst/>
          </a:prstGeom>
        </p:spPr>
      </p:pic>
      <p:sp>
        <p:nvSpPr>
          <p:cNvPr id="101" name="椭圆 100"/>
          <p:cNvSpPr>
            <a:spLocks noChangeAspect="1"/>
          </p:cNvSpPr>
          <p:nvPr/>
        </p:nvSpPr>
        <p:spPr>
          <a:xfrm>
            <a:off x="4378702" y="417183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5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1487860" y="4543864"/>
            <a:ext cx="3940185" cy="954107"/>
          </a:xfrm>
          <a:prstGeom prst="rect">
            <a:avLst/>
          </a:prstGeom>
          <a:noFill/>
        </p:spPr>
        <p:txBody>
          <a:bodyPr wrap="square" rtlCol="0">
            <a:spAutoFit/>
          </a:bodyPr>
          <a:lstStyle/>
          <a:p>
            <a:pPr fontAlgn="ctr"/>
            <a:r>
              <a:rPr lang="en-US" altLang="zh-CN" sz="1400" dirty="0">
                <a:latin typeface="Huawei Sans" panose="020C0503030203020204" pitchFamily="34" charset="0"/>
              </a:rPr>
              <a:t>In the web system, configure Internet access parameters, cloud management mode, and IP address/URL and port number of </a:t>
            </a:r>
            <a:r>
              <a:rPr lang="en-US" altLang="zh-CN" sz="1400" dirty="0" err="1">
                <a:latin typeface="Huawei Sans" panose="020C0503030203020204" pitchFamily="34" charset="0"/>
              </a:rPr>
              <a:t>iMaster</a:t>
            </a:r>
            <a:r>
              <a:rPr lang="en-US" altLang="zh-CN" sz="1400" dirty="0">
                <a:latin typeface="Huawei Sans" panose="020C0503030203020204" pitchFamily="34" charset="0"/>
              </a:rPr>
              <a:t> NCE-Campus.</a:t>
            </a:r>
          </a:p>
        </p:txBody>
      </p:sp>
      <p:sp>
        <p:nvSpPr>
          <p:cNvPr id="103" name="文本框 102"/>
          <p:cNvSpPr txBox="1"/>
          <p:nvPr/>
        </p:nvSpPr>
        <p:spPr>
          <a:xfrm>
            <a:off x="3781739" y="3984600"/>
            <a:ext cx="606809" cy="307777"/>
          </a:xfrm>
          <a:prstGeom prst="rect">
            <a:avLst/>
          </a:prstGeom>
          <a:noFill/>
        </p:spPr>
        <p:txBody>
          <a:bodyPr wrap="squar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Web</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1763" y="2173766"/>
            <a:ext cx="1346845" cy="248394"/>
          </a:xfrm>
          <a:prstGeom prst="rect">
            <a:avLst/>
          </a:prstGeom>
        </p:spPr>
      </p:pic>
      <p:sp>
        <p:nvSpPr>
          <p:cNvPr id="43" name="圆角矩形 42"/>
          <p:cNvSpPr/>
          <p:nvPr/>
        </p:nvSpPr>
        <p:spPr>
          <a:xfrm>
            <a:off x="6137153" y="1158508"/>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Through CLI</a:t>
            </a:r>
          </a:p>
        </p:txBody>
      </p:sp>
      <p:sp>
        <p:nvSpPr>
          <p:cNvPr id="44" name="圆角矩形 43"/>
          <p:cNvSpPr/>
          <p:nvPr/>
        </p:nvSpPr>
        <p:spPr>
          <a:xfrm>
            <a:off x="6137152" y="1594474"/>
            <a:ext cx="5242972"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a:xfrm>
            <a:off x="6137153" y="5686026"/>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Devices supported: AR, firewall, switch, AP</a:t>
            </a:r>
          </a:p>
        </p:txBody>
      </p:sp>
      <p:sp>
        <p:nvSpPr>
          <p:cNvPr id="104" name="圆角矩形 103"/>
          <p:cNvSpPr/>
          <p:nvPr/>
        </p:nvSpPr>
        <p:spPr>
          <a:xfrm>
            <a:off x="6490645" y="3567564"/>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descr="云AP蓝.png"/>
          <p:cNvPicPr>
            <a:picLocks noChangeAspect="1"/>
          </p:cNvPicPr>
          <p:nvPr/>
        </p:nvPicPr>
        <p:blipFill>
          <a:blip r:embed="rId3" cstate="print"/>
          <a:stretch>
            <a:fillRect/>
          </a:stretch>
        </p:blipFill>
        <p:spPr>
          <a:xfrm>
            <a:off x="7959073" y="4068645"/>
            <a:ext cx="536397" cy="438870"/>
          </a:xfrm>
          <a:prstGeom prst="rect">
            <a:avLst/>
          </a:prstGeom>
        </p:spPr>
      </p:pic>
      <p:sp>
        <p:nvSpPr>
          <p:cNvPr id="108" name="任意多边形 107"/>
          <p:cNvSpPr/>
          <p:nvPr/>
        </p:nvSpPr>
        <p:spPr>
          <a:xfrm>
            <a:off x="7969213" y="2787065"/>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108"/>
          <p:cNvSpPr/>
          <p:nvPr/>
        </p:nvSpPr>
        <p:spPr>
          <a:xfrm flipH="1">
            <a:off x="7787232" y="2428445"/>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a:xfrm>
            <a:off x="7717482" y="344127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5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6137153" y="3034237"/>
            <a:ext cx="1591461" cy="523220"/>
          </a:xfrm>
          <a:prstGeom prst="rect">
            <a:avLst/>
          </a:prstGeom>
          <a:noFill/>
        </p:spPr>
        <p:txBody>
          <a:bodyPr wrap="square" rtlCol="0">
            <a:spAutoFit/>
          </a:bodyPr>
          <a:lstStyle/>
          <a:p>
            <a:pPr algn="r" fontAlgn="ctr"/>
            <a:r>
              <a:rPr lang="en-US" altLang="zh-CN" sz="1400" dirty="0">
                <a:latin typeface="Huawei Sans" panose="020C0503030203020204" pitchFamily="34" charset="0"/>
              </a:rPr>
              <a:t>Register and get managed.</a:t>
            </a:r>
          </a:p>
        </p:txBody>
      </p:sp>
      <p:cxnSp>
        <p:nvCxnSpPr>
          <p:cNvPr id="112" name="直接箭头连接符 111"/>
          <p:cNvCxnSpPr/>
          <p:nvPr/>
        </p:nvCxnSpPr>
        <p:spPr>
          <a:xfrm flipH="1">
            <a:off x="8555355" y="4288078"/>
            <a:ext cx="1454888" cy="1"/>
          </a:xfrm>
          <a:prstGeom prst="straightConnector1">
            <a:avLst/>
          </a:pr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113" name="图片 112" descr="笔记本电脑.png"/>
          <p:cNvPicPr>
            <a:picLocks noChangeAspect="1"/>
          </p:cNvPicPr>
          <p:nvPr/>
        </p:nvPicPr>
        <p:blipFill>
          <a:blip r:embed="rId4" cstate="print"/>
          <a:stretch>
            <a:fillRect/>
          </a:stretch>
        </p:blipFill>
        <p:spPr>
          <a:xfrm>
            <a:off x="9953718" y="4062873"/>
            <a:ext cx="718446" cy="450410"/>
          </a:xfrm>
          <a:prstGeom prst="rect">
            <a:avLst/>
          </a:prstGeom>
        </p:spPr>
      </p:pic>
      <p:sp>
        <p:nvSpPr>
          <p:cNvPr id="114" name="椭圆 113"/>
          <p:cNvSpPr>
            <a:spLocks noChangeAspect="1"/>
          </p:cNvSpPr>
          <p:nvPr/>
        </p:nvSpPr>
        <p:spPr>
          <a:xfrm>
            <a:off x="9667351" y="417183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5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a:xfrm>
            <a:off x="6622250" y="4718260"/>
            <a:ext cx="4248702" cy="738664"/>
          </a:xfrm>
          <a:prstGeom prst="rect">
            <a:avLst/>
          </a:prstGeom>
          <a:noFill/>
        </p:spPr>
        <p:txBody>
          <a:bodyPr wrap="square" rtlCol="0">
            <a:spAutoFit/>
          </a:bodyPr>
          <a:lstStyle/>
          <a:p>
            <a:pPr fontAlgn="ctr"/>
            <a:r>
              <a:rPr lang="en-US" altLang="zh-CN" sz="1400" dirty="0">
                <a:latin typeface="Huawei Sans" panose="020C0503030203020204" pitchFamily="34" charset="0"/>
              </a:rPr>
              <a:t>On the CLI, configure Internet access parameters, cloud management mode, and IP address/URL and port number of </a:t>
            </a:r>
            <a:r>
              <a:rPr lang="en-US" altLang="zh-CN" sz="1400" dirty="0" err="1">
                <a:latin typeface="Huawei Sans" panose="020C0503030203020204" pitchFamily="34" charset="0"/>
              </a:rPr>
              <a:t>iMaster</a:t>
            </a:r>
            <a:r>
              <a:rPr lang="en-US" altLang="zh-CN" sz="1400" dirty="0">
                <a:latin typeface="Huawei Sans" panose="020C0503030203020204" pitchFamily="34" charset="0"/>
              </a:rPr>
              <a:t> NCE-Campus.</a:t>
            </a:r>
          </a:p>
        </p:txBody>
      </p:sp>
      <p:sp>
        <p:nvSpPr>
          <p:cNvPr id="116" name="文本框 115"/>
          <p:cNvSpPr txBox="1"/>
          <p:nvPr/>
        </p:nvSpPr>
        <p:spPr>
          <a:xfrm>
            <a:off x="9112687" y="3984600"/>
            <a:ext cx="513753" cy="307777"/>
          </a:xfrm>
          <a:prstGeom prst="rect">
            <a:avLst/>
          </a:prstGeom>
          <a:noFill/>
        </p:spPr>
        <p:txBody>
          <a:bodyPr wrap="squar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CLI</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4614" y="2175285"/>
            <a:ext cx="1346845" cy="248394"/>
          </a:xfrm>
          <a:prstGeom prst="rect">
            <a:avLst/>
          </a:prstGeom>
        </p:spPr>
      </p:pic>
      <p:sp>
        <p:nvSpPr>
          <p:cNvPr id="45" name="五边形 44"/>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6" name="燕尾形 45"/>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7" name="燕尾形 46"/>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8" name="燕尾形 47"/>
          <p:cNvSpPr/>
          <p:nvPr/>
        </p:nvSpPr>
        <p:spPr bwMode="auto">
          <a:xfrm>
            <a:off x="7011815" y="48039"/>
            <a:ext cx="145413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9" name="燕尾形 48"/>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6415047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439816" y="3357188"/>
            <a:ext cx="4095384" cy="21597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a:xfrm>
            <a:off x="6451996" y="3870122"/>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 Deployment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Deployment Mode (3)</a:t>
            </a:r>
            <a:endParaRPr lang="en-US" altLang="zh-CN" dirty="0">
              <a:latin typeface="Huawei Sans" panose="020C0503030203020204" pitchFamily="34" charset="0"/>
              <a:sym typeface="Huawei Sans" panose="020C0503030203020204" pitchFamily="34" charset="0"/>
            </a:endParaRPr>
          </a:p>
        </p:txBody>
      </p:sp>
      <p:sp>
        <p:nvSpPr>
          <p:cNvPr id="3" name="圆角矩形 2"/>
          <p:cNvSpPr/>
          <p:nvPr/>
        </p:nvSpPr>
        <p:spPr>
          <a:xfrm>
            <a:off x="846339" y="1127718"/>
            <a:ext cx="1049932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DHCP Option 148</a:t>
            </a:r>
          </a:p>
        </p:txBody>
      </p:sp>
      <p:sp>
        <p:nvSpPr>
          <p:cNvPr id="4" name="圆角矩形 3"/>
          <p:cNvSpPr/>
          <p:nvPr/>
        </p:nvSpPr>
        <p:spPr>
          <a:xfrm>
            <a:off x="846338" y="1563685"/>
            <a:ext cx="10499324" cy="40519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a:xfrm>
            <a:off x="5835503" y="2347639"/>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6814499" y="3594805"/>
            <a:ext cx="380232"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7859" y="3518503"/>
            <a:ext cx="540000" cy="439964"/>
          </a:xfrm>
          <a:prstGeom prst="rect">
            <a:avLst/>
          </a:prstGeom>
        </p:spPr>
      </p:pic>
      <p:pic>
        <p:nvPicPr>
          <p:cNvPr id="34" name="图片 33" descr="接入交换机.png"/>
          <p:cNvPicPr>
            <a:picLocks noChangeAspect="1"/>
          </p:cNvPicPr>
          <p:nvPr/>
        </p:nvPicPr>
        <p:blipFill>
          <a:blip r:embed="rId4" cstate="print"/>
          <a:stretch>
            <a:fillRect/>
          </a:stretch>
        </p:blipFill>
        <p:spPr>
          <a:xfrm>
            <a:off x="6198770" y="4913261"/>
            <a:ext cx="538178" cy="440328"/>
          </a:xfrm>
          <a:prstGeom prst="rect">
            <a:avLst/>
          </a:prstGeom>
        </p:spPr>
      </p:pic>
      <p:cxnSp>
        <p:nvCxnSpPr>
          <p:cNvPr id="38" name="直接箭头连接符 37"/>
          <p:cNvCxnSpPr/>
          <p:nvPr/>
        </p:nvCxnSpPr>
        <p:spPr>
          <a:xfrm>
            <a:off x="3175140" y="3752069"/>
            <a:ext cx="2915611" cy="0"/>
          </a:xfrm>
          <a:prstGeom prst="straightConnector1">
            <a:avLst/>
          </a:pr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9" name="椭圆 38"/>
          <p:cNvSpPr>
            <a:spLocks noChangeAspect="1"/>
          </p:cNvSpPr>
          <p:nvPr/>
        </p:nvSpPr>
        <p:spPr>
          <a:xfrm>
            <a:off x="3529663" y="363986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descr="管理员-蓝.png"/>
          <p:cNvPicPr>
            <a:picLocks noChangeAspect="1"/>
          </p:cNvPicPr>
          <p:nvPr/>
        </p:nvPicPr>
        <p:blipFill>
          <a:blip r:embed="rId5" cstate="print"/>
          <a:stretch>
            <a:fillRect/>
          </a:stretch>
        </p:blipFill>
        <p:spPr>
          <a:xfrm>
            <a:off x="2648624" y="3547866"/>
            <a:ext cx="490909" cy="401654"/>
          </a:xfrm>
          <a:prstGeom prst="rect">
            <a:avLst/>
          </a:prstGeom>
        </p:spPr>
      </p:pic>
      <p:sp>
        <p:nvSpPr>
          <p:cNvPr id="44" name="文本框 43"/>
          <p:cNvSpPr txBox="1"/>
          <p:nvPr/>
        </p:nvSpPr>
        <p:spPr>
          <a:xfrm>
            <a:off x="818919" y="3983573"/>
            <a:ext cx="3649493" cy="1523494"/>
          </a:xfrm>
          <a:prstGeom prst="rect">
            <a:avLst/>
          </a:prstGeom>
          <a:noFill/>
        </p:spPr>
        <p:txBody>
          <a:bodyPr wrap="square" rtlCol="0">
            <a:spAutoFit/>
          </a:bodyPr>
          <a:lstStyle/>
          <a:p>
            <a:pPr marL="176213" indent="-176213" fontAlgn="ctr">
              <a:spcAft>
                <a:spcPts val="600"/>
              </a:spcAft>
              <a:buFont typeface="Arial" panose="020B0604020202020204" pitchFamily="34" charset="0"/>
              <a:buChar char="•"/>
            </a:pPr>
            <a:r>
              <a:rPr lang="en-US" altLang="zh-CN" sz="1100" dirty="0">
                <a:latin typeface="Huawei Sans" panose="020C0503030203020204" pitchFamily="34" charset="0"/>
              </a:rPr>
              <a:t>The network administrator has deployed the DHCP service on the network in advance (by deploying the DHCP service on the egress device or deploying an independent DHCP server.)</a:t>
            </a:r>
          </a:p>
          <a:p>
            <a:pPr marL="176213" indent="-176213" fontAlgn="ctr">
              <a:spcAft>
                <a:spcPts val="600"/>
              </a:spcAft>
              <a:buFont typeface="Arial" panose="020B0604020202020204" pitchFamily="34" charset="0"/>
              <a:buChar char="•"/>
            </a:pPr>
            <a:r>
              <a:rPr lang="en-US" altLang="zh-CN" sz="1100" dirty="0">
                <a:latin typeface="Huawei Sans" panose="020C0503030203020204" pitchFamily="34" charset="0"/>
              </a:rPr>
              <a:t>In addition to delivering IP addresses to the devices to be deployed, the DHCP server uses DHCP Option 148 to notify network devices of </a:t>
            </a:r>
            <a:r>
              <a:rPr lang="en-US" altLang="zh-CN" sz="1100" dirty="0" err="1">
                <a:latin typeface="Huawei Sans" panose="020C0503030203020204" pitchFamily="34" charset="0"/>
              </a:rPr>
              <a:t>iMaster</a:t>
            </a:r>
            <a:r>
              <a:rPr lang="en-US" altLang="zh-CN" sz="1100" dirty="0">
                <a:latin typeface="Huawei Sans" panose="020C0503030203020204" pitchFamily="34" charset="0"/>
              </a:rPr>
              <a:t> </a:t>
            </a:r>
            <a:r>
              <a:rPr lang="en-US" altLang="zh-CN" sz="1100" dirty="0" smtClean="0">
                <a:latin typeface="Huawei Sans" panose="020C0503030203020204" pitchFamily="34" charset="0"/>
              </a:rPr>
              <a:t>NCE-Campus's </a:t>
            </a:r>
            <a:r>
              <a:rPr lang="en-US" altLang="zh-CN" sz="1100" dirty="0">
                <a:latin typeface="Huawei Sans" panose="020C0503030203020204" pitchFamily="34" charset="0"/>
              </a:rPr>
              <a:t>IP address and port number.</a:t>
            </a:r>
          </a:p>
        </p:txBody>
      </p:sp>
      <p:cxnSp>
        <p:nvCxnSpPr>
          <p:cNvPr id="45" name="直接箭头连接符 44"/>
          <p:cNvCxnSpPr/>
          <p:nvPr/>
        </p:nvCxnSpPr>
        <p:spPr>
          <a:xfrm flipV="1">
            <a:off x="6197859" y="4041084"/>
            <a:ext cx="0" cy="850568"/>
          </a:xfrm>
          <a:prstGeom prst="straightConnector1">
            <a:avLst/>
          </a:pr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9" name="椭圆 48"/>
          <p:cNvSpPr>
            <a:spLocks noChangeAspect="1"/>
          </p:cNvSpPr>
          <p:nvPr/>
        </p:nvSpPr>
        <p:spPr>
          <a:xfrm>
            <a:off x="6078632" y="435707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4556557" y="4319423"/>
            <a:ext cx="1512168" cy="261610"/>
          </a:xfrm>
          <a:prstGeom prst="rect">
            <a:avLst/>
          </a:prstGeom>
          <a:noFill/>
        </p:spPr>
        <p:txBody>
          <a:bodyPr wrap="square" rtlCol="0">
            <a:spAutoFit/>
          </a:bodyPr>
          <a:lstStyle/>
          <a:p>
            <a:pPr algn="r" fontAlgn="ctr"/>
            <a:r>
              <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DHCP request</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a:xfrm>
            <a:off x="6693670" y="3985643"/>
            <a:ext cx="0" cy="902960"/>
          </a:xfrm>
          <a:prstGeom prst="straightConnector1">
            <a:avLst/>
          </a:pr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3" name="椭圆 52"/>
          <p:cNvSpPr>
            <a:spLocks noChangeAspect="1"/>
          </p:cNvSpPr>
          <p:nvPr/>
        </p:nvSpPr>
        <p:spPr>
          <a:xfrm>
            <a:off x="6582019" y="424843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797132" y="4124230"/>
            <a:ext cx="1512168" cy="430887"/>
          </a:xfrm>
          <a:prstGeom prst="rect">
            <a:avLst/>
          </a:prstGeom>
          <a:noFill/>
        </p:spPr>
        <p:txBody>
          <a:bodyPr wrap="square" rtlCol="0">
            <a:spAutoFit/>
          </a:bodyPr>
          <a:lstStyle/>
          <a:p>
            <a:pPr fontAlgn="ctr"/>
            <a:r>
              <a:rPr lang="en-US" altLang="zh-CN" sz="1100" dirty="0">
                <a:latin typeface="Huawei Sans" panose="020C0503030203020204" pitchFamily="34" charset="0"/>
              </a:rPr>
              <a:t>DHCP response carrying Option 148</a:t>
            </a:r>
          </a:p>
        </p:txBody>
      </p:sp>
      <p:sp>
        <p:nvSpPr>
          <p:cNvPr id="55" name="任意多边形 54"/>
          <p:cNvSpPr/>
          <p:nvPr/>
        </p:nvSpPr>
        <p:spPr>
          <a:xfrm>
            <a:off x="6812812" y="1972438"/>
            <a:ext cx="2002888" cy="303323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Lst>
            <a:ahLst/>
            <a:cxnLst>
              <a:cxn ang="0">
                <a:pos x="connsiteX0" y="connsiteY0"/>
              </a:cxn>
              <a:cxn ang="0">
                <a:pos x="connsiteX1" y="connsiteY1"/>
              </a:cxn>
            </a:cxnLst>
            <a:rect l="l" t="t" r="r" b="b"/>
            <a:pathLst>
              <a:path w="2931594" h="1490998">
                <a:moveTo>
                  <a:pt x="0" y="1490998"/>
                </a:moveTo>
                <a:cubicBezTo>
                  <a:pt x="4862645" y="1206484"/>
                  <a:pt x="2821730" y="311374"/>
                  <a:pt x="9597" y="0"/>
                </a:cubicBezTo>
              </a:path>
            </a:pathLst>
          </a:custGeom>
          <a:noFill/>
          <a:ln w="19050">
            <a:solidFill>
              <a:srgbClr val="C0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a:xfrm>
            <a:off x="8580160" y="405461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8838550" y="4033389"/>
            <a:ext cx="2197835" cy="430887"/>
          </a:xfrm>
          <a:prstGeom prst="rect">
            <a:avLst/>
          </a:prstGeom>
          <a:noFill/>
        </p:spPr>
        <p:txBody>
          <a:bodyPr wrap="square" rtlCol="0">
            <a:spAutoFit/>
          </a:bodyPr>
          <a:lstStyle/>
          <a:p>
            <a:pPr fontAlgn="ctr"/>
            <a:r>
              <a:rPr lang="en-US" altLang="zh-CN" sz="1100" dirty="0" smtClean="0">
                <a:latin typeface="Huawei Sans" panose="020C0503030203020204" pitchFamily="34" charset="0"/>
              </a:rPr>
              <a:t>Initiate </a:t>
            </a:r>
            <a:r>
              <a:rPr lang="en-US" altLang="zh-CN" sz="1100" dirty="0">
                <a:latin typeface="Huawei Sans" panose="020C0503030203020204" pitchFamily="34" charset="0"/>
              </a:rPr>
              <a:t>a registration request to </a:t>
            </a:r>
            <a:r>
              <a:rPr lang="en-US" altLang="zh-CN" sz="1100" dirty="0" err="1">
                <a:latin typeface="Huawei Sans" panose="020C0503030203020204" pitchFamily="34" charset="0"/>
              </a:rPr>
              <a:t>iMaster</a:t>
            </a:r>
            <a:r>
              <a:rPr lang="en-US" altLang="zh-CN" sz="1100" dirty="0">
                <a:latin typeface="Huawei Sans" panose="020C0503030203020204" pitchFamily="34" charset="0"/>
              </a:rPr>
              <a:t> </a:t>
            </a:r>
            <a:r>
              <a:rPr lang="en-US" altLang="zh-CN" sz="1100" dirty="0" smtClean="0">
                <a:latin typeface="Huawei Sans" panose="020C0503030203020204" pitchFamily="34" charset="0"/>
              </a:rPr>
              <a:t>NCE-Campus.</a:t>
            </a:r>
            <a:endParaRPr lang="en-US" altLang="zh-CN" sz="1100" dirty="0">
              <a:latin typeface="Huawei Sans" panose="020C0503030203020204" pitchFamily="34" charset="0"/>
            </a:endParaRPr>
          </a:p>
        </p:txBody>
      </p:sp>
      <p:sp>
        <p:nvSpPr>
          <p:cNvPr id="58" name="圆角矩形 57"/>
          <p:cNvSpPr/>
          <p:nvPr/>
        </p:nvSpPr>
        <p:spPr>
          <a:xfrm>
            <a:off x="846337" y="5685786"/>
            <a:ext cx="10499321"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Devices supported: AR, switch, AP</a:t>
            </a:r>
          </a:p>
        </p:txBody>
      </p:sp>
      <p:sp>
        <p:nvSpPr>
          <p:cNvPr id="59" name="文本框 58"/>
          <p:cNvSpPr txBox="1"/>
          <p:nvPr/>
        </p:nvSpPr>
        <p:spPr>
          <a:xfrm>
            <a:off x="4528206" y="5006929"/>
            <a:ext cx="1673869" cy="430887"/>
          </a:xfrm>
          <a:prstGeom prst="rect">
            <a:avLst/>
          </a:prstGeom>
          <a:noFill/>
        </p:spPr>
        <p:txBody>
          <a:bodyPr wrap="square" rtlCol="0">
            <a:spAutoFit/>
          </a:bodyPr>
          <a:lstStyle/>
          <a:p>
            <a:pPr algn="r" fontAlgn="ctr"/>
            <a:r>
              <a:rPr lang="en-US" altLang="zh-CN" sz="1100" dirty="0" smtClean="0">
                <a:latin typeface="Huawei Sans" panose="020C0503030203020204" pitchFamily="34" charset="0"/>
              </a:rPr>
              <a:t>Switch to be deployed </a:t>
            </a:r>
          </a:p>
          <a:p>
            <a:pPr algn="r"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6673" y="1842616"/>
            <a:ext cx="1346845" cy="248394"/>
          </a:xfrm>
          <a:prstGeom prst="rect">
            <a:avLst/>
          </a:prstGeom>
        </p:spPr>
      </p:pic>
      <p:sp>
        <p:nvSpPr>
          <p:cNvPr id="35" name="五边形 34"/>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36" name="燕尾形 35"/>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37" name="燕尾形 36"/>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0" name="燕尾形 39"/>
          <p:cNvSpPr/>
          <p:nvPr/>
        </p:nvSpPr>
        <p:spPr bwMode="auto">
          <a:xfrm>
            <a:off x="7011815" y="48039"/>
            <a:ext cx="145413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1" name="燕尾形 40"/>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001940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lgn="l"/>
            <a:r>
              <a:rPr lang="en-US" altLang="zh-CN" sz="1800" dirty="0">
                <a:latin typeface="Huawei Sans" panose="020C0503030203020204" pitchFamily="34" charset="0"/>
              </a:rPr>
              <a:t>Upon completion of this course, you will be able to:</a:t>
            </a:r>
          </a:p>
          <a:p>
            <a:pPr marL="622300" lvl="1" indent="-317500"/>
            <a:r>
              <a:rPr lang="en-US" altLang="zh-CN" sz="1600" dirty="0">
                <a:latin typeface="Huawei Sans" panose="020C0503030203020204" pitchFamily="34" charset="0"/>
              </a:rPr>
              <a:t>Describe service requirements, development trend, and challenges of small- and medium-sized campus networks.</a:t>
            </a:r>
          </a:p>
          <a:p>
            <a:pPr marL="622300" lvl="1" indent="-317500"/>
            <a:r>
              <a:rPr lang="en-US" altLang="zh-CN" sz="1600" dirty="0">
                <a:latin typeface="Huawei Sans" panose="020C0503030203020204" pitchFamily="34" charset="0"/>
              </a:rPr>
              <a:t>Describe the architecture of Huawei </a:t>
            </a:r>
            <a:r>
              <a:rPr lang="en-US" altLang="zh-CN" sz="1600" dirty="0" err="1">
                <a:latin typeface="Huawei Sans" panose="020C0503030203020204" pitchFamily="34" charset="0"/>
              </a:rPr>
              <a:t>CloudCampus</a:t>
            </a:r>
            <a:r>
              <a:rPr lang="en-US" altLang="zh-CN" sz="1600" dirty="0">
                <a:latin typeface="Huawei Sans" panose="020C0503030203020204" pitchFamily="34" charset="0"/>
              </a:rPr>
              <a:t> Solution for small- and medium-sized campus networks.</a:t>
            </a:r>
          </a:p>
          <a:p>
            <a:pPr marL="622300" lvl="1" indent="-317500"/>
            <a:r>
              <a:rPr lang="en-US" altLang="zh-CN" sz="1600" dirty="0">
                <a:latin typeface="Huawei Sans" panose="020C0503030203020204" pitchFamily="34" charset="0"/>
              </a:rPr>
              <a:t>Describe typical solutions for small- and medium-sized campus networks.</a:t>
            </a:r>
          </a:p>
          <a:p>
            <a:pPr marL="622300" lvl="1" indent="-317500"/>
            <a:r>
              <a:rPr lang="en-US" altLang="zh-CN" sz="1600" dirty="0">
                <a:latin typeface="Huawei Sans" panose="020C0503030203020204" pitchFamily="34" charset="0"/>
              </a:rPr>
              <a:t>Independently design the </a:t>
            </a:r>
            <a:r>
              <a:rPr lang="en-US" altLang="zh-CN" sz="1600" dirty="0" err="1">
                <a:latin typeface="Huawei Sans" panose="020C0503030203020204" pitchFamily="34" charset="0"/>
              </a:rPr>
              <a:t>CloudCampus</a:t>
            </a:r>
            <a:r>
              <a:rPr lang="en-US" altLang="zh-CN" sz="1600" dirty="0">
                <a:latin typeface="Huawei Sans" panose="020C0503030203020204" pitchFamily="34" charset="0"/>
              </a:rPr>
              <a:t> solution for small- and medium-sized campus networks based on user requirements, including networking design, physical network design, site deployment design, basic network service design, WLAN design, access control design, </a:t>
            </a:r>
            <a:r>
              <a:rPr lang="en-US" altLang="zh-CN" sz="1600" dirty="0" err="1">
                <a:latin typeface="Huawei Sans" panose="020C0503030203020204" pitchFamily="34" charset="0"/>
              </a:rPr>
              <a:t>QoS</a:t>
            </a:r>
            <a:r>
              <a:rPr lang="en-US" altLang="zh-CN" sz="1600" dirty="0">
                <a:latin typeface="Huawei Sans" panose="020C0503030203020204" pitchFamily="34" charset="0"/>
              </a:rPr>
              <a:t> design, and security design.</a:t>
            </a:r>
          </a:p>
        </p:txBody>
      </p:sp>
    </p:spTree>
    <p:extLst>
      <p:ext uri="{BB962C8B-B14F-4D97-AF65-F5344CB8AC3E}">
        <p14:creationId xmlns:p14="http://schemas.microsoft.com/office/powerpoint/2010/main" val="40296982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Network Deployment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Recommended Deployment Mode for Egress Gateways</a:t>
            </a:r>
            <a:endParaRPr lang="en-US" altLang="zh-CN" dirty="0">
              <a:latin typeface="Huawei Sans" panose="020C0503030203020204" pitchFamily="34" charset="0"/>
              <a:sym typeface="Huawei Sans" panose="020C0503030203020204" pitchFamily="34" charset="0"/>
            </a:endParaRPr>
          </a:p>
        </p:txBody>
      </p:sp>
      <p:graphicFrame>
        <p:nvGraphicFramePr>
          <p:cNvPr id="4" name="表格 3"/>
          <p:cNvGraphicFramePr>
            <a:graphicFrameLocks noGrp="1"/>
          </p:cNvGraphicFramePr>
          <p:nvPr>
            <p:extLst/>
          </p:nvPr>
        </p:nvGraphicFramePr>
        <p:xfrm>
          <a:off x="476249" y="1642545"/>
          <a:ext cx="11263313" cy="4064400"/>
        </p:xfrm>
        <a:graphic>
          <a:graphicData uri="http://schemas.openxmlformats.org/drawingml/2006/table">
            <a:tbl>
              <a:tblPr firstRow="1" firstCol="1" lastRow="1" lastCol="1" bandRow="1" bandCol="1">
                <a:tableStyleId>{5940675A-B579-460E-94D1-54222C63F5DA}</a:tableStyleId>
              </a:tblPr>
              <a:tblGrid>
                <a:gridCol w="4655620"/>
                <a:gridCol w="2036557"/>
                <a:gridCol w="2458987"/>
                <a:gridCol w="2112149"/>
              </a:tblGrid>
              <a:tr h="271808">
                <a:tc rowSpan="2">
                  <a:txBody>
                    <a:bodyPr/>
                    <a:lstStyle/>
                    <a:p>
                      <a:pPr algn="ctr" fontAlgn="ctr">
                        <a:lnSpc>
                          <a:spcPct val="100000"/>
                        </a:lnSpc>
                        <a:spcBef>
                          <a:spcPts val="0"/>
                        </a:spcBef>
                        <a:spcAft>
                          <a:spcPts val="0"/>
                        </a:spcAft>
                      </a:pPr>
                      <a:r>
                        <a:rPr lang="en-US" altLang="zh-CN" sz="1400" b="1" dirty="0" smtClean="0">
                          <a:solidFill>
                            <a:schemeClr val="tx1"/>
                          </a:solidFill>
                          <a:latin typeface="Huawei Sans" panose="020C0503030203020204" pitchFamily="34" charset="0"/>
                        </a:rPr>
                        <a:t>Scenario</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fontAlgn="ctr">
                        <a:lnSpc>
                          <a:spcPct val="100000"/>
                        </a:lnSpc>
                        <a:spcBef>
                          <a:spcPts val="0"/>
                        </a:spcBef>
                        <a:spcAft>
                          <a:spcPts val="0"/>
                        </a:spcAft>
                      </a:pPr>
                      <a:r>
                        <a:rPr lang="en-US" altLang="zh-CN" sz="1400" b="1" dirty="0" smtClean="0">
                          <a:solidFill>
                            <a:schemeClr val="tx1"/>
                          </a:solidFill>
                          <a:latin typeface="Huawei Sans" panose="020C0503030203020204" pitchFamily="34" charset="0"/>
                        </a:rPr>
                        <a:t>Recommended Deployment Mode</a:t>
                      </a:r>
                      <a:endParaRPr lang="en-US" altLang="zh-CN" sz="1400" b="1" dirty="0">
                        <a:solidFill>
                          <a:schemeClr val="tx1"/>
                        </a:solidFill>
                        <a:effectLst/>
                        <a:latin typeface="Huawei Sans" panose="020C0503030203020204" pitchFamily="34" charset="0"/>
                        <a:ea typeface="+mn-ea"/>
                        <a:cs typeface="Book Antiqua" panose="02040602050305030304" pitchFamily="18"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r>
              <a:tr h="271808">
                <a:tc vMerge="1">
                  <a:txBody>
                    <a:bodyPr/>
                    <a:lstStyle/>
                    <a:p>
                      <a:endParaRPr lang="zh-CN" altLang="en-US"/>
                    </a:p>
                  </a:txBody>
                  <a:tcPr/>
                </a:tc>
                <a:tc>
                  <a:txBody>
                    <a:bodyPr/>
                    <a:lstStyle/>
                    <a:p>
                      <a:pPr algn="ctr" fontAlgn="ctr">
                        <a:lnSpc>
                          <a:spcPct val="100000"/>
                        </a:lnSpc>
                        <a:spcBef>
                          <a:spcPts val="0"/>
                        </a:spcBef>
                        <a:spcAft>
                          <a:spcPts val="0"/>
                        </a:spcAft>
                      </a:pPr>
                      <a:r>
                        <a:rPr lang="en-US" sz="14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b="1" dirty="0">
                        <a:solidFill>
                          <a:schemeClr val="tx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altLang="zh-CN" sz="14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400" b="1" dirty="0">
                        <a:solidFill>
                          <a:schemeClr val="tx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4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b="1" dirty="0">
                        <a:solidFill>
                          <a:schemeClr val="tx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96371">
                <a:tc>
                  <a:txBody>
                    <a:bodyPr/>
                    <a:lstStyle/>
                    <a:p>
                      <a:pPr fontAlgn="ctr">
                        <a:lnSpc>
                          <a:spcPct val="100000"/>
                        </a:lnSpc>
                        <a:spcBef>
                          <a:spcPts val="0"/>
                        </a:spcBef>
                        <a:spcAft>
                          <a:spcPts val="0"/>
                        </a:spcAft>
                      </a:pPr>
                      <a:r>
                        <a:rPr lang="en-US" sz="1400" dirty="0" smtClean="0">
                          <a:latin typeface="Huawei Sans" panose="020C0503030203020204" pitchFamily="34" charset="0"/>
                        </a:rPr>
                        <a:t>In the Huawei public cloud or MSP-owned cloud scenario, egress gateways can obtain IP addresses only in static or </a:t>
                      </a:r>
                      <a:r>
                        <a:rPr lang="en-US" sz="1400" dirty="0" err="1" smtClean="0">
                          <a:latin typeface="Huawei Sans" panose="020C0503030203020204" pitchFamily="34" charset="0"/>
                        </a:rPr>
                        <a:t>PPPoE</a:t>
                      </a:r>
                      <a:r>
                        <a:rPr lang="en-US" sz="1400" dirty="0" smtClean="0">
                          <a:latin typeface="Huawei Sans" panose="020C0503030203020204" pitchFamily="34" charset="0"/>
                        </a:rPr>
                        <a:t> mode.</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CloudCampus</a:t>
                      </a:r>
                      <a:r>
                        <a:rPr lang="en-US" sz="1400" dirty="0" smtClean="0">
                          <a:latin typeface="Huawei Sans" panose="020C0503030203020204" pitchFamily="34" charset="0"/>
                        </a:rPr>
                        <a:t> APP</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6371">
                <a:tc>
                  <a:txBody>
                    <a:bodyPr/>
                    <a:lstStyle/>
                    <a:p>
                      <a:pPr fontAlgn="ctr">
                        <a:lnSpc>
                          <a:spcPct val="100000"/>
                        </a:lnSpc>
                        <a:spcBef>
                          <a:spcPts val="0"/>
                        </a:spcBef>
                        <a:spcAft>
                          <a:spcPts val="0"/>
                        </a:spcAft>
                      </a:pPr>
                      <a:r>
                        <a:rPr lang="en-US" sz="1400" dirty="0" smtClean="0">
                          <a:latin typeface="Huawei Sans" panose="020C0503030203020204" pitchFamily="34" charset="0"/>
                        </a:rPr>
                        <a:t>In the on-premises scenario, egress gateways cannot obtain IP addresses of external network interfaces through DHCP.</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CloudCampus</a:t>
                      </a:r>
                      <a:r>
                        <a:rPr lang="en-US" sz="1400" dirty="0" smtClean="0">
                          <a:latin typeface="Huawei Sans" panose="020C0503030203020204" pitchFamily="34" charset="0"/>
                        </a:rPr>
                        <a:t> APP</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6371">
                <a:tc>
                  <a:txBody>
                    <a:bodyPr/>
                    <a:lstStyle/>
                    <a:p>
                      <a:pPr fontAlgn="ctr">
                        <a:lnSpc>
                          <a:spcPct val="100000"/>
                        </a:lnSpc>
                        <a:spcBef>
                          <a:spcPts val="0"/>
                        </a:spcBef>
                        <a:spcAft>
                          <a:spcPts val="0"/>
                        </a:spcAft>
                      </a:pPr>
                      <a:r>
                        <a:rPr lang="en-US" sz="1400" dirty="0" smtClean="0">
                          <a:latin typeface="Huawei Sans" panose="020C0503030203020204" pitchFamily="34" charset="0"/>
                        </a:rPr>
                        <a:t>In the Huawei public cloud scenario, egress gateways can directly obtain IP addresses of external network interfaces through DHCP.</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Registration center</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8652">
                <a:tc>
                  <a:txBody>
                    <a:bodyPr/>
                    <a:lstStyle/>
                    <a:p>
                      <a:pPr fontAlgn="ctr">
                        <a:lnSpc>
                          <a:spcPct val="100000"/>
                        </a:lnSpc>
                        <a:spcBef>
                          <a:spcPts val="0"/>
                        </a:spcBef>
                        <a:spcAft>
                          <a:spcPts val="0"/>
                        </a:spcAft>
                      </a:pPr>
                      <a:r>
                        <a:rPr lang="en-US" sz="1400" dirty="0" smtClean="0">
                          <a:latin typeface="Huawei Sans" panose="020C0503030203020204" pitchFamily="34" charset="0"/>
                        </a:rPr>
                        <a:t>In the on-premises scenario, egress gateways can directly obtain IP addresses of external network interfaces through DHCP, and Option 148 can be configured on the DHCP server.</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DHCP Option 148</a:t>
                      </a:r>
                      <a:r>
                        <a:rPr lang="en-US" sz="1400" baseline="0" dirty="0" smtClean="0">
                          <a:effectLst/>
                          <a:latin typeface="Huawei Sans" panose="020C0503030203020204" pitchFamily="34" charset="0"/>
                        </a:rPr>
                        <a:t> </a:t>
                      </a:r>
                      <a:r>
                        <a:rPr lang="en-US" sz="1400" dirty="0" smtClean="0">
                          <a:latin typeface="Huawei Sans" panose="020C0503030203020204" pitchFamily="34" charset="0"/>
                        </a:rPr>
                        <a:t>or</a:t>
                      </a:r>
                      <a:r>
                        <a:rPr lang="en-US" sz="1400" baseline="0" dirty="0" smtClean="0">
                          <a:effectLst/>
                          <a:latin typeface="Huawei Sans" panose="020C0503030203020204" pitchFamily="34" charset="0"/>
                          <a:ea typeface="+mn-ea"/>
                          <a:cs typeface="Arial" panose="020B0604020202020204" pitchFamily="34" charset="0"/>
                        </a:rPr>
                        <a:t> </a:t>
                      </a:r>
                      <a:r>
                        <a:rPr lang="en-US" sz="1400" dirty="0" smtClean="0">
                          <a:latin typeface="Huawei Sans" panose="020C0503030203020204" pitchFamily="34" charset="0"/>
                        </a:rPr>
                        <a:t>web system</a:t>
                      </a:r>
                      <a:endParaRPr lang="en-US" altLang="zh-CN" sz="1400" dirty="0" smtClean="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DHCP Option 148</a:t>
                      </a:r>
                      <a:endParaRPr lang="en-US" altLang="zh-CN" sz="1400" dirty="0">
                        <a:effectLst/>
                        <a:latin typeface="Huawei Sans" panose="020C0503030203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1" name="五边形 10"/>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2" name="燕尾形 11"/>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3" name="燕尾形 12"/>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14" name="燕尾形 13"/>
          <p:cNvSpPr/>
          <p:nvPr/>
        </p:nvSpPr>
        <p:spPr bwMode="auto">
          <a:xfrm>
            <a:off x="7011815" y="48039"/>
            <a:ext cx="145413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15" name="燕尾形 14"/>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endPar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4891627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889074" y="1918976"/>
            <a:ext cx="2160000" cy="557524"/>
          </a:xfrm>
          <a:prstGeom prst="roundRect">
            <a:avLst>
              <a:gd name="adj" fmla="val 15000"/>
            </a:avLst>
          </a:prstGeom>
          <a:solidFill>
            <a:srgbClr val="DDDDDD"/>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VLAN</a:t>
            </a:r>
          </a:p>
        </p:txBody>
      </p:sp>
      <p:sp>
        <p:nvSpPr>
          <p:cNvPr id="10" name="圆角矩形 9"/>
          <p:cNvSpPr/>
          <p:nvPr/>
        </p:nvSpPr>
        <p:spPr>
          <a:xfrm>
            <a:off x="3889076" y="2730085"/>
            <a:ext cx="2160000" cy="557524"/>
          </a:xfrm>
          <a:prstGeom prst="roundRect">
            <a:avLst>
              <a:gd name="adj" fmla="val 15000"/>
            </a:avLst>
          </a:prstGeom>
          <a:solidFill>
            <a:srgbClr val="DDDDDD"/>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addresses</a:t>
            </a:r>
          </a:p>
        </p:txBody>
      </p:sp>
      <p:sp>
        <p:nvSpPr>
          <p:cNvPr id="11" name="圆角矩形 10"/>
          <p:cNvSpPr/>
          <p:nvPr/>
        </p:nvSpPr>
        <p:spPr>
          <a:xfrm>
            <a:off x="3889075" y="3595376"/>
            <a:ext cx="2160000" cy="557524"/>
          </a:xfrm>
          <a:prstGeom prst="roundRect">
            <a:avLst>
              <a:gd name="adj" fmla="val 15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lt1"/>
                </a:solidFill>
                <a:sym typeface="Huawei Sans" panose="020C0503030203020204" pitchFamily="34" charset="0"/>
              </a:rPr>
              <a:t>IP address allocation</a:t>
            </a:r>
          </a:p>
        </p:txBody>
      </p:sp>
      <p:sp>
        <p:nvSpPr>
          <p:cNvPr id="12" name="圆角矩形 11"/>
          <p:cNvSpPr/>
          <p:nvPr/>
        </p:nvSpPr>
        <p:spPr>
          <a:xfrm>
            <a:off x="3889075" y="4433576"/>
            <a:ext cx="2160000" cy="557524"/>
          </a:xfrm>
          <a:prstGeom prst="roundRect">
            <a:avLst>
              <a:gd name="adj" fmla="val 15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lt1"/>
                </a:solidFill>
                <a:sym typeface="Huawei Sans" panose="020C0503030203020204" pitchFamily="34" charset="0"/>
              </a:rPr>
              <a:t>Routing</a:t>
            </a:r>
          </a:p>
        </p:txBody>
      </p:sp>
      <p:cxnSp>
        <p:nvCxnSpPr>
          <p:cNvPr id="14" name="直接连接符 13"/>
          <p:cNvCxnSpPr/>
          <p:nvPr/>
        </p:nvCxnSpPr>
        <p:spPr>
          <a:xfrm rot="16200000">
            <a:off x="2835438" y="3263644"/>
            <a:ext cx="0" cy="4424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056654" y="2189948"/>
            <a:ext cx="0" cy="25223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2" idx="1"/>
          </p:cNvCxnSpPr>
          <p:nvPr/>
        </p:nvCxnSpPr>
        <p:spPr>
          <a:xfrm>
            <a:off x="3056653" y="4712338"/>
            <a:ext cx="83242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9" idx="1"/>
          </p:cNvCxnSpPr>
          <p:nvPr/>
        </p:nvCxnSpPr>
        <p:spPr>
          <a:xfrm>
            <a:off x="3056654" y="2189948"/>
            <a:ext cx="83242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863144" y="3218027"/>
            <a:ext cx="1798002" cy="58662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cxnSp>
        <p:nvCxnSpPr>
          <p:cNvPr id="23" name="直接连接符 22"/>
          <p:cNvCxnSpPr>
            <a:endCxn id="10" idx="1"/>
          </p:cNvCxnSpPr>
          <p:nvPr/>
        </p:nvCxnSpPr>
        <p:spPr>
          <a:xfrm>
            <a:off x="3056653" y="3008847"/>
            <a:ext cx="83242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1" idx="1"/>
          </p:cNvCxnSpPr>
          <p:nvPr/>
        </p:nvCxnSpPr>
        <p:spPr>
          <a:xfrm>
            <a:off x="3056653" y="3874138"/>
            <a:ext cx="83242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a:xfrm>
            <a:off x="6567964" y="2317480"/>
            <a:ext cx="5090636" cy="1277895"/>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lvl="0" defTabSz="914400" fontAlgn="ctr">
              <a:lnSpc>
                <a:spcPts val="2200"/>
              </a:lnSpc>
            </a:pPr>
            <a:r>
              <a:rPr lang="en-US" altLang="zh-CN" sz="1600" kern="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The VLAN design and IP address design are the same as those for large- and medium-sized campus networks. For details, see </a:t>
            </a:r>
            <a:r>
              <a:rPr lang="en-US" altLang="zh-CN" sz="1600" i="1" kern="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Large- and Medium-sized Campus Network Design Guide</a:t>
            </a:r>
            <a:r>
              <a:rPr lang="en-US" altLang="zh-CN" sz="1600" kern="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600" b="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标题 1"/>
          <p:cNvSpPr>
            <a:spLocks noGrp="1"/>
          </p:cNvSpPr>
          <p:nvPr>
            <p:ph type="title"/>
          </p:nvPr>
        </p:nvSpPr>
        <p:spPr/>
        <p:txBody>
          <a:bodyPr>
            <a:normAutofit/>
          </a:bodyPr>
          <a:lstStyle/>
          <a:p>
            <a:pPr fontAlgn="ctr"/>
            <a:r>
              <a:rPr lang="en-US" dirty="0" smtClean="0">
                <a:latin typeface="Huawei Sans" panose="020C0503030203020204" pitchFamily="34" charset="0"/>
              </a:rPr>
              <a:t>Basic Service Design</a:t>
            </a:r>
            <a:endParaRPr lang="en-US" altLang="zh-CN" dirty="0">
              <a:latin typeface="Huawei Sans" panose="020C0503030203020204" pitchFamily="34" charset="0"/>
            </a:endParaRPr>
          </a:p>
        </p:txBody>
      </p:sp>
      <p:sp>
        <p:nvSpPr>
          <p:cNvPr id="36" name="五边形 3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37" name="燕尾形 3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38" name="燕尾形 37"/>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39" name="燕尾形 3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0" name="燕尾形 39"/>
          <p:cNvSpPr/>
          <p:nvPr/>
        </p:nvSpPr>
        <p:spPr bwMode="auto">
          <a:xfrm>
            <a:off x="8319735"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41" name="燕尾形 40"/>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5387616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Basic Service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IP Address Assignment Mode (1)</a:t>
            </a:r>
            <a:endParaRPr lang="en-US" altLang="zh-CN" dirty="0">
              <a:latin typeface="Huawei Sans" panose="020C0503030203020204" pitchFamily="34" charset="0"/>
              <a:sym typeface="Huawei Sans" panose="020C0503030203020204" pitchFamily="34" charset="0"/>
            </a:endParaRPr>
          </a:p>
        </p:txBody>
      </p:sp>
      <p:sp>
        <p:nvSpPr>
          <p:cNvPr id="37" name="圆角矩形 36"/>
          <p:cNvSpPr/>
          <p:nvPr/>
        </p:nvSpPr>
        <p:spPr>
          <a:xfrm>
            <a:off x="6595831" y="3948076"/>
            <a:ext cx="2349446" cy="20905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ndParaRPr>
          </a:p>
        </p:txBody>
      </p:sp>
      <p:sp>
        <p:nvSpPr>
          <p:cNvPr id="38" name="圆角矩形 37"/>
          <p:cNvSpPr/>
          <p:nvPr/>
        </p:nvSpPr>
        <p:spPr>
          <a:xfrm>
            <a:off x="1520682" y="3375290"/>
            <a:ext cx="1915246" cy="111896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ndParaRPr>
          </a:p>
        </p:txBody>
      </p:sp>
      <p:sp>
        <p:nvSpPr>
          <p:cNvPr id="39" name="圆角矩形 38"/>
          <p:cNvSpPr/>
          <p:nvPr/>
        </p:nvSpPr>
        <p:spPr>
          <a:xfrm>
            <a:off x="877201" y="1076975"/>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Egress gateway</a:t>
            </a:r>
          </a:p>
        </p:txBody>
      </p:sp>
      <p:sp>
        <p:nvSpPr>
          <p:cNvPr id="40" name="圆角矩形 39"/>
          <p:cNvSpPr/>
          <p:nvPr/>
        </p:nvSpPr>
        <p:spPr>
          <a:xfrm>
            <a:off x="877200" y="1512940"/>
            <a:ext cx="5163736"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ndParaRPr>
          </a:p>
        </p:txBody>
      </p:sp>
      <p:sp>
        <p:nvSpPr>
          <p:cNvPr id="41" name="任意多边形 40"/>
          <p:cNvSpPr/>
          <p:nvPr/>
        </p:nvSpPr>
        <p:spPr>
          <a:xfrm>
            <a:off x="1845949" y="1780959"/>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rPr>
              <a:t>Internet</a:t>
            </a:r>
            <a:endParaRPr lang="en-US" altLang="zh-CN" sz="1600" b="1" dirty="0">
              <a:latin typeface="Huawei Sans" panose="020C0503030203020204" pitchFamily="34" charset="0"/>
            </a:endParaRPr>
          </a:p>
        </p:txBody>
      </p:sp>
      <p:sp>
        <p:nvSpPr>
          <p:cNvPr id="42" name="文本框 41"/>
          <p:cNvSpPr txBox="1"/>
          <p:nvPr/>
        </p:nvSpPr>
        <p:spPr>
          <a:xfrm>
            <a:off x="2779194" y="2556859"/>
            <a:ext cx="1142208" cy="276999"/>
          </a:xfrm>
          <a:prstGeom prst="rect">
            <a:avLst/>
          </a:prstGeom>
          <a:noFill/>
        </p:spPr>
        <p:txBody>
          <a:bodyPr wrap="square" rtlCol="0">
            <a:spAutoFit/>
          </a:bodyPr>
          <a:lstStyle/>
          <a:p>
            <a:pPr fontAlgn="ctr"/>
            <a:r>
              <a:rPr lang="en-US" sz="1200" dirty="0" smtClean="0">
                <a:latin typeface="Huawei Sans" panose="020C0503030203020204" pitchFamily="34" charset="0"/>
              </a:rPr>
              <a:t>Carrier CPE</a:t>
            </a:r>
            <a:endParaRPr lang="en-US" altLang="zh-CN" sz="1200" dirty="0">
              <a:latin typeface="Huawei Sans" panose="020C0503030203020204" pitchFamily="34" charset="0"/>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8305" y="2417793"/>
            <a:ext cx="540000" cy="442800"/>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1305" y="3762925"/>
            <a:ext cx="594000" cy="487080"/>
          </a:xfrm>
          <a:prstGeom prst="rect">
            <a:avLst/>
          </a:prstGeom>
        </p:spPr>
      </p:pic>
      <p:sp>
        <p:nvSpPr>
          <p:cNvPr id="45" name="文本框 44"/>
          <p:cNvSpPr txBox="1"/>
          <p:nvPr/>
        </p:nvSpPr>
        <p:spPr>
          <a:xfrm>
            <a:off x="2539557" y="3762925"/>
            <a:ext cx="114220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Egress gateway</a:t>
            </a:r>
            <a:endParaRPr lang="en-US" altLang="zh-CN" sz="1200" dirty="0">
              <a:latin typeface="Huawei Sans" panose="020C0503030203020204" pitchFamily="34" charset="0"/>
            </a:endParaRPr>
          </a:p>
        </p:txBody>
      </p:sp>
      <p:cxnSp>
        <p:nvCxnSpPr>
          <p:cNvPr id="46" name="直接连接符 45"/>
          <p:cNvCxnSpPr/>
          <p:nvPr/>
        </p:nvCxnSpPr>
        <p:spPr>
          <a:xfrm>
            <a:off x="2478305" y="2822168"/>
            <a:ext cx="0" cy="983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2478306" y="3332404"/>
            <a:ext cx="3245034" cy="461665"/>
          </a:xfrm>
          <a:prstGeom prst="rect">
            <a:avLst/>
          </a:prstGeom>
          <a:noFill/>
        </p:spPr>
        <p:txBody>
          <a:bodyPr wrap="square" rtlCol="0">
            <a:spAutoFit/>
          </a:bodyPr>
          <a:lstStyle/>
          <a:p>
            <a:pPr algn="ctr" fontAlgn="ctr"/>
            <a:r>
              <a:rPr lang="en-US" sz="1200" b="1" dirty="0" smtClean="0">
                <a:solidFill>
                  <a:srgbClr val="C00000"/>
                </a:solidFill>
                <a:latin typeface="Huawei Sans" panose="020C0503030203020204" pitchFamily="34" charset="0"/>
              </a:rPr>
              <a:t>IP addresses of WAN interfaces: assigned in static, DHCP, or </a:t>
            </a:r>
            <a:r>
              <a:rPr lang="en-US" sz="1200" b="1" dirty="0" err="1" smtClean="0">
                <a:solidFill>
                  <a:srgbClr val="C00000"/>
                </a:solidFill>
                <a:latin typeface="Huawei Sans" panose="020C0503030203020204" pitchFamily="34" charset="0"/>
              </a:rPr>
              <a:t>PPPoE</a:t>
            </a:r>
            <a:r>
              <a:rPr lang="en-US" sz="1200" b="1" dirty="0" smtClean="0">
                <a:solidFill>
                  <a:srgbClr val="C00000"/>
                </a:solidFill>
                <a:latin typeface="Huawei Sans" panose="020C0503030203020204" pitchFamily="34" charset="0"/>
              </a:rPr>
              <a:t> mode</a:t>
            </a:r>
            <a:endParaRPr lang="en-US" altLang="zh-CN" sz="1200" b="1" dirty="0">
              <a:solidFill>
                <a:srgbClr val="C00000"/>
              </a:solidFill>
              <a:latin typeface="Huawei Sans" panose="020C0503030203020204" pitchFamily="34" charset="0"/>
            </a:endParaRPr>
          </a:p>
        </p:txBody>
      </p:sp>
      <p:sp>
        <p:nvSpPr>
          <p:cNvPr id="48" name="矩形 47"/>
          <p:cNvSpPr/>
          <p:nvPr/>
        </p:nvSpPr>
        <p:spPr>
          <a:xfrm>
            <a:off x="895009" y="4701525"/>
            <a:ext cx="5123029" cy="1015663"/>
          </a:xfrm>
          <a:prstGeom prst="rect">
            <a:avLst/>
          </a:prstGeom>
        </p:spPr>
        <p:txBody>
          <a:bodyPr wrap="square">
            <a:spAutoFit/>
          </a:bodyPr>
          <a:lstStyle/>
          <a:p>
            <a:pPr fontAlgn="ctr">
              <a:lnSpc>
                <a:spcPts val="2400"/>
              </a:lnSpc>
            </a:pPr>
            <a:r>
              <a:rPr lang="en-US" sz="1200" dirty="0" smtClean="0">
                <a:latin typeface="Huawei Sans" panose="020C0503030203020204" pitchFamily="34" charset="0"/>
              </a:rPr>
              <a:t>IP addresses of WAN interfaces on egress gateways are assigned by the carrier in static, DHCP, or </a:t>
            </a:r>
            <a:r>
              <a:rPr lang="en-US" sz="1200" dirty="0" err="1" smtClean="0">
                <a:latin typeface="Huawei Sans" panose="020C0503030203020204" pitchFamily="34" charset="0"/>
              </a:rPr>
              <a:t>PPPoE</a:t>
            </a:r>
            <a:r>
              <a:rPr lang="en-US" sz="1200" dirty="0" smtClean="0">
                <a:latin typeface="Huawei Sans" panose="020C0503030203020204" pitchFamily="34" charset="0"/>
              </a:rPr>
              <a:t> mode. The IP addresses of these interfaces need to be obtained from the carrier in advance.</a:t>
            </a:r>
            <a:endParaRPr lang="en-US" sz="1200" dirty="0">
              <a:latin typeface="Huawei Sans" panose="020C0503030203020204" pitchFamily="34" charset="0"/>
            </a:endParaRPr>
          </a:p>
        </p:txBody>
      </p:sp>
      <p:sp>
        <p:nvSpPr>
          <p:cNvPr id="49" name="圆角矩形 48"/>
          <p:cNvSpPr/>
          <p:nvPr/>
        </p:nvSpPr>
        <p:spPr>
          <a:xfrm>
            <a:off x="6339541" y="1076975"/>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Devices such as servers and printers</a:t>
            </a:r>
          </a:p>
        </p:txBody>
      </p:sp>
      <p:sp>
        <p:nvSpPr>
          <p:cNvPr id="50" name="圆角矩形 49"/>
          <p:cNvSpPr/>
          <p:nvPr/>
        </p:nvSpPr>
        <p:spPr>
          <a:xfrm>
            <a:off x="6339540" y="1512940"/>
            <a:ext cx="5163736" cy="8828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ndParaRPr>
          </a:p>
        </p:txBody>
      </p:sp>
      <p:sp>
        <p:nvSpPr>
          <p:cNvPr id="51" name="矩形 50"/>
          <p:cNvSpPr/>
          <p:nvPr/>
        </p:nvSpPr>
        <p:spPr>
          <a:xfrm>
            <a:off x="6339540" y="1399937"/>
            <a:ext cx="4965624" cy="1015663"/>
          </a:xfrm>
          <a:prstGeom prst="rect">
            <a:avLst/>
          </a:prstGeom>
        </p:spPr>
        <p:txBody>
          <a:bodyPr wrap="square">
            <a:spAutoFit/>
          </a:bodyPr>
          <a:lstStyle/>
          <a:p>
            <a:pPr fontAlgn="ctr">
              <a:lnSpc>
                <a:spcPts val="2400"/>
              </a:lnSpc>
            </a:pPr>
            <a:r>
              <a:rPr lang="en-US" sz="1200" dirty="0" smtClean="0">
                <a:latin typeface="Huawei Sans" panose="020C0503030203020204" pitchFamily="34" charset="0"/>
              </a:rPr>
              <a:t>It is recommended that servers and special terminals (such as time attendance machines, printers, and IP video surveillance devices) use static IP addresses.</a:t>
            </a:r>
            <a:endParaRPr lang="en-US" altLang="zh-CN" sz="1200" dirty="0">
              <a:latin typeface="Huawei Sans" panose="020C0503030203020204" pitchFamily="34" charset="0"/>
            </a:endParaRPr>
          </a:p>
        </p:txBody>
      </p:sp>
      <p:sp>
        <p:nvSpPr>
          <p:cNvPr id="52" name="圆角矩形 51"/>
          <p:cNvSpPr/>
          <p:nvPr/>
        </p:nvSpPr>
        <p:spPr>
          <a:xfrm>
            <a:off x="6339541" y="2612121"/>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End user</a:t>
            </a:r>
          </a:p>
        </p:txBody>
      </p:sp>
      <p:sp>
        <p:nvSpPr>
          <p:cNvPr id="53" name="圆角矩形 52"/>
          <p:cNvSpPr/>
          <p:nvPr/>
        </p:nvSpPr>
        <p:spPr>
          <a:xfrm>
            <a:off x="6339540" y="3048085"/>
            <a:ext cx="5163736" cy="30862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ndParaRPr>
          </a:p>
        </p:txBody>
      </p:sp>
      <p:cxnSp>
        <p:nvCxnSpPr>
          <p:cNvPr id="54" name="直接连接符 53"/>
          <p:cNvCxnSpPr/>
          <p:nvPr/>
        </p:nvCxnSpPr>
        <p:spPr>
          <a:xfrm>
            <a:off x="7763980" y="3707067"/>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descr="故障链路.png"/>
          <p:cNvPicPr>
            <a:picLocks noChangeAspect="1"/>
          </p:cNvPicPr>
          <p:nvPr/>
        </p:nvPicPr>
        <p:blipFill>
          <a:blip r:embed="rId5" cstate="print"/>
          <a:stretch>
            <a:fillRect/>
          </a:stretch>
        </p:blipFill>
        <p:spPr>
          <a:xfrm>
            <a:off x="7620859" y="5621063"/>
            <a:ext cx="490909" cy="366061"/>
          </a:xfrm>
          <a:prstGeom prst="rect">
            <a:avLst/>
          </a:prstGeom>
        </p:spPr>
      </p:pic>
      <p:pic>
        <p:nvPicPr>
          <p:cNvPr id="56" name="图片 55" descr="SAN网络-蓝.png"/>
          <p:cNvPicPr>
            <a:picLocks noChangeAspect="1"/>
          </p:cNvPicPr>
          <p:nvPr/>
        </p:nvPicPr>
        <p:blipFill>
          <a:blip r:embed="rId6" cstate="print"/>
          <a:stretch>
            <a:fillRect/>
          </a:stretch>
        </p:blipFill>
        <p:spPr>
          <a:xfrm>
            <a:off x="8454746" y="5604861"/>
            <a:ext cx="243218" cy="398465"/>
          </a:xfrm>
          <a:prstGeom prst="rect">
            <a:avLst/>
          </a:prstGeom>
        </p:spPr>
      </p:pic>
      <p:pic>
        <p:nvPicPr>
          <p:cNvPr id="57" name="图片 56" descr="笔记本电脑.png"/>
          <p:cNvPicPr>
            <a:picLocks noChangeAspect="1"/>
          </p:cNvPicPr>
          <p:nvPr/>
        </p:nvPicPr>
        <p:blipFill>
          <a:blip r:embed="rId7" cstate="print"/>
          <a:stretch>
            <a:fillRect/>
          </a:stretch>
        </p:blipFill>
        <p:spPr>
          <a:xfrm>
            <a:off x="6808649" y="5650275"/>
            <a:ext cx="490708" cy="307637"/>
          </a:xfrm>
          <a:prstGeom prst="rect">
            <a:avLst/>
          </a:prstGeom>
        </p:spPr>
      </p:pic>
      <p:sp>
        <p:nvSpPr>
          <p:cNvPr id="63" name="任意多边形 62"/>
          <p:cNvSpPr/>
          <p:nvPr/>
        </p:nvSpPr>
        <p:spPr>
          <a:xfrm>
            <a:off x="7274243" y="3159728"/>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sp>
        <p:nvSpPr>
          <p:cNvPr id="69" name="文本框 68"/>
          <p:cNvSpPr txBox="1"/>
          <p:nvPr/>
        </p:nvSpPr>
        <p:spPr>
          <a:xfrm>
            <a:off x="8091036" y="4835635"/>
            <a:ext cx="373820" cy="276999"/>
          </a:xfrm>
          <a:prstGeom prst="rect">
            <a:avLst/>
          </a:prstGeom>
          <a:noFill/>
        </p:spPr>
        <p:txBody>
          <a:bodyPr wrap="none" rtlCol="0">
            <a:spAutoFit/>
          </a:bodyPr>
          <a:lstStyle/>
          <a:p>
            <a:pPr fontAlgn="ctr"/>
            <a:r>
              <a:rPr lang="en-US" sz="1200" dirty="0" smtClean="0">
                <a:latin typeface="Huawei Sans" panose="020C0503030203020204" pitchFamily="34" charset="0"/>
              </a:rPr>
              <a:t>AP</a:t>
            </a:r>
            <a:endParaRPr lang="en-US" altLang="zh-CN" sz="1200" dirty="0">
              <a:latin typeface="Huawei Sans" panose="020C0503030203020204" pitchFamily="34" charset="0"/>
            </a:endParaRPr>
          </a:p>
        </p:txBody>
      </p:sp>
      <p:pic>
        <p:nvPicPr>
          <p:cNvPr id="70" name="图片 69" descr="云AP蓝.png"/>
          <p:cNvPicPr>
            <a:picLocks noChangeAspect="1"/>
          </p:cNvPicPr>
          <p:nvPr/>
        </p:nvPicPr>
        <p:blipFill>
          <a:blip r:embed="rId8" cstate="print"/>
          <a:stretch>
            <a:fillRect/>
          </a:stretch>
        </p:blipFill>
        <p:spPr>
          <a:xfrm>
            <a:off x="7540803" y="4795790"/>
            <a:ext cx="445946" cy="364865"/>
          </a:xfrm>
          <a:prstGeom prst="rect">
            <a:avLst/>
          </a:prstGeom>
        </p:spPr>
      </p:pic>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5100" y="4044931"/>
            <a:ext cx="490909" cy="402545"/>
          </a:xfrm>
          <a:prstGeom prst="rect">
            <a:avLst/>
          </a:prstGeom>
        </p:spPr>
      </p:pic>
      <p:sp>
        <p:nvSpPr>
          <p:cNvPr id="72" name="文本框 71"/>
          <p:cNvSpPr txBox="1"/>
          <p:nvPr/>
        </p:nvSpPr>
        <p:spPr>
          <a:xfrm>
            <a:off x="7927834" y="3971855"/>
            <a:ext cx="1018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Egress gateway</a:t>
            </a:r>
            <a:endParaRPr lang="en-US" altLang="zh-CN" sz="1200" dirty="0">
              <a:latin typeface="Huawei Sans" panose="020C0503030203020204" pitchFamily="34" charset="0"/>
            </a:endParaRPr>
          </a:p>
        </p:txBody>
      </p:sp>
      <p:sp>
        <p:nvSpPr>
          <p:cNvPr id="73" name="下箭头 63"/>
          <p:cNvSpPr/>
          <p:nvPr/>
        </p:nvSpPr>
        <p:spPr>
          <a:xfrm rot="10800000" flipV="1">
            <a:off x="7014404" y="4323549"/>
            <a:ext cx="1495866" cy="128131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81" name="矩形 80"/>
          <p:cNvSpPr/>
          <p:nvPr/>
        </p:nvSpPr>
        <p:spPr>
          <a:xfrm>
            <a:off x="9109130" y="4087344"/>
            <a:ext cx="2285447" cy="1631216"/>
          </a:xfrm>
          <a:prstGeom prst="rect">
            <a:avLst/>
          </a:prstGeom>
        </p:spPr>
        <p:txBody>
          <a:bodyPr wrap="square">
            <a:spAutoFit/>
          </a:bodyPr>
          <a:lstStyle/>
          <a:p>
            <a:pPr fontAlgn="ctr">
              <a:lnSpc>
                <a:spcPts val="2400"/>
              </a:lnSpc>
            </a:pPr>
            <a:r>
              <a:rPr lang="en-US" sz="1200" dirty="0" smtClean="0">
                <a:latin typeface="Huawei Sans" panose="020C0503030203020204" pitchFamily="34" charset="0"/>
              </a:rPr>
              <a:t>It is recommended that end users be assigned IP addresses in DHCP mode and the gateway provide the DHCP service.</a:t>
            </a:r>
            <a:endParaRPr lang="en-US" altLang="zh-CN" sz="1200" dirty="0">
              <a:latin typeface="Huawei Sans" panose="020C0503030203020204" pitchFamily="34" charset="0"/>
            </a:endParaRPr>
          </a:p>
        </p:txBody>
      </p:sp>
      <p:sp>
        <p:nvSpPr>
          <p:cNvPr id="65" name="五边形 64"/>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66" name="燕尾形 65"/>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67" name="燕尾形 66"/>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68" name="燕尾形 67"/>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74" name="燕尾形 73"/>
          <p:cNvSpPr/>
          <p:nvPr/>
        </p:nvSpPr>
        <p:spPr bwMode="auto">
          <a:xfrm>
            <a:off x="8319735"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75" name="燕尾形 74"/>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945206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Basic Service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IP Address Assignment Mode (2)</a:t>
            </a:r>
            <a:endParaRPr lang="en-US" altLang="zh-CN" dirty="0">
              <a:latin typeface="Huawei Sans" panose="020C0503030203020204" pitchFamily="34" charset="0"/>
              <a:sym typeface="Huawei Sans" panose="020C0503030203020204" pitchFamily="34" charset="0"/>
            </a:endParaRPr>
          </a:p>
        </p:txBody>
      </p:sp>
      <p:sp>
        <p:nvSpPr>
          <p:cNvPr id="3" name="圆角矩形 2"/>
          <p:cNvSpPr/>
          <p:nvPr/>
        </p:nvSpPr>
        <p:spPr>
          <a:xfrm>
            <a:off x="782961" y="998334"/>
            <a:ext cx="10626071"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LAN-side devices</a:t>
            </a:r>
          </a:p>
        </p:txBody>
      </p:sp>
      <p:sp>
        <p:nvSpPr>
          <p:cNvPr id="4" name="圆角矩形 3"/>
          <p:cNvSpPr/>
          <p:nvPr/>
        </p:nvSpPr>
        <p:spPr>
          <a:xfrm>
            <a:off x="782960" y="1434299"/>
            <a:ext cx="10626075"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a:xfrm>
            <a:off x="1551313" y="4918987"/>
            <a:ext cx="4719782"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When the egress gateway connects to an L3 switch, it is recommended that the interconnection IP addresses be manually configured in static mode.</a:t>
            </a:r>
            <a:endParaRPr lang="en-US" altLang="zh-CN" sz="1400" dirty="0">
              <a:latin typeface="Huawei Sans" panose="020C0503030203020204" pitchFamily="34" charset="0"/>
            </a:endParaRPr>
          </a:p>
        </p:txBody>
      </p:sp>
      <p:sp>
        <p:nvSpPr>
          <p:cNvPr id="94" name="圆角矩形 93"/>
          <p:cNvSpPr/>
          <p:nvPr/>
        </p:nvSpPr>
        <p:spPr>
          <a:xfrm>
            <a:off x="2002200" y="2897148"/>
            <a:ext cx="3688250"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ndParaRPr>
          </a:p>
        </p:txBody>
      </p:sp>
      <p:cxnSp>
        <p:nvCxnSpPr>
          <p:cNvPr id="95" name="直接连接符 94"/>
          <p:cNvCxnSpPr/>
          <p:nvPr/>
        </p:nvCxnSpPr>
        <p:spPr>
          <a:xfrm>
            <a:off x="3846204" y="2656138"/>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任意多边形 95"/>
          <p:cNvSpPr/>
          <p:nvPr/>
        </p:nvSpPr>
        <p:spPr>
          <a:xfrm>
            <a:off x="3356402" y="2108799"/>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sp>
        <p:nvSpPr>
          <p:cNvPr id="97" name="文本框 96"/>
          <p:cNvSpPr txBox="1"/>
          <p:nvPr/>
        </p:nvSpPr>
        <p:spPr>
          <a:xfrm>
            <a:off x="4068622" y="3665969"/>
            <a:ext cx="838691" cy="276999"/>
          </a:xfrm>
          <a:prstGeom prst="rect">
            <a:avLst/>
          </a:prstGeom>
          <a:noFill/>
        </p:spPr>
        <p:txBody>
          <a:bodyPr wrap="none" rtlCol="0">
            <a:spAutoFit/>
          </a:bodyPr>
          <a:lstStyle/>
          <a:p>
            <a:pPr fontAlgn="ctr"/>
            <a:r>
              <a:rPr lang="en-US" sz="1200" dirty="0" smtClean="0">
                <a:latin typeface="Huawei Sans" panose="020C0503030203020204" pitchFamily="34" charset="0"/>
              </a:rPr>
              <a:t>L3 switch</a:t>
            </a:r>
            <a:endParaRPr lang="en-US" altLang="zh-CN" sz="1200" dirty="0">
              <a:latin typeface="Huawei Sans" panose="020C0503030203020204" pitchFamily="34" charset="0"/>
            </a:endParaRPr>
          </a:p>
        </p:txBody>
      </p:sp>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0750" y="2994002"/>
            <a:ext cx="490909" cy="402545"/>
          </a:xfrm>
          <a:prstGeom prst="rect">
            <a:avLst/>
          </a:prstGeom>
        </p:spPr>
      </p:pic>
      <p:sp>
        <p:nvSpPr>
          <p:cNvPr id="99" name="文本框 98"/>
          <p:cNvSpPr txBox="1"/>
          <p:nvPr/>
        </p:nvSpPr>
        <p:spPr>
          <a:xfrm>
            <a:off x="4068622" y="3036415"/>
            <a:ext cx="1268296"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gateway</a:t>
            </a:r>
            <a:endParaRPr lang="en-US" altLang="zh-CN" sz="1200" dirty="0">
              <a:latin typeface="Huawei Sans" panose="020C0503030203020204" pitchFamily="34" charset="0"/>
            </a:endParaRPr>
          </a:p>
        </p:txBody>
      </p:sp>
      <p:sp>
        <p:nvSpPr>
          <p:cNvPr id="100" name="圆角矩形 99"/>
          <p:cNvSpPr/>
          <p:nvPr/>
        </p:nvSpPr>
        <p:spPr>
          <a:xfrm>
            <a:off x="6998615" y="2897148"/>
            <a:ext cx="2844785"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ndParaRPr>
          </a:p>
        </p:txBody>
      </p:sp>
      <p:cxnSp>
        <p:nvCxnSpPr>
          <p:cNvPr id="101" name="直接连接符 100"/>
          <p:cNvCxnSpPr/>
          <p:nvPr/>
        </p:nvCxnSpPr>
        <p:spPr>
          <a:xfrm>
            <a:off x="8421007" y="2576943"/>
            <a:ext cx="0" cy="1901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8621942" y="4388796"/>
            <a:ext cx="373820" cy="276999"/>
          </a:xfrm>
          <a:prstGeom prst="rect">
            <a:avLst/>
          </a:prstGeom>
          <a:noFill/>
        </p:spPr>
        <p:txBody>
          <a:bodyPr wrap="none" rtlCol="0">
            <a:spAutoFit/>
          </a:bodyPr>
          <a:lstStyle/>
          <a:p>
            <a:pPr fontAlgn="ctr"/>
            <a:r>
              <a:rPr lang="en-US" sz="1200" dirty="0" smtClean="0">
                <a:latin typeface="Huawei Sans" panose="020C0503030203020204" pitchFamily="34" charset="0"/>
              </a:rPr>
              <a:t>AP</a:t>
            </a:r>
            <a:endParaRPr lang="en-US" altLang="zh-CN" sz="1200" dirty="0">
              <a:latin typeface="Huawei Sans" panose="020C0503030203020204" pitchFamily="34" charset="0"/>
            </a:endParaRP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553" y="2996131"/>
            <a:ext cx="490909" cy="402545"/>
          </a:xfrm>
          <a:prstGeom prst="rect">
            <a:avLst/>
          </a:prstGeom>
        </p:spPr>
      </p:pic>
      <p:sp>
        <p:nvSpPr>
          <p:cNvPr id="104" name="文本框 103"/>
          <p:cNvSpPr txBox="1"/>
          <p:nvPr/>
        </p:nvSpPr>
        <p:spPr>
          <a:xfrm>
            <a:off x="8621942" y="3038544"/>
            <a:ext cx="1268296"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gateway</a:t>
            </a:r>
            <a:endParaRPr lang="en-US" altLang="zh-CN" sz="1200" dirty="0">
              <a:latin typeface="Huawei Sans" panose="020C0503030203020204" pitchFamily="34" charset="0"/>
            </a:endParaRPr>
          </a:p>
        </p:txBody>
      </p:sp>
      <p:grpSp>
        <p:nvGrpSpPr>
          <p:cNvPr id="105" name="组合 104"/>
          <p:cNvGrpSpPr/>
          <p:nvPr/>
        </p:nvGrpSpPr>
        <p:grpSpPr>
          <a:xfrm>
            <a:off x="3152650" y="3798801"/>
            <a:ext cx="1372982" cy="679788"/>
            <a:chOff x="580445" y="5592914"/>
            <a:chExt cx="587296" cy="284358"/>
          </a:xfrm>
        </p:grpSpPr>
        <p:grpSp>
          <p:nvGrpSpPr>
            <p:cNvPr id="106" name="组合 105"/>
            <p:cNvGrpSpPr/>
            <p:nvPr/>
          </p:nvGrpSpPr>
          <p:grpSpPr>
            <a:xfrm>
              <a:off x="580445" y="5592914"/>
              <a:ext cx="587296" cy="273463"/>
              <a:chOff x="6600056" y="4353447"/>
              <a:chExt cx="1296144" cy="833967"/>
            </a:xfrm>
          </p:grpSpPr>
          <p:cxnSp>
            <p:nvCxnSpPr>
              <p:cNvPr id="108" name="直接连接符 10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7" name="直接连接符 106"/>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0" name="图片 109" descr="接入交换机.png"/>
          <p:cNvPicPr>
            <a:picLocks noChangeAspect="1"/>
          </p:cNvPicPr>
          <p:nvPr/>
        </p:nvPicPr>
        <p:blipFill>
          <a:blip r:embed="rId4" cstate="print"/>
          <a:stretch>
            <a:fillRect/>
          </a:stretch>
        </p:blipFill>
        <p:spPr>
          <a:xfrm>
            <a:off x="3601544" y="3601125"/>
            <a:ext cx="489321" cy="400353"/>
          </a:xfrm>
          <a:prstGeom prst="rect">
            <a:avLst/>
          </a:prstGeom>
        </p:spPr>
      </p:pic>
      <p:pic>
        <p:nvPicPr>
          <p:cNvPr id="111" name="图片 110" descr="接入交换机.png"/>
          <p:cNvPicPr>
            <a:picLocks noChangeAspect="1"/>
          </p:cNvPicPr>
          <p:nvPr/>
        </p:nvPicPr>
        <p:blipFill>
          <a:blip r:embed="rId4" cstate="print"/>
          <a:stretch>
            <a:fillRect/>
          </a:stretch>
        </p:blipFill>
        <p:spPr>
          <a:xfrm>
            <a:off x="2810260" y="4325091"/>
            <a:ext cx="444837" cy="363957"/>
          </a:xfrm>
          <a:prstGeom prst="rect">
            <a:avLst/>
          </a:prstGeom>
        </p:spPr>
      </p:pic>
      <p:pic>
        <p:nvPicPr>
          <p:cNvPr id="112" name="图片 111" descr="接入交换机.png"/>
          <p:cNvPicPr>
            <a:picLocks noChangeAspect="1"/>
          </p:cNvPicPr>
          <p:nvPr/>
        </p:nvPicPr>
        <p:blipFill>
          <a:blip r:embed="rId4" cstate="print"/>
          <a:stretch>
            <a:fillRect/>
          </a:stretch>
        </p:blipFill>
        <p:spPr>
          <a:xfrm>
            <a:off x="3623785" y="4325091"/>
            <a:ext cx="444837" cy="363957"/>
          </a:xfrm>
          <a:prstGeom prst="rect">
            <a:avLst/>
          </a:prstGeom>
        </p:spPr>
      </p:pic>
      <p:pic>
        <p:nvPicPr>
          <p:cNvPr id="113" name="图片 112" descr="接入交换机.png"/>
          <p:cNvPicPr>
            <a:picLocks noChangeAspect="1"/>
          </p:cNvPicPr>
          <p:nvPr/>
        </p:nvPicPr>
        <p:blipFill>
          <a:blip r:embed="rId4" cstate="print"/>
          <a:stretch>
            <a:fillRect/>
          </a:stretch>
        </p:blipFill>
        <p:spPr>
          <a:xfrm>
            <a:off x="4443575" y="4325091"/>
            <a:ext cx="444837" cy="363957"/>
          </a:xfrm>
          <a:prstGeom prst="rect">
            <a:avLst/>
          </a:prstGeom>
        </p:spPr>
      </p:pic>
      <p:pic>
        <p:nvPicPr>
          <p:cNvPr id="114" name="图片 113" descr="云AP蓝.png"/>
          <p:cNvPicPr>
            <a:picLocks noChangeAspect="1"/>
          </p:cNvPicPr>
          <p:nvPr/>
        </p:nvPicPr>
        <p:blipFill>
          <a:blip r:embed="rId5" cstate="print"/>
          <a:stretch>
            <a:fillRect/>
          </a:stretch>
        </p:blipFill>
        <p:spPr>
          <a:xfrm>
            <a:off x="8188985" y="4342435"/>
            <a:ext cx="464045" cy="379673"/>
          </a:xfrm>
          <a:prstGeom prst="rect">
            <a:avLst/>
          </a:prstGeom>
        </p:spPr>
      </p:pic>
      <p:cxnSp>
        <p:nvCxnSpPr>
          <p:cNvPr id="115" name="直接连接符 114"/>
          <p:cNvCxnSpPr/>
          <p:nvPr/>
        </p:nvCxnSpPr>
        <p:spPr>
          <a:xfrm>
            <a:off x="3062741" y="3274913"/>
            <a:ext cx="466136" cy="0"/>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3062741" y="3815647"/>
            <a:ext cx="466136" cy="0"/>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3223253" y="3293694"/>
            <a:ext cx="0" cy="505107"/>
          </a:xfrm>
          <a:prstGeom prst="line">
            <a:avLst/>
          </a:prstGeom>
          <a:ln>
            <a:solidFill>
              <a:srgbClr val="EC7061"/>
            </a:solidFill>
            <a:headEnd type="triangle"/>
            <a:tailEnd type="triangle" w="sm" len="med"/>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1752169" y="3325377"/>
            <a:ext cx="1722398" cy="461665"/>
          </a:xfrm>
          <a:prstGeom prst="rect">
            <a:avLst/>
          </a:prstGeom>
          <a:noFill/>
        </p:spPr>
        <p:txBody>
          <a:bodyPr wrap="square" rtlCol="0">
            <a:spAutoFit/>
          </a:bodyPr>
          <a:lstStyle/>
          <a:p>
            <a:pPr algn="ctr" fontAlgn="ctr"/>
            <a:r>
              <a:rPr lang="en-US" sz="1200" dirty="0" smtClean="0">
                <a:solidFill>
                  <a:srgbClr val="EC7061"/>
                </a:solidFill>
                <a:latin typeface="Huawei Sans" panose="020C0503030203020204" pitchFamily="34" charset="0"/>
              </a:rPr>
              <a:t>Layer 3 interconnection</a:t>
            </a:r>
            <a:endParaRPr lang="en-US" altLang="zh-CN" sz="1200" dirty="0">
              <a:solidFill>
                <a:srgbClr val="EC7061"/>
              </a:solidFill>
              <a:latin typeface="Huawei Sans" panose="020C0503030203020204" pitchFamily="34" charset="0"/>
            </a:endParaRPr>
          </a:p>
        </p:txBody>
      </p:sp>
      <p:sp>
        <p:nvSpPr>
          <p:cNvPr id="119" name="任意多边形 118"/>
          <p:cNvSpPr/>
          <p:nvPr/>
        </p:nvSpPr>
        <p:spPr>
          <a:xfrm>
            <a:off x="7931205" y="2108799"/>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sp>
        <p:nvSpPr>
          <p:cNvPr id="38" name="矩形 37"/>
          <p:cNvSpPr/>
          <p:nvPr/>
        </p:nvSpPr>
        <p:spPr>
          <a:xfrm>
            <a:off x="6897479" y="4935342"/>
            <a:ext cx="4157065" cy="1015663"/>
          </a:xfrm>
          <a:prstGeom prst="rect">
            <a:avLst/>
          </a:prstGeom>
        </p:spPr>
        <p:txBody>
          <a:bodyPr wrap="square">
            <a:spAutoFit/>
          </a:bodyPr>
          <a:lstStyle/>
          <a:p>
            <a:pPr algn="just">
              <a:lnSpc>
                <a:spcPts val="2400"/>
              </a:lnSpc>
            </a:pPr>
            <a:r>
              <a:rPr lang="en-US" altLang="zh-CN" sz="1400" dirty="0">
                <a:latin typeface="Huawei Sans" panose="020C0503030203020204" pitchFamily="34" charset="0"/>
                <a:sym typeface="Huawei Sans" panose="020C0503030203020204" pitchFamily="34" charset="0"/>
              </a:rPr>
              <a:t>It is recommended that the DHCP server be deployed on the gateway to dynamically allocate IP addresses to APs.</a:t>
            </a:r>
            <a:endParaRPr lang="zh-CN" altLang="en-US" sz="1400" dirty="0">
              <a:latin typeface="Huawei Sans" panose="020C0503030203020204" pitchFamily="34" charset="0"/>
              <a:sym typeface="Huawei Sans" panose="020C0503030203020204" pitchFamily="34" charset="0"/>
            </a:endParaRPr>
          </a:p>
        </p:txBody>
      </p:sp>
      <p:sp>
        <p:nvSpPr>
          <p:cNvPr id="45" name="五边形 44"/>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6" name="燕尾形 45"/>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7" name="燕尾形 46"/>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8" name="燕尾形 47"/>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9" name="燕尾形 48"/>
          <p:cNvSpPr/>
          <p:nvPr/>
        </p:nvSpPr>
        <p:spPr bwMode="auto">
          <a:xfrm>
            <a:off x="8319735"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50" name="燕尾形 49"/>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084194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Routing Design</a:t>
            </a:r>
            <a:endParaRPr lang="en-US" altLang="zh-CN" dirty="0">
              <a:latin typeface="Huawei Sans" panose="020C0503030203020204" pitchFamily="34" charset="0"/>
              <a:sym typeface="Huawei Sans" panose="020C0503030203020204" pitchFamily="34" charset="0"/>
            </a:endParaRPr>
          </a:p>
        </p:txBody>
      </p:sp>
      <p:sp>
        <p:nvSpPr>
          <p:cNvPr id="30" name="矩形 29"/>
          <p:cNvSpPr/>
          <p:nvPr/>
        </p:nvSpPr>
        <p:spPr>
          <a:xfrm>
            <a:off x="4815564" y="2567720"/>
            <a:ext cx="6933524" cy="2554545"/>
          </a:xfrm>
          <a:prstGeom prst="rect">
            <a:avLst/>
          </a:prstGeom>
        </p:spPr>
        <p:txBody>
          <a:bodyPr wrap="square">
            <a:spAutoFit/>
          </a:bodyPr>
          <a:lstStyle/>
          <a:p>
            <a:pPr marL="238125" indent="-238125" fontAlgn="ctr">
              <a:lnSpc>
                <a:spcPts val="2400"/>
              </a:lnSpc>
              <a:spcAft>
                <a:spcPts val="600"/>
              </a:spcAft>
              <a:buFont typeface="Arial" panose="020B0604020202020204" pitchFamily="34" charset="0"/>
              <a:buChar char="•"/>
            </a:pPr>
            <a:r>
              <a:rPr lang="en-US" sz="1600" b="1" dirty="0" smtClean="0">
                <a:latin typeface="Huawei Sans" panose="020C0503030203020204" pitchFamily="34" charset="0"/>
              </a:rPr>
              <a:t>Internal routing design of the campus network</a:t>
            </a:r>
            <a:endParaRPr lang="en-US" altLang="zh-CN" sz="1600" b="1" dirty="0" smtClean="0">
              <a:latin typeface="Huawei Sans" panose="020C0503030203020204" pitchFamily="34" charset="0"/>
            </a:endParaRPr>
          </a:p>
          <a:p>
            <a:pPr marL="495300" lvl="1" indent="-257175" fontAlgn="ctr">
              <a:lnSpc>
                <a:spcPts val="2400"/>
              </a:lnSpc>
              <a:spcAft>
                <a:spcPts val="600"/>
              </a:spcAft>
              <a:buSzPct val="40000"/>
              <a:buFont typeface="Wingdings" panose="05000000000000000000" pitchFamily="2" charset="2"/>
              <a:buChar char="p"/>
            </a:pPr>
            <a:r>
              <a:rPr lang="en-US" sz="1600" dirty="0" smtClean="0">
                <a:latin typeface="Huawei Sans" panose="020C0503030203020204" pitchFamily="34" charset="0"/>
              </a:rPr>
              <a:t>AP: After an IP address is assigned through DHCP, a default route is generated by default.</a:t>
            </a:r>
            <a:endParaRPr lang="en-US" altLang="zh-CN" sz="1600" dirty="0" smtClean="0">
              <a:latin typeface="Huawei Sans" panose="020C0503030203020204" pitchFamily="34" charset="0"/>
            </a:endParaRPr>
          </a:p>
          <a:p>
            <a:pPr marL="495300" lvl="1" indent="-257175" fontAlgn="ctr">
              <a:lnSpc>
                <a:spcPts val="2400"/>
              </a:lnSpc>
              <a:spcAft>
                <a:spcPts val="600"/>
              </a:spcAft>
              <a:buSzPct val="40000"/>
              <a:buFont typeface="Wingdings" panose="05000000000000000000" pitchFamily="2" charset="2"/>
              <a:buChar char="p"/>
            </a:pPr>
            <a:r>
              <a:rPr lang="en-US" sz="1600" dirty="0" smtClean="0">
                <a:latin typeface="Huawei Sans" panose="020C0503030203020204" pitchFamily="34" charset="0"/>
              </a:rPr>
              <a:t>Switch and gateway: Static routes can be used to meet requirements. No complex routing protocol needs to be deployed.</a:t>
            </a:r>
            <a:endParaRPr lang="en-US" altLang="zh-CN" sz="1600" dirty="0" smtClean="0">
              <a:latin typeface="Huawei Sans" panose="020C0503030203020204" pitchFamily="34" charset="0"/>
            </a:endParaRPr>
          </a:p>
          <a:p>
            <a:pPr marL="238125" lvl="0" indent="-238125" fontAlgn="ctr">
              <a:lnSpc>
                <a:spcPts val="2400"/>
              </a:lnSpc>
              <a:spcAft>
                <a:spcPts val="600"/>
              </a:spcAft>
              <a:buFont typeface="Arial" panose="020B0604020202020204" pitchFamily="34" charset="0"/>
              <a:buChar char="•"/>
            </a:pPr>
            <a:r>
              <a:rPr lang="en-US" sz="1600" b="1" dirty="0" smtClean="0">
                <a:latin typeface="Huawei Sans" panose="020C0503030203020204" pitchFamily="34" charset="0"/>
              </a:rPr>
              <a:t>Egress routing design of the campus network</a:t>
            </a:r>
            <a:endParaRPr lang="en-US" altLang="zh-CN" sz="1600" b="1" dirty="0" smtClean="0">
              <a:latin typeface="Huawei Sans" panose="020C0503030203020204" pitchFamily="34" charset="0"/>
            </a:endParaRPr>
          </a:p>
          <a:p>
            <a:pPr marL="495300" lvl="1" indent="-257175" fontAlgn="ctr">
              <a:lnSpc>
                <a:spcPts val="2400"/>
              </a:lnSpc>
              <a:spcAft>
                <a:spcPts val="600"/>
              </a:spcAft>
              <a:buSzPct val="40000"/>
              <a:buFont typeface="Wingdings" panose="05000000000000000000" pitchFamily="2" charset="2"/>
              <a:buChar char="p"/>
            </a:pPr>
            <a:r>
              <a:rPr lang="en-US" sz="1600" dirty="0" smtClean="0">
                <a:latin typeface="Huawei Sans" panose="020C0503030203020204" pitchFamily="34" charset="0"/>
              </a:rPr>
              <a:t>You are advised to configure static routes on the egress device.</a:t>
            </a:r>
            <a:endParaRPr lang="en-US" sz="1600" dirty="0">
              <a:latin typeface="Huawei Sans" panose="020C0503030203020204" pitchFamily="34" charset="0"/>
            </a:endParaRPr>
          </a:p>
        </p:txBody>
      </p:sp>
      <p:sp>
        <p:nvSpPr>
          <p:cNvPr id="31" name="圆角矩形 30"/>
          <p:cNvSpPr/>
          <p:nvPr/>
        </p:nvSpPr>
        <p:spPr>
          <a:xfrm>
            <a:off x="1352997" y="2398754"/>
            <a:ext cx="3121372" cy="313382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cxnSp>
        <p:nvCxnSpPr>
          <p:cNvPr id="32" name="直接连接符 31"/>
          <p:cNvCxnSpPr/>
          <p:nvPr/>
        </p:nvCxnSpPr>
        <p:spPr>
          <a:xfrm>
            <a:off x="2897649" y="1869712"/>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任意多边形 32"/>
          <p:cNvSpPr/>
          <p:nvPr/>
        </p:nvSpPr>
        <p:spPr>
          <a:xfrm>
            <a:off x="2407847" y="1322373"/>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rPr>
              <a:t>Internet</a:t>
            </a:r>
            <a:endParaRPr lang="en-US" altLang="zh-CN" sz="1400" b="1" dirty="0">
              <a:latin typeface="Huawei Sans" panose="020C0503030203020204" pitchFamily="34" charset="0"/>
            </a:endParaRPr>
          </a:p>
        </p:txBody>
      </p:sp>
      <p:sp>
        <p:nvSpPr>
          <p:cNvPr id="34" name="文本框 33"/>
          <p:cNvSpPr txBox="1"/>
          <p:nvPr/>
        </p:nvSpPr>
        <p:spPr>
          <a:xfrm>
            <a:off x="3100815" y="3849937"/>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2195" y="2855648"/>
            <a:ext cx="490909" cy="402545"/>
          </a:xfrm>
          <a:prstGeom prst="rect">
            <a:avLst/>
          </a:prstGeom>
        </p:spPr>
      </p:pic>
      <p:sp>
        <p:nvSpPr>
          <p:cNvPr id="36" name="文本框 35"/>
          <p:cNvSpPr txBox="1"/>
          <p:nvPr/>
        </p:nvSpPr>
        <p:spPr>
          <a:xfrm>
            <a:off x="3100815" y="2898061"/>
            <a:ext cx="1444626" cy="307777"/>
          </a:xfrm>
          <a:prstGeom prst="rect">
            <a:avLst/>
          </a:prstGeom>
          <a:noFill/>
        </p:spPr>
        <p:txBody>
          <a:bodyPr wrap="none" rtlCol="0">
            <a:spAutoFit/>
          </a:bodyPr>
          <a:lstStyle/>
          <a:p>
            <a:pPr fontAlgn="ctr"/>
            <a:r>
              <a:rPr lang="en-US" sz="1400" dirty="0" smtClean="0">
                <a:latin typeface="Huawei Sans" panose="020C0503030203020204" pitchFamily="34" charset="0"/>
              </a:rPr>
              <a:t>Egress gateway</a:t>
            </a:r>
            <a:endParaRPr lang="en-US" altLang="zh-CN" sz="1400" dirty="0">
              <a:latin typeface="Huawei Sans" panose="020C0503030203020204" pitchFamily="34" charset="0"/>
            </a:endParaRPr>
          </a:p>
        </p:txBody>
      </p:sp>
      <p:grpSp>
        <p:nvGrpSpPr>
          <p:cNvPr id="37" name="组合 36"/>
          <p:cNvGrpSpPr/>
          <p:nvPr/>
        </p:nvGrpSpPr>
        <p:grpSpPr>
          <a:xfrm>
            <a:off x="2034795" y="3982769"/>
            <a:ext cx="1711582" cy="864856"/>
            <a:chOff x="580445" y="5592914"/>
            <a:chExt cx="587296" cy="284358"/>
          </a:xfrm>
        </p:grpSpPr>
        <p:grpSp>
          <p:nvGrpSpPr>
            <p:cNvPr id="38" name="组合 37"/>
            <p:cNvGrpSpPr/>
            <p:nvPr/>
          </p:nvGrpSpPr>
          <p:grpSpPr>
            <a:xfrm>
              <a:off x="580445" y="5592914"/>
              <a:ext cx="587296" cy="273463"/>
              <a:chOff x="6600056" y="4353447"/>
              <a:chExt cx="1296144" cy="833967"/>
            </a:xfrm>
          </p:grpSpPr>
          <p:cxnSp>
            <p:nvCxnSpPr>
              <p:cNvPr id="40" name="直接连接符 39"/>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2" name="图片 41" descr="接入交换机.png"/>
          <p:cNvPicPr>
            <a:picLocks noChangeAspect="1"/>
          </p:cNvPicPr>
          <p:nvPr/>
        </p:nvPicPr>
        <p:blipFill>
          <a:blip r:embed="rId4" cstate="print"/>
          <a:stretch>
            <a:fillRect/>
          </a:stretch>
        </p:blipFill>
        <p:spPr>
          <a:xfrm>
            <a:off x="2652989" y="3785093"/>
            <a:ext cx="489321" cy="400353"/>
          </a:xfrm>
          <a:prstGeom prst="rect">
            <a:avLst/>
          </a:prstGeom>
        </p:spPr>
      </p:pic>
      <p:pic>
        <p:nvPicPr>
          <p:cNvPr id="43" name="图片 42" descr="云AP蓝.png"/>
          <p:cNvPicPr>
            <a:picLocks noChangeAspect="1"/>
          </p:cNvPicPr>
          <p:nvPr/>
        </p:nvPicPr>
        <p:blipFill>
          <a:blip r:embed="rId5" cstate="print"/>
          <a:stretch>
            <a:fillRect/>
          </a:stretch>
        </p:blipFill>
        <p:spPr>
          <a:xfrm>
            <a:off x="2653953" y="4682506"/>
            <a:ext cx="487634" cy="398973"/>
          </a:xfrm>
          <a:prstGeom prst="rect">
            <a:avLst/>
          </a:prstGeom>
        </p:spPr>
      </p:pic>
      <p:pic>
        <p:nvPicPr>
          <p:cNvPr id="44" name="图片 43" descr="云AP蓝.png"/>
          <p:cNvPicPr>
            <a:picLocks noChangeAspect="1"/>
          </p:cNvPicPr>
          <p:nvPr/>
        </p:nvPicPr>
        <p:blipFill>
          <a:blip r:embed="rId5" cstate="print"/>
          <a:stretch>
            <a:fillRect/>
          </a:stretch>
        </p:blipFill>
        <p:spPr>
          <a:xfrm>
            <a:off x="3577077" y="4682506"/>
            <a:ext cx="487634" cy="398973"/>
          </a:xfrm>
          <a:prstGeom prst="rect">
            <a:avLst/>
          </a:prstGeom>
        </p:spPr>
      </p:pic>
      <p:pic>
        <p:nvPicPr>
          <p:cNvPr id="45" name="图片 44" descr="PC.png"/>
          <p:cNvPicPr>
            <a:picLocks noChangeAspect="1"/>
          </p:cNvPicPr>
          <p:nvPr/>
        </p:nvPicPr>
        <p:blipFill>
          <a:blip r:embed="rId6" cstate="print"/>
          <a:stretch>
            <a:fillRect/>
          </a:stretch>
        </p:blipFill>
        <p:spPr>
          <a:xfrm>
            <a:off x="1694192" y="4674992"/>
            <a:ext cx="539063" cy="414000"/>
          </a:xfrm>
          <a:prstGeom prst="rect">
            <a:avLst/>
          </a:prstGeom>
        </p:spPr>
      </p:pic>
      <p:sp>
        <p:nvSpPr>
          <p:cNvPr id="46" name="文本框 45"/>
          <p:cNvSpPr txBox="1"/>
          <p:nvPr/>
        </p:nvSpPr>
        <p:spPr>
          <a:xfrm>
            <a:off x="2688447" y="5088992"/>
            <a:ext cx="404278" cy="307777"/>
          </a:xfrm>
          <a:prstGeom prst="rect">
            <a:avLst/>
          </a:prstGeom>
          <a:noFill/>
        </p:spPr>
        <p:txBody>
          <a:bodyPr wrap="none" rtlCol="0">
            <a:spAutoFit/>
          </a:bodyPr>
          <a:lstStyle/>
          <a:p>
            <a:pPr fontAlgn="ctr"/>
            <a:r>
              <a:rPr lang="en-US" sz="1400" dirty="0" smtClean="0">
                <a:latin typeface="Huawei Sans" panose="020C0503030203020204" pitchFamily="34" charset="0"/>
              </a:rPr>
              <a:t>AP</a:t>
            </a:r>
            <a:endParaRPr lang="en-US" altLang="zh-CN" sz="1400" dirty="0">
              <a:latin typeface="Huawei Sans" panose="020C0503030203020204" pitchFamily="34" charset="0"/>
            </a:endParaRPr>
          </a:p>
        </p:txBody>
      </p:sp>
      <p:sp>
        <p:nvSpPr>
          <p:cNvPr id="47" name="文本框 46"/>
          <p:cNvSpPr txBox="1"/>
          <p:nvPr/>
        </p:nvSpPr>
        <p:spPr>
          <a:xfrm>
            <a:off x="3618755" y="5088992"/>
            <a:ext cx="404278" cy="307777"/>
          </a:xfrm>
          <a:prstGeom prst="rect">
            <a:avLst/>
          </a:prstGeom>
          <a:noFill/>
        </p:spPr>
        <p:txBody>
          <a:bodyPr wrap="none" rtlCol="0">
            <a:spAutoFit/>
          </a:bodyPr>
          <a:lstStyle/>
          <a:p>
            <a:pPr fontAlgn="ctr"/>
            <a:r>
              <a:rPr lang="en-US" sz="1400" dirty="0" smtClean="0">
                <a:latin typeface="Huawei Sans" panose="020C0503030203020204" pitchFamily="34" charset="0"/>
              </a:rPr>
              <a:t>AP</a:t>
            </a:r>
            <a:endParaRPr lang="en-US" altLang="zh-CN" sz="1400" dirty="0">
              <a:latin typeface="Huawei Sans" panose="020C0503030203020204" pitchFamily="34" charset="0"/>
            </a:endParaRPr>
          </a:p>
        </p:txBody>
      </p:sp>
      <p:sp>
        <p:nvSpPr>
          <p:cNvPr id="27" name="五边形 26"/>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28" name="燕尾形 27"/>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29" name="燕尾形 28"/>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54" name="燕尾形 53"/>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55" name="燕尾形 54"/>
          <p:cNvSpPr/>
          <p:nvPr/>
        </p:nvSpPr>
        <p:spPr bwMode="auto">
          <a:xfrm>
            <a:off x="8319735" y="48039"/>
            <a:ext cx="131255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56" name="燕尾形 55"/>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969315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1: WLAN Planner</a:t>
            </a:r>
            <a:endParaRPr lang="en-US" altLang="zh-CN" dirty="0">
              <a:latin typeface="Huawei Sans" panose="020C0503030203020204" pitchFamily="34" charset="0"/>
              <a:sym typeface="Huawei Sans" panose="020C0503030203020204" pitchFamily="34" charset="0"/>
            </a:endParaRPr>
          </a:p>
        </p:txBody>
      </p:sp>
      <p:sp>
        <p:nvSpPr>
          <p:cNvPr id="51" name="圆角矩形 75"/>
          <p:cNvSpPr/>
          <p:nvPr/>
        </p:nvSpPr>
        <p:spPr>
          <a:xfrm>
            <a:off x="470868" y="1079886"/>
            <a:ext cx="2776520" cy="4978400"/>
          </a:xfrm>
          <a:prstGeom prst="roundRect">
            <a:avLst>
              <a:gd name="adj" fmla="val 2772"/>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cs typeface="Arial" panose="020B0604020202020204" pitchFamily="34" charset="0"/>
            </a:endParaRPr>
          </a:p>
        </p:txBody>
      </p:sp>
      <p:sp>
        <p:nvSpPr>
          <p:cNvPr id="52" name="圆角矩形 75"/>
          <p:cNvSpPr/>
          <p:nvPr/>
        </p:nvSpPr>
        <p:spPr>
          <a:xfrm>
            <a:off x="3363741" y="1079887"/>
            <a:ext cx="8363240" cy="4978400"/>
          </a:xfrm>
          <a:prstGeom prst="roundRect">
            <a:avLst>
              <a:gd name="adj" fmla="val 714"/>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cs typeface="Arial" panose="020B0604020202020204" pitchFamily="34" charset="0"/>
            </a:endParaRPr>
          </a:p>
        </p:txBody>
      </p:sp>
      <p:cxnSp>
        <p:nvCxnSpPr>
          <p:cNvPr id="53" name="直接连接符 52"/>
          <p:cNvCxnSpPr/>
          <p:nvPr/>
        </p:nvCxnSpPr>
        <p:spPr>
          <a:xfrm>
            <a:off x="3524825" y="3371057"/>
            <a:ext cx="43936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129561" y="1079887"/>
            <a:ext cx="0" cy="49784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Oval 4"/>
          <p:cNvSpPr>
            <a:spLocks noChangeAspect="1"/>
          </p:cNvSpPr>
          <p:nvPr/>
        </p:nvSpPr>
        <p:spPr>
          <a:xfrm>
            <a:off x="4060285" y="2320947"/>
            <a:ext cx="211977" cy="211977"/>
          </a:xfrm>
          <a:prstGeom prst="ellipse">
            <a:avLst/>
          </a:prstGeom>
          <a:solidFill>
            <a:srgbClr val="00B0F0"/>
          </a:solidFill>
          <a:ln w="12700" cap="flat" cmpd="sng" algn="ctr">
            <a:noFill/>
            <a:prstDash val="solid"/>
            <a:miter lim="800000"/>
          </a:ln>
          <a:effectLst/>
        </p:spPr>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ndParaRPr>
          </a:p>
        </p:txBody>
      </p:sp>
      <p:sp>
        <p:nvSpPr>
          <p:cNvPr id="56" name="Oval 4"/>
          <p:cNvSpPr>
            <a:spLocks noChangeAspect="1"/>
          </p:cNvSpPr>
          <p:nvPr/>
        </p:nvSpPr>
        <p:spPr>
          <a:xfrm>
            <a:off x="8579370" y="4736126"/>
            <a:ext cx="211977" cy="211977"/>
          </a:xfrm>
          <a:prstGeom prst="ellipse">
            <a:avLst/>
          </a:prstGeom>
          <a:solidFill>
            <a:srgbClr val="00B0F0"/>
          </a:solidFill>
          <a:ln w="12700" cap="flat" cmpd="sng" algn="ctr">
            <a:noFill/>
            <a:prstDash val="solid"/>
            <a:miter lim="800000"/>
          </a:ln>
          <a:effectLst/>
        </p:spPr>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ndParaRPr>
          </a:p>
        </p:txBody>
      </p:sp>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l="8505" t="7555" r="9059" b="7557"/>
          <a:stretch/>
        </p:blipFill>
        <p:spPr>
          <a:xfrm>
            <a:off x="539435" y="1558053"/>
            <a:ext cx="2599268" cy="2676485"/>
          </a:xfrm>
          <a:prstGeom prst="rect">
            <a:avLst/>
          </a:prstGeom>
        </p:spPr>
      </p:pic>
      <p:pic>
        <p:nvPicPr>
          <p:cNvPr id="58" name="Picture 2" descr="http://3ms.huawei.com/multimedia/ImageDetailServlet?f_id=img201909290681&amp;type=2&amp;loc=2"/>
          <p:cNvPicPr>
            <a:picLocks noChangeAspect="1" noChangeArrowheads="1"/>
          </p:cNvPicPr>
          <p:nvPr/>
        </p:nvPicPr>
        <p:blipFill rotWithShape="1">
          <a:blip r:embed="rId4">
            <a:extLst>
              <a:ext uri="{28A0092B-C50C-407E-A947-70E740481C1C}">
                <a14:useLocalDpi xmlns:a14="http://schemas.microsoft.com/office/drawing/2010/main" val="0"/>
              </a:ext>
            </a:extLst>
          </a:blip>
          <a:srcRect l="5244" t="4871" r="7895" b="15269"/>
          <a:stretch/>
        </p:blipFill>
        <p:spPr bwMode="auto">
          <a:xfrm>
            <a:off x="587221" y="4239517"/>
            <a:ext cx="2536452" cy="1678489"/>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1576917" y="1201505"/>
            <a:ext cx="1678139" cy="276999"/>
          </a:xfrm>
          <a:prstGeom prst="rect">
            <a:avLst/>
          </a:prstGeom>
        </p:spPr>
        <p:txBody>
          <a:bodyPr wrap="square">
            <a:spAutoFit/>
          </a:bodyPr>
          <a:lstStyle/>
          <a:p>
            <a:pPr fontAlgn="ctr"/>
            <a:r>
              <a:rPr lang="en-US" altLang="zh-CN" sz="1200" dirty="0">
                <a:latin typeface="Huawei Sans" panose="020C0503030203020204" pitchFamily="34" charset="0"/>
              </a:rPr>
              <a:t>Obtain the floor plan.</a:t>
            </a:r>
          </a:p>
        </p:txBody>
      </p:sp>
      <p:sp>
        <p:nvSpPr>
          <p:cNvPr id="60" name="Oval 4"/>
          <p:cNvSpPr>
            <a:spLocks noChangeAspect="1"/>
          </p:cNvSpPr>
          <p:nvPr/>
        </p:nvSpPr>
        <p:spPr>
          <a:xfrm>
            <a:off x="1362485" y="1234016"/>
            <a:ext cx="211977" cy="211977"/>
          </a:xfrm>
          <a:prstGeom prst="ellipse">
            <a:avLst/>
          </a:prstGeom>
          <a:solidFill>
            <a:srgbClr val="00B0F0"/>
          </a:solidFill>
          <a:ln w="12700" cap="flat" cmpd="sng" algn="ctr">
            <a:noFill/>
            <a:prstDash val="solid"/>
            <a:miter lim="800000"/>
          </a:ln>
          <a:effectLst/>
        </p:spPr>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ndParaRPr>
          </a:p>
        </p:txBody>
      </p:sp>
      <p:pic>
        <p:nvPicPr>
          <p:cNvPr id="61" name="图片 60"/>
          <p:cNvPicPr>
            <a:picLocks noChangeAspect="1"/>
          </p:cNvPicPr>
          <p:nvPr/>
        </p:nvPicPr>
        <p:blipFill rotWithShape="1">
          <a:blip r:embed="rId5"/>
          <a:srcRect l="14606" t="7318" r="28683" b="5439"/>
          <a:stretch/>
        </p:blipFill>
        <p:spPr>
          <a:xfrm>
            <a:off x="8579370" y="1558053"/>
            <a:ext cx="2735923" cy="2805895"/>
          </a:xfrm>
          <a:prstGeom prst="rect">
            <a:avLst/>
          </a:prstGeom>
        </p:spPr>
      </p:pic>
      <p:sp>
        <p:nvSpPr>
          <p:cNvPr id="62" name="矩形 61"/>
          <p:cNvSpPr/>
          <p:nvPr/>
        </p:nvSpPr>
        <p:spPr>
          <a:xfrm>
            <a:off x="4248443" y="2249297"/>
            <a:ext cx="3338787" cy="630942"/>
          </a:xfrm>
          <a:prstGeom prst="rect">
            <a:avLst/>
          </a:prstGeom>
        </p:spPr>
        <p:txBody>
          <a:bodyPr wrap="square">
            <a:spAutoFit/>
          </a:bodyPr>
          <a:lstStyle/>
          <a:p>
            <a:pPr fontAlgn="ctr">
              <a:spcAft>
                <a:spcPts val="600"/>
              </a:spcAft>
            </a:pPr>
            <a:r>
              <a:rPr lang="en-US" sz="1200" dirty="0" smtClean="0">
                <a:latin typeface="Huawei Sans" panose="020C0503030203020204" pitchFamily="34" charset="0"/>
              </a:rPr>
              <a:t>Log in to Huawei online WLAN Planner.</a:t>
            </a:r>
          </a:p>
          <a:p>
            <a:pPr eaLnBrk="0" fontAlgn="ctr" hangingPunct="0">
              <a:spcAft>
                <a:spcPts val="600"/>
              </a:spcAft>
            </a:pPr>
            <a:r>
              <a:rPr lang="en-US" sz="900" dirty="0" smtClean="0">
                <a:latin typeface="Huawei Sans" panose="020C0503030203020204" pitchFamily="34" charset="0"/>
              </a:rPr>
              <a:t>https://serviceturbo-cloud-cn.huawei.com/serviceturbocloud/dist/#/toolappmarket</a:t>
            </a:r>
            <a:endParaRPr lang="en-US" altLang="zh-CN" sz="900" dirty="0">
              <a:latin typeface="Huawei Sans" panose="020C0503030203020204" pitchFamily="34" charset="0"/>
            </a:endParaRPr>
          </a:p>
        </p:txBody>
      </p:sp>
      <p:sp>
        <p:nvSpPr>
          <p:cNvPr id="63" name="文本框 62"/>
          <p:cNvSpPr txBox="1"/>
          <p:nvPr/>
        </p:nvSpPr>
        <p:spPr>
          <a:xfrm>
            <a:off x="3524825" y="3609505"/>
            <a:ext cx="1723787" cy="306467"/>
          </a:xfrm>
          <a:prstGeom prst="roundRect">
            <a:avLst/>
          </a:prstGeom>
          <a:solidFill>
            <a:srgbClr val="EC7061"/>
          </a:solidFill>
        </p:spPr>
        <p:txBody>
          <a:bodyPr wrap="none" rtlCol="0">
            <a:noAutofit/>
          </a:bodyPr>
          <a:lstStyle/>
          <a:p>
            <a:pPr algn="ctr" fontAlgn="ctr"/>
            <a:r>
              <a:rPr lang="en-US" sz="1200" dirty="0" smtClean="0">
                <a:solidFill>
                  <a:schemeClr val="bg1"/>
                </a:solidFill>
                <a:latin typeface="Huawei Sans" panose="020C0503030203020204" pitchFamily="34" charset="0"/>
              </a:rPr>
              <a:t>1. Environment setting</a:t>
            </a:r>
            <a:endParaRPr lang="en-US" altLang="zh-CN" sz="1200" dirty="0">
              <a:solidFill>
                <a:schemeClr val="bg1"/>
              </a:solidFill>
              <a:latin typeface="Huawei Sans" panose="020C0503030203020204" pitchFamily="34" charset="0"/>
            </a:endParaRPr>
          </a:p>
        </p:txBody>
      </p:sp>
      <p:sp>
        <p:nvSpPr>
          <p:cNvPr id="64" name="文本框 63"/>
          <p:cNvSpPr txBox="1"/>
          <p:nvPr/>
        </p:nvSpPr>
        <p:spPr>
          <a:xfrm>
            <a:off x="3524825" y="4084668"/>
            <a:ext cx="1723787" cy="306467"/>
          </a:xfrm>
          <a:prstGeom prst="roundRect">
            <a:avLst/>
          </a:prstGeom>
          <a:solidFill>
            <a:srgbClr val="EC7061"/>
          </a:solidFill>
        </p:spPr>
        <p:txBody>
          <a:bodyPr wrap="none" rtlCol="0">
            <a:noAutofit/>
          </a:bodyPr>
          <a:lstStyle/>
          <a:p>
            <a:pPr fontAlgn="ctr"/>
            <a:r>
              <a:rPr lang="en-US" sz="1200" dirty="0" smtClean="0">
                <a:solidFill>
                  <a:schemeClr val="bg1"/>
                </a:solidFill>
                <a:latin typeface="Huawei Sans" panose="020C0503030203020204" pitchFamily="34" charset="0"/>
              </a:rPr>
              <a:t>2. Region setting</a:t>
            </a:r>
            <a:endParaRPr lang="en-US" altLang="zh-CN" sz="1200" dirty="0">
              <a:solidFill>
                <a:schemeClr val="bg1"/>
              </a:solidFill>
              <a:latin typeface="Huawei Sans" panose="020C0503030203020204" pitchFamily="34" charset="0"/>
            </a:endParaRPr>
          </a:p>
        </p:txBody>
      </p:sp>
      <p:sp>
        <p:nvSpPr>
          <p:cNvPr id="65" name="文本框 64"/>
          <p:cNvSpPr txBox="1"/>
          <p:nvPr/>
        </p:nvSpPr>
        <p:spPr>
          <a:xfrm>
            <a:off x="3524825" y="4559831"/>
            <a:ext cx="1723787" cy="306467"/>
          </a:xfrm>
          <a:prstGeom prst="roundRect">
            <a:avLst/>
          </a:prstGeom>
          <a:solidFill>
            <a:srgbClr val="EC7061"/>
          </a:solidFill>
        </p:spPr>
        <p:txBody>
          <a:bodyPr wrap="none" rtlCol="0">
            <a:noAutofit/>
          </a:bodyPr>
          <a:lstStyle/>
          <a:p>
            <a:pPr algn="ctr" fontAlgn="ctr"/>
            <a:r>
              <a:rPr lang="en-US" sz="1200" dirty="0" smtClean="0">
                <a:solidFill>
                  <a:schemeClr val="bg1"/>
                </a:solidFill>
                <a:latin typeface="Huawei Sans" panose="020C0503030203020204" pitchFamily="34" charset="0"/>
              </a:rPr>
              <a:t>3. Device deployment</a:t>
            </a:r>
            <a:endParaRPr lang="en-US" altLang="zh-CN" sz="1200" dirty="0">
              <a:solidFill>
                <a:schemeClr val="bg1"/>
              </a:solidFill>
              <a:latin typeface="Huawei Sans" panose="020C0503030203020204" pitchFamily="34" charset="0"/>
            </a:endParaRPr>
          </a:p>
        </p:txBody>
      </p:sp>
      <p:sp>
        <p:nvSpPr>
          <p:cNvPr id="66" name="文本框 65"/>
          <p:cNvSpPr txBox="1"/>
          <p:nvPr/>
        </p:nvSpPr>
        <p:spPr>
          <a:xfrm>
            <a:off x="3524825" y="5034994"/>
            <a:ext cx="1723787" cy="306467"/>
          </a:xfrm>
          <a:prstGeom prst="roundRect">
            <a:avLst/>
          </a:prstGeom>
          <a:solidFill>
            <a:srgbClr val="EC7061"/>
          </a:solidFill>
        </p:spPr>
        <p:txBody>
          <a:bodyPr wrap="none" rtlCol="0">
            <a:noAutofit/>
          </a:bodyPr>
          <a:lstStyle/>
          <a:p>
            <a:pPr fontAlgn="ctr"/>
            <a:r>
              <a:rPr lang="en-US" sz="1200" dirty="0" smtClean="0">
                <a:solidFill>
                  <a:schemeClr val="bg1"/>
                </a:solidFill>
                <a:latin typeface="Huawei Sans" panose="020C0503030203020204" pitchFamily="34" charset="0"/>
              </a:rPr>
              <a:t>4. Signal simulation</a:t>
            </a:r>
            <a:endParaRPr lang="en-US" altLang="zh-CN" sz="1200" dirty="0">
              <a:solidFill>
                <a:schemeClr val="bg1"/>
              </a:solidFill>
              <a:latin typeface="Huawei Sans" panose="020C0503030203020204" pitchFamily="34" charset="0"/>
            </a:endParaRPr>
          </a:p>
        </p:txBody>
      </p:sp>
      <p:sp>
        <p:nvSpPr>
          <p:cNvPr id="67" name="文本框 66"/>
          <p:cNvSpPr txBox="1"/>
          <p:nvPr/>
        </p:nvSpPr>
        <p:spPr>
          <a:xfrm>
            <a:off x="3524825" y="5510156"/>
            <a:ext cx="1723787" cy="306467"/>
          </a:xfrm>
          <a:prstGeom prst="roundRect">
            <a:avLst/>
          </a:prstGeom>
          <a:solidFill>
            <a:srgbClr val="EC7061"/>
          </a:solidFill>
        </p:spPr>
        <p:txBody>
          <a:bodyPr wrap="none" rtlCol="0">
            <a:noAutofit/>
          </a:bodyPr>
          <a:lstStyle/>
          <a:p>
            <a:pPr fontAlgn="ctr"/>
            <a:r>
              <a:rPr lang="en-US" sz="1200" dirty="0" smtClean="0">
                <a:solidFill>
                  <a:schemeClr val="bg1"/>
                </a:solidFill>
                <a:latin typeface="Huawei Sans" panose="020C0503030203020204" pitchFamily="34" charset="0"/>
              </a:rPr>
              <a:t>5. Report export   </a:t>
            </a:r>
            <a:endParaRPr lang="en-US" altLang="zh-CN" sz="1200" dirty="0">
              <a:solidFill>
                <a:schemeClr val="bg1"/>
              </a:solidFill>
              <a:latin typeface="Huawei Sans" panose="020C0503030203020204" pitchFamily="34" charset="0"/>
            </a:endParaRPr>
          </a:p>
        </p:txBody>
      </p:sp>
      <p:sp>
        <p:nvSpPr>
          <p:cNvPr id="68" name="矩形 67"/>
          <p:cNvSpPr/>
          <p:nvPr/>
        </p:nvSpPr>
        <p:spPr>
          <a:xfrm>
            <a:off x="5487422" y="4282163"/>
            <a:ext cx="2525785" cy="646331"/>
          </a:xfrm>
          <a:prstGeom prst="rect">
            <a:avLst/>
          </a:prstGeom>
        </p:spPr>
        <p:txBody>
          <a:bodyPr wrap="square">
            <a:spAutoFit/>
          </a:bodyPr>
          <a:lstStyle/>
          <a:p>
            <a:pPr fontAlgn="ctr"/>
            <a:r>
              <a:rPr lang="en-US" sz="1200" dirty="0" smtClean="0">
                <a:latin typeface="Huawei Sans" panose="020C0503030203020204" pitchFamily="34" charset="0"/>
              </a:rPr>
              <a:t>With Huawei Cloud-based WLAN Planner, users can complete WLAN planning in five steps.</a:t>
            </a:r>
            <a:endParaRPr lang="en-US" altLang="zh-CN" sz="1200" dirty="0">
              <a:latin typeface="Huawei Sans" panose="020C0503030203020204" pitchFamily="34" charset="0"/>
            </a:endParaRPr>
          </a:p>
        </p:txBody>
      </p:sp>
      <p:sp>
        <p:nvSpPr>
          <p:cNvPr id="69" name="Oval 4"/>
          <p:cNvSpPr>
            <a:spLocks noChangeAspect="1"/>
          </p:cNvSpPr>
          <p:nvPr/>
        </p:nvSpPr>
        <p:spPr>
          <a:xfrm>
            <a:off x="6337496" y="4032455"/>
            <a:ext cx="211977" cy="211977"/>
          </a:xfrm>
          <a:prstGeom prst="ellipse">
            <a:avLst/>
          </a:prstGeom>
          <a:solidFill>
            <a:srgbClr val="00B0F0"/>
          </a:solidFill>
          <a:ln w="12700" cap="flat" cmpd="sng" algn="ctr">
            <a:noFill/>
            <a:prstDash val="solid"/>
            <a:miter lim="800000"/>
          </a:ln>
          <a:effectLst/>
        </p:spPr>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ndParaRPr>
          </a:p>
        </p:txBody>
      </p:sp>
      <p:sp>
        <p:nvSpPr>
          <p:cNvPr id="70" name="矩形 69"/>
          <p:cNvSpPr/>
          <p:nvPr/>
        </p:nvSpPr>
        <p:spPr>
          <a:xfrm>
            <a:off x="8842881" y="4658906"/>
            <a:ext cx="2884100" cy="1092607"/>
          </a:xfrm>
          <a:prstGeom prst="rect">
            <a:avLst/>
          </a:prstGeom>
        </p:spPr>
        <p:txBody>
          <a:bodyPr wrap="square">
            <a:spAutoFit/>
          </a:bodyPr>
          <a:lstStyle/>
          <a:p>
            <a:pPr marL="171450" indent="-171450" fontAlgn="ctr">
              <a:spcAft>
                <a:spcPts val="600"/>
              </a:spcAft>
              <a:buFont typeface="Arial" panose="020B0604020202020204" pitchFamily="34" charset="0"/>
              <a:buChar char="•"/>
            </a:pPr>
            <a:r>
              <a:rPr lang="en-US" sz="1200" dirty="0" smtClean="0">
                <a:latin typeface="Huawei Sans" panose="020C0503030203020204" pitchFamily="34" charset="0"/>
              </a:rPr>
              <a:t>Use the network planning report to provide guidance for onsite construction.</a:t>
            </a:r>
            <a:endParaRPr lang="en-US" altLang="zh-CN" sz="1200" dirty="0" smtClean="0">
              <a:latin typeface="Huawei Sans" panose="020C0503030203020204" pitchFamily="34" charset="0"/>
            </a:endParaRPr>
          </a:p>
          <a:p>
            <a:pPr marL="171450" indent="-171450" fontAlgn="ctr">
              <a:spcAft>
                <a:spcPts val="600"/>
              </a:spcAft>
              <a:buFont typeface="Arial" panose="020B0604020202020204" pitchFamily="34" charset="0"/>
              <a:buChar char="•"/>
            </a:pPr>
            <a:r>
              <a:rPr lang="en-US" sz="1200" dirty="0" smtClean="0">
                <a:latin typeface="Huawei Sans" panose="020C0503030203020204" pitchFamily="34" charset="0"/>
              </a:rPr>
              <a:t>The network planning result can be imported into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a:t>
            </a:r>
            <a:endParaRPr lang="en-US" altLang="zh-CN" sz="1200" dirty="0">
              <a:latin typeface="Huawei Sans" panose="020C0503030203020204" pitchFamily="34" charset="0"/>
            </a:endParaRPr>
          </a:p>
        </p:txBody>
      </p:sp>
      <p:pic>
        <p:nvPicPr>
          <p:cNvPr id="71" name="图片 70"/>
          <p:cNvPicPr>
            <a:picLocks noChangeAspect="1"/>
          </p:cNvPicPr>
          <p:nvPr/>
        </p:nvPicPr>
        <p:blipFill>
          <a:blip r:embed="rId6"/>
          <a:stretch>
            <a:fillRect/>
          </a:stretch>
        </p:blipFill>
        <p:spPr>
          <a:xfrm>
            <a:off x="3524825" y="1239996"/>
            <a:ext cx="4394690" cy="985476"/>
          </a:xfrm>
          <a:prstGeom prst="rect">
            <a:avLst/>
          </a:prstGeom>
        </p:spPr>
      </p:pic>
      <p:sp>
        <p:nvSpPr>
          <p:cNvPr id="36" name="五边形 3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37" name="燕尾形 3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38" name="燕尾形 37"/>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39" name="燕尾形 3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0" name="燕尾形 3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41" name="燕尾形 40"/>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8226760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sym typeface="Huawei Sans" panose="020C0503030203020204" pitchFamily="34" charset="0"/>
              </a:rPr>
              <a:t>WLAN Design 2</a:t>
            </a:r>
            <a:r>
              <a:rPr lang="en-US" altLang="zh-CN" dirty="0" smtClean="0">
                <a:sym typeface="Huawei Sans" panose="020C0503030203020204" pitchFamily="34" charset="0"/>
              </a:rPr>
              <a:t>: </a:t>
            </a:r>
            <a:r>
              <a:rPr lang="en-US" altLang="zh-CN" dirty="0" smtClean="0">
                <a:latin typeface="Huawei Sans" panose="020C0503030203020204" pitchFamily="34" charset="0"/>
                <a:sym typeface="Huawei Sans" panose="020C0503030203020204" pitchFamily="34" charset="0"/>
              </a:rPr>
              <a:t>Leader AP</a:t>
            </a:r>
            <a:endParaRPr lang="en-US" altLang="zh-CN" dirty="0">
              <a:latin typeface="Huawei Sans" panose="020C0503030203020204" pitchFamily="34" charset="0"/>
              <a:sym typeface="Huawei Sans" panose="020C0503030203020204" pitchFamily="34" charset="0"/>
            </a:endParaRPr>
          </a:p>
        </p:txBody>
      </p:sp>
      <p:sp>
        <p:nvSpPr>
          <p:cNvPr id="36" name="Oval 2"/>
          <p:cNvSpPr/>
          <p:nvPr/>
        </p:nvSpPr>
        <p:spPr>
          <a:xfrm>
            <a:off x="827942" y="3392347"/>
            <a:ext cx="3807070" cy="1416784"/>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ounded Rectangle 5"/>
          <p:cNvSpPr/>
          <p:nvPr/>
        </p:nvSpPr>
        <p:spPr>
          <a:xfrm>
            <a:off x="476250" y="2737009"/>
            <a:ext cx="4510454" cy="2287575"/>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05" descr="AP.png"/>
          <p:cNvPicPr>
            <a:picLocks noChangeAspect="1"/>
          </p:cNvPicPr>
          <p:nvPr/>
        </p:nvPicPr>
        <p:blipFill>
          <a:blip r:embed="rId3" cstate="print"/>
          <a:stretch>
            <a:fillRect/>
          </a:stretch>
        </p:blipFill>
        <p:spPr>
          <a:xfrm>
            <a:off x="1366863" y="3885722"/>
            <a:ext cx="405710" cy="331945"/>
          </a:xfrm>
          <a:prstGeom prst="rect">
            <a:avLst/>
          </a:prstGeom>
        </p:spPr>
      </p:pic>
      <p:pic>
        <p:nvPicPr>
          <p:cNvPr id="75" name="图片 105" descr="AP.png"/>
          <p:cNvPicPr>
            <a:picLocks noChangeAspect="1"/>
          </p:cNvPicPr>
          <p:nvPr/>
        </p:nvPicPr>
        <p:blipFill>
          <a:blip r:embed="rId3" cstate="print"/>
          <a:stretch>
            <a:fillRect/>
          </a:stretch>
        </p:blipFill>
        <p:spPr>
          <a:xfrm>
            <a:off x="2915875" y="3885722"/>
            <a:ext cx="405710" cy="331945"/>
          </a:xfrm>
          <a:prstGeom prst="rect">
            <a:avLst/>
          </a:prstGeom>
        </p:spPr>
      </p:pic>
      <p:pic>
        <p:nvPicPr>
          <p:cNvPr id="76" name="图片 105" descr="AP.png"/>
          <p:cNvPicPr>
            <a:picLocks noChangeAspect="1"/>
          </p:cNvPicPr>
          <p:nvPr/>
        </p:nvPicPr>
        <p:blipFill>
          <a:blip r:embed="rId3" cstate="print"/>
          <a:stretch>
            <a:fillRect/>
          </a:stretch>
        </p:blipFill>
        <p:spPr>
          <a:xfrm>
            <a:off x="3690382" y="3885722"/>
            <a:ext cx="405710" cy="331945"/>
          </a:xfrm>
          <a:prstGeom prst="rect">
            <a:avLst/>
          </a:prstGeom>
        </p:spPr>
      </p:pic>
      <p:sp>
        <p:nvSpPr>
          <p:cNvPr id="77" name="TextBox 11"/>
          <p:cNvSpPr txBox="1"/>
          <p:nvPr/>
        </p:nvSpPr>
        <p:spPr>
          <a:xfrm>
            <a:off x="480646" y="2737009"/>
            <a:ext cx="755335"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Campus</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
          <p:cNvSpPr txBox="1"/>
          <p:nvPr/>
        </p:nvSpPr>
        <p:spPr>
          <a:xfrm>
            <a:off x="1359649" y="4202943"/>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3"/>
          <p:cNvSpPr txBox="1"/>
          <p:nvPr/>
        </p:nvSpPr>
        <p:spPr>
          <a:xfrm>
            <a:off x="1840909" y="4202943"/>
            <a:ext cx="1056700" cy="523220"/>
          </a:xfrm>
          <a:prstGeom prst="rect">
            <a:avLst/>
          </a:prstGeom>
          <a:noFill/>
        </p:spPr>
        <p:txBody>
          <a:bodyPr wrap="none" rtlCol="0">
            <a:spAutoFit/>
          </a:bodyPr>
          <a:lstStyle/>
          <a:p>
            <a:pPr algn="ctr" fontAlgn="ctr"/>
            <a:r>
              <a:rPr lang="en-US" altLang="zh-CN" sz="14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AP</a:t>
            </a:r>
          </a:p>
          <a:p>
            <a:pPr algn="ctr" fontAlgn="ctr"/>
            <a:r>
              <a:rPr lang="en-US" altLang="zh-CN" sz="1400" b="1"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Leader AP</a:t>
            </a:r>
            <a:endParaRPr lang="en-US" altLang="zh-CN" sz="14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4"/>
          <p:cNvSpPr txBox="1"/>
          <p:nvPr/>
        </p:nvSpPr>
        <p:spPr>
          <a:xfrm>
            <a:off x="2929148" y="4202943"/>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5"/>
          <p:cNvSpPr txBox="1"/>
          <p:nvPr/>
        </p:nvSpPr>
        <p:spPr>
          <a:xfrm>
            <a:off x="3732573" y="4202943"/>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图片 72" descr="AP.png"/>
          <p:cNvPicPr>
            <a:picLocks noChangeAspect="1"/>
          </p:cNvPicPr>
          <p:nvPr/>
        </p:nvPicPr>
        <p:blipFill>
          <a:blip r:embed="rId4" cstate="print"/>
          <a:stretch>
            <a:fillRect/>
          </a:stretch>
        </p:blipFill>
        <p:spPr>
          <a:xfrm>
            <a:off x="2142278" y="3886094"/>
            <a:ext cx="404800" cy="331200"/>
          </a:xfrm>
          <a:prstGeom prst="rect">
            <a:avLst/>
          </a:prstGeom>
        </p:spPr>
      </p:pic>
      <p:sp>
        <p:nvSpPr>
          <p:cNvPr id="85" name="圆角矩形 75"/>
          <p:cNvSpPr/>
          <p:nvPr/>
        </p:nvSpPr>
        <p:spPr>
          <a:xfrm>
            <a:off x="5173933" y="2185628"/>
            <a:ext cx="6341217" cy="3400931"/>
          </a:xfrm>
          <a:prstGeom prst="roundRect">
            <a:avLst>
              <a:gd name="adj" fmla="val 1173"/>
            </a:avLst>
          </a:prstGeom>
        </p:spPr>
        <p:txBody>
          <a:bodyPr wrap="square">
            <a:spAutoFit/>
          </a:bodyPr>
          <a:lstStyle/>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A cloud AP is a Fat AP. When some WLAN services such as radio calibration need to be processed in a centralized manner, a global control role similar to the AC should be configured.</a:t>
            </a:r>
          </a:p>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The leader AP is such a role.</a:t>
            </a:r>
          </a:p>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Leader AP: In a group of APs, an AP with strong capabilities is elected as the leader AP. The leader AP is responsible for radio calibration, load balancing, and other services.</a:t>
            </a:r>
          </a:p>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After the leader AP is elected, other APs set up CAPWAP links with the leader AP for sending radio calibration and load balancing messages.</a:t>
            </a:r>
          </a:p>
        </p:txBody>
      </p:sp>
      <p:sp>
        <p:nvSpPr>
          <p:cNvPr id="86" name="Left-Right Arrow 25"/>
          <p:cNvSpPr/>
          <p:nvPr/>
        </p:nvSpPr>
        <p:spPr>
          <a:xfrm rot="5400000">
            <a:off x="2463180" y="2182234"/>
            <a:ext cx="544344" cy="397960"/>
          </a:xfrm>
          <a:prstGeom prst="leftRightArrow">
            <a:avLst>
              <a:gd name="adj1" fmla="val 67787"/>
              <a:gd name="adj2" fmla="val 50000"/>
            </a:avLst>
          </a:prstGeom>
          <a:gradFill>
            <a:gsLst>
              <a:gs pos="0">
                <a:srgbClr val="FFCC66"/>
              </a:gs>
              <a:gs pos="100000">
                <a:srgbClr val="FFCC66"/>
              </a:gs>
              <a:gs pos="52000">
                <a:schemeClr val="accent4">
                  <a:lumMod val="40000"/>
                  <a:lumOff val="60000"/>
                </a:schemeClr>
              </a:gs>
            </a:gsLst>
            <a:lin ang="0" scaled="1"/>
          </a:gra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7948" y="1700527"/>
            <a:ext cx="1629683" cy="300556"/>
          </a:xfrm>
          <a:prstGeom prst="rect">
            <a:avLst/>
          </a:prstGeom>
        </p:spPr>
      </p:pic>
      <p:sp>
        <p:nvSpPr>
          <p:cNvPr id="23" name="五边形 22"/>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30" name="燕尾形 29"/>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31" name="燕尾形 30"/>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32" name="燕尾形 31"/>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33" name="燕尾形 32"/>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34" name="燕尾形 33"/>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664001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3: Radio Calibration</a:t>
            </a:r>
            <a:endParaRPr lang="en-US" altLang="zh-CN" dirty="0">
              <a:latin typeface="Huawei Sans" panose="020C0503030203020204" pitchFamily="34" charset="0"/>
              <a:sym typeface="Huawei Sans" panose="020C0503030203020204" pitchFamily="34" charset="0"/>
            </a:endParaRPr>
          </a:p>
        </p:txBody>
      </p:sp>
      <p:sp>
        <p:nvSpPr>
          <p:cNvPr id="47" name="圆角矩形 75"/>
          <p:cNvSpPr/>
          <p:nvPr/>
        </p:nvSpPr>
        <p:spPr>
          <a:xfrm>
            <a:off x="5172609" y="1217906"/>
            <a:ext cx="6576480" cy="4357603"/>
          </a:xfrm>
          <a:prstGeom prst="roundRect">
            <a:avLst>
              <a:gd name="adj" fmla="val 1173"/>
            </a:avLst>
          </a:prstGeom>
        </p:spPr>
        <p:txBody>
          <a:bodyPr wrap="square">
            <a:spAutoFit/>
          </a:bodyPr>
          <a:lstStyle/>
          <a:p>
            <a:pPr marL="266700" indent="-266700" fontAlgn="ctr">
              <a:lnSpc>
                <a:spcPts val="2600"/>
              </a:lnSpc>
              <a:spcAft>
                <a:spcPts val="600"/>
              </a:spcAft>
              <a:buFont typeface="Arial" panose="020B0604020202020204" pitchFamily="34" charset="0"/>
              <a:buChar char="•"/>
            </a:pPr>
            <a:r>
              <a:rPr lang="en-US" altLang="zh-CN"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NCE-Campus supports three radio calibration modes:</a:t>
            </a:r>
          </a:p>
          <a:p>
            <a:pPr marL="542925" lvl="1" indent="-276225" defTabSz="914034" fontAlgn="ctr">
              <a:lnSpc>
                <a:spcPct val="140000"/>
              </a:lnSpc>
              <a:spcBef>
                <a:spcPts val="720"/>
              </a:spcBef>
              <a:spcAft>
                <a:spcPts val="600"/>
              </a:spcAft>
              <a:buSzPct val="50000"/>
              <a:buFont typeface="Wingdings" panose="05000000000000000000" pitchFamily="2" charset="2"/>
              <a:buChar char="p"/>
            </a:pPr>
            <a:r>
              <a:rPr lang="en-US" altLang="zh-CN" sz="1100" dirty="0" smtClean="0">
                <a:latin typeface="Huawei Sans" panose="020C0503030203020204" pitchFamily="34" charset="0"/>
              </a:rPr>
              <a:t>Automatic mode: APs periodically perform global calibration based on the calibration time and interval.</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76225" defTabSz="914034" fontAlgn="ctr">
              <a:lnSpc>
                <a:spcPct val="140000"/>
              </a:lnSpc>
              <a:spcBef>
                <a:spcPts val="720"/>
              </a:spcBef>
              <a:spcAft>
                <a:spcPts val="600"/>
              </a:spcAft>
              <a:buSzPct val="50000"/>
              <a:buFont typeface="Wingdings" panose="05000000000000000000" pitchFamily="2" charset="2"/>
              <a:buChar char="p"/>
            </a:pPr>
            <a:r>
              <a:rPr lang="en-US" altLang="zh-CN" sz="1100" dirty="0" smtClean="0">
                <a:latin typeface="Huawei Sans" panose="020C0503030203020204" pitchFamily="34" charset="0"/>
              </a:rPr>
              <a:t>Manual mode: APs do not proactively perform radio calibration, and you need to manually perform global or local calibration for APs at the site on </a:t>
            </a:r>
            <a:r>
              <a:rPr lang="en-US" altLang="zh-CN" sz="1100" dirty="0" err="1" smtClean="0">
                <a:latin typeface="Huawei Sans" panose="020C0503030203020204" pitchFamily="34" charset="0"/>
              </a:rPr>
              <a:t>iMaster</a:t>
            </a:r>
            <a:r>
              <a:rPr lang="en-US" altLang="zh-CN" sz="1100" dirty="0" smtClean="0">
                <a:latin typeface="Huawei Sans" panose="020C0503030203020204" pitchFamily="34" charset="0"/>
              </a:rPr>
              <a:t> NCE-Campus.</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76225" defTabSz="914034" fontAlgn="ctr">
              <a:lnSpc>
                <a:spcPct val="140000"/>
              </a:lnSpc>
              <a:spcBef>
                <a:spcPts val="720"/>
              </a:spcBef>
              <a:spcAft>
                <a:spcPts val="600"/>
              </a:spcAft>
              <a:buSzPct val="50000"/>
              <a:buFont typeface="Wingdings" panose="05000000000000000000" pitchFamily="2" charset="2"/>
              <a:buChar char="p"/>
            </a:pPr>
            <a:r>
              <a:rPr lang="en-US" altLang="zh-CN" sz="1100" dirty="0" smtClean="0">
                <a:latin typeface="Huawei Sans" panose="020C0503030203020204" pitchFamily="34" charset="0"/>
              </a:rPr>
              <a:t>Scheduled mode: APs perform global calibration at a scheduled time every day. </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6700" indent="-266700" fontAlgn="ctr">
              <a:lnSpc>
                <a:spcPct val="150000"/>
              </a:lnSpc>
              <a:spcAft>
                <a:spcPts val="600"/>
              </a:spcAft>
              <a:buFont typeface="Arial" panose="020B0604020202020204" pitchFamily="34" charset="0"/>
              <a:buChar char="•"/>
            </a:pPr>
            <a:r>
              <a:rPr lang="en-US" altLang="zh-CN" sz="1200" dirty="0" smtClean="0">
                <a:latin typeface="Huawei Sans" panose="020C0503030203020204" pitchFamily="34" charset="0"/>
              </a:rPr>
              <a:t>APs perform calibration detection according to the configured mode and switch to other channels to scan neighboring APs. The scanning lasts for 15 minutes.</a:t>
            </a:r>
          </a:p>
          <a:p>
            <a:pPr marL="266700" indent="-266700" fontAlgn="ctr">
              <a:lnSpc>
                <a:spcPct val="150000"/>
              </a:lnSpc>
              <a:spcAft>
                <a:spcPts val="600"/>
              </a:spcAft>
              <a:buFont typeface="Arial" panose="020B0604020202020204" pitchFamily="34" charset="0"/>
              <a:buChar char="•"/>
            </a:pPr>
            <a:r>
              <a:rPr lang="en-US" altLang="zh-CN" sz="1200" dirty="0" smtClean="0">
                <a:latin typeface="Huawei Sans" panose="020C0503030203020204" pitchFamily="34" charset="0"/>
              </a:rPr>
              <a:t>During the detection, the APs report the detected data to the leader AP every 10s.</a:t>
            </a:r>
          </a:p>
          <a:p>
            <a:pPr marL="266700" indent="-266700" fontAlgn="ctr">
              <a:lnSpc>
                <a:spcPct val="150000"/>
              </a:lnSpc>
              <a:spcAft>
                <a:spcPts val="600"/>
              </a:spcAft>
              <a:buFont typeface="Arial" panose="020B0604020202020204" pitchFamily="34" charset="0"/>
              <a:buChar char="•"/>
            </a:pPr>
            <a:r>
              <a:rPr lang="en-US" altLang="zh-CN" sz="1200" dirty="0" smtClean="0">
                <a:latin typeface="Huawei Sans" panose="020C0503030203020204" pitchFamily="34" charset="0"/>
              </a:rPr>
              <a:t>The leader AP performs computing and calibration every 5 minutes and performs computing for three times to achieve algorithm convergence.</a:t>
            </a:r>
          </a:p>
          <a:p>
            <a:pPr marL="266700" indent="-266700" fontAlgn="ctr">
              <a:lnSpc>
                <a:spcPct val="150000"/>
              </a:lnSpc>
              <a:spcAft>
                <a:spcPts val="600"/>
              </a:spcAft>
              <a:buFont typeface="Arial" panose="020B0604020202020204" pitchFamily="34" charset="0"/>
              <a:buChar char="•"/>
            </a:pPr>
            <a:r>
              <a:rPr lang="en-US" altLang="zh-CN" sz="1200" dirty="0" smtClean="0">
                <a:latin typeface="Huawei Sans" panose="020C0503030203020204" pitchFamily="34" charset="0"/>
              </a:rPr>
              <a:t>The leader AP delivers the calibration result to each AP in the group, including the calculated channel and power.</a:t>
            </a:r>
            <a:endParaRPr lang="en-US" altLang="zh-CN" sz="1200" dirty="0">
              <a:latin typeface="Huawei Sans" panose="020C0503030203020204" pitchFamily="34" charset="0"/>
            </a:endParaRPr>
          </a:p>
        </p:txBody>
      </p:sp>
      <p:sp>
        <p:nvSpPr>
          <p:cNvPr id="39" name="Oval 47"/>
          <p:cNvSpPr/>
          <p:nvPr/>
        </p:nvSpPr>
        <p:spPr>
          <a:xfrm>
            <a:off x="872344" y="3713204"/>
            <a:ext cx="3807070" cy="149287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Rounded Rectangle 50"/>
          <p:cNvSpPr/>
          <p:nvPr/>
        </p:nvSpPr>
        <p:spPr>
          <a:xfrm>
            <a:off x="525047" y="3220109"/>
            <a:ext cx="4471447" cy="2286611"/>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42" name="图片 105" descr="AP.png"/>
          <p:cNvPicPr>
            <a:picLocks noChangeAspect="1"/>
          </p:cNvPicPr>
          <p:nvPr/>
        </p:nvPicPr>
        <p:blipFill>
          <a:blip r:embed="rId3" cstate="print"/>
          <a:stretch>
            <a:fillRect/>
          </a:stretch>
        </p:blipFill>
        <p:spPr>
          <a:xfrm>
            <a:off x="1411265" y="4035728"/>
            <a:ext cx="405710" cy="331945"/>
          </a:xfrm>
          <a:prstGeom prst="rect">
            <a:avLst/>
          </a:prstGeom>
        </p:spPr>
      </p:pic>
      <p:pic>
        <p:nvPicPr>
          <p:cNvPr id="75" name="图片 105" descr="AP.png"/>
          <p:cNvPicPr>
            <a:picLocks noChangeAspect="1"/>
          </p:cNvPicPr>
          <p:nvPr/>
        </p:nvPicPr>
        <p:blipFill>
          <a:blip r:embed="rId3" cstate="print"/>
          <a:stretch>
            <a:fillRect/>
          </a:stretch>
        </p:blipFill>
        <p:spPr>
          <a:xfrm>
            <a:off x="2960277" y="4035728"/>
            <a:ext cx="405710" cy="331945"/>
          </a:xfrm>
          <a:prstGeom prst="rect">
            <a:avLst/>
          </a:prstGeom>
        </p:spPr>
      </p:pic>
      <p:pic>
        <p:nvPicPr>
          <p:cNvPr id="76" name="图片 105" descr="AP.png"/>
          <p:cNvPicPr>
            <a:picLocks noChangeAspect="1"/>
          </p:cNvPicPr>
          <p:nvPr/>
        </p:nvPicPr>
        <p:blipFill>
          <a:blip r:embed="rId3" cstate="print"/>
          <a:stretch>
            <a:fillRect/>
          </a:stretch>
        </p:blipFill>
        <p:spPr>
          <a:xfrm>
            <a:off x="3734784" y="4035728"/>
            <a:ext cx="405710" cy="331945"/>
          </a:xfrm>
          <a:prstGeom prst="rect">
            <a:avLst/>
          </a:prstGeom>
        </p:spPr>
      </p:pic>
      <p:sp>
        <p:nvSpPr>
          <p:cNvPr id="77" name="TextBox 55"/>
          <p:cNvSpPr txBox="1"/>
          <p:nvPr/>
        </p:nvSpPr>
        <p:spPr>
          <a:xfrm>
            <a:off x="525048" y="3220109"/>
            <a:ext cx="74732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Campus</a:t>
            </a:r>
            <a:endParaRPr lang="en-US" altLang="zh-CN" sz="1200" dirty="0">
              <a:solidFill>
                <a:schemeClr val="bg1">
                  <a:lumMod val="50000"/>
                </a:schemeClr>
              </a:solidFill>
              <a:latin typeface="Huawei Sans" panose="020C0503030203020204" pitchFamily="34" charset="0"/>
            </a:endParaRPr>
          </a:p>
        </p:txBody>
      </p:sp>
      <p:pic>
        <p:nvPicPr>
          <p:cNvPr id="78" name="图片 72" descr="AP.png"/>
          <p:cNvPicPr>
            <a:picLocks noChangeAspect="1"/>
          </p:cNvPicPr>
          <p:nvPr/>
        </p:nvPicPr>
        <p:blipFill>
          <a:blip r:embed="rId4" cstate="print"/>
          <a:stretch>
            <a:fillRect/>
          </a:stretch>
        </p:blipFill>
        <p:spPr>
          <a:xfrm>
            <a:off x="2186680" y="4036100"/>
            <a:ext cx="404800" cy="331200"/>
          </a:xfrm>
          <a:prstGeom prst="rect">
            <a:avLst/>
          </a:prstGeom>
        </p:spPr>
      </p:pic>
      <p:grpSp>
        <p:nvGrpSpPr>
          <p:cNvPr id="79" name="Group 58"/>
          <p:cNvGrpSpPr/>
          <p:nvPr/>
        </p:nvGrpSpPr>
        <p:grpSpPr>
          <a:xfrm>
            <a:off x="1639174" y="2355334"/>
            <a:ext cx="2283789" cy="1546615"/>
            <a:chOff x="1777945" y="2142066"/>
            <a:chExt cx="2283789" cy="2497668"/>
          </a:xfrm>
        </p:grpSpPr>
        <p:sp>
          <p:nvSpPr>
            <p:cNvPr id="80" name="Freeform 59"/>
            <p:cNvSpPr/>
            <p:nvPr/>
          </p:nvSpPr>
          <p:spPr>
            <a:xfrm>
              <a:off x="1777945" y="2142066"/>
              <a:ext cx="1154011"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Lst>
              <a:ahLst/>
              <a:cxnLst>
                <a:cxn ang="0">
                  <a:pos x="connsiteX0" y="connsiteY0"/>
                </a:cxn>
                <a:cxn ang="0">
                  <a:pos x="connsiteX1" y="connsiteY1"/>
                </a:cxn>
                <a:cxn ang="0">
                  <a:pos x="connsiteX2" y="connsiteY2"/>
                </a:cxn>
              </a:cxnLst>
              <a:rect l="l" t="t" r="r" b="b"/>
              <a:pathLst>
                <a:path w="1183419" h="2497667">
                  <a:moveTo>
                    <a:pt x="1183419" y="0"/>
                  </a:moveTo>
                  <a:cubicBezTo>
                    <a:pt x="543338" y="568000"/>
                    <a:pt x="417414" y="777522"/>
                    <a:pt x="220187" y="1193800"/>
                  </a:cubicBezTo>
                  <a:cubicBezTo>
                    <a:pt x="22960" y="1610078"/>
                    <a:pt x="-1357" y="2171700"/>
                    <a:pt x="55"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1" name="Freeform 60"/>
            <p:cNvSpPr/>
            <p:nvPr/>
          </p:nvSpPr>
          <p:spPr>
            <a:xfrm flipH="1">
              <a:off x="2938757" y="2142066"/>
              <a:ext cx="112297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Lst>
              <a:ahLst/>
              <a:cxnLst>
                <a:cxn ang="0">
                  <a:pos x="connsiteX0" y="connsiteY0"/>
                </a:cxn>
                <a:cxn ang="0">
                  <a:pos x="connsiteX1" y="connsiteY1"/>
                </a:cxn>
                <a:cxn ang="0">
                  <a:pos x="connsiteX2" y="connsiteY2"/>
                </a:cxn>
              </a:cxnLst>
              <a:rect l="l" t="t" r="r" b="b"/>
              <a:pathLst>
                <a:path w="1284851" h="2497667">
                  <a:moveTo>
                    <a:pt x="1284851" y="0"/>
                  </a:moveTo>
                  <a:cubicBezTo>
                    <a:pt x="647485" y="525992"/>
                    <a:pt x="434375" y="777522"/>
                    <a:pt x="220253" y="1193800"/>
                  </a:cubicBezTo>
                  <a:cubicBezTo>
                    <a:pt x="6131" y="1610078"/>
                    <a:pt x="-1291" y="2171700"/>
                    <a:pt x="121"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2" name="Freeform 61"/>
            <p:cNvSpPr/>
            <p:nvPr/>
          </p:nvSpPr>
          <p:spPr>
            <a:xfrm>
              <a:off x="2537694" y="2142066"/>
              <a:ext cx="39675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Lst>
              <a:ahLst/>
              <a:cxnLst>
                <a:cxn ang="0">
                  <a:pos x="connsiteX0" y="connsiteY0"/>
                </a:cxn>
                <a:cxn ang="0">
                  <a:pos x="connsiteX1" y="connsiteY1"/>
                </a:cxn>
                <a:cxn ang="0">
                  <a:pos x="connsiteX2" y="connsiteY2"/>
                </a:cxn>
              </a:cxnLst>
              <a:rect l="l" t="t" r="r" b="b"/>
              <a:pathLst>
                <a:path w="1092236" h="2497667">
                  <a:moveTo>
                    <a:pt x="1092236" y="0"/>
                  </a:moveTo>
                  <a:cubicBezTo>
                    <a:pt x="585647" y="579967"/>
                    <a:pt x="402202" y="777522"/>
                    <a:pt x="220169" y="1193800"/>
                  </a:cubicBezTo>
                  <a:cubicBezTo>
                    <a:pt x="38136" y="1610078"/>
                    <a:pt x="-1375" y="2171700"/>
                    <a:pt x="37"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3" name="Freeform 62"/>
            <p:cNvSpPr/>
            <p:nvPr/>
          </p:nvSpPr>
          <p:spPr>
            <a:xfrm flipH="1">
              <a:off x="2936946" y="2145242"/>
              <a:ext cx="434657" cy="249449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1128 w 1181127"/>
                <a:gd name="connsiteY0" fmla="*/ 0 h 2497667"/>
                <a:gd name="connsiteX1" fmla="*/ 220186 w 1181127"/>
                <a:gd name="connsiteY1" fmla="*/ 1193800 h 2497667"/>
                <a:gd name="connsiteX2" fmla="*/ 54 w 1181127"/>
                <a:gd name="connsiteY2" fmla="*/ 2497667 h 2497667"/>
                <a:gd name="connsiteX0" fmla="*/ 1216691 w 1216691"/>
                <a:gd name="connsiteY0" fmla="*/ 0 h 2494492"/>
                <a:gd name="connsiteX1" fmla="*/ 220200 w 1216691"/>
                <a:gd name="connsiteY1" fmla="*/ 1190625 h 2494492"/>
                <a:gd name="connsiteX2" fmla="*/ 68 w 1216691"/>
                <a:gd name="connsiteY2" fmla="*/ 2494492 h 2494492"/>
                <a:gd name="connsiteX0" fmla="*/ 1216691 w 1216691"/>
                <a:gd name="connsiteY0" fmla="*/ 0 h 2494492"/>
                <a:gd name="connsiteX1" fmla="*/ 220200 w 1216691"/>
                <a:gd name="connsiteY1" fmla="*/ 1190625 h 2494492"/>
                <a:gd name="connsiteX2" fmla="*/ 68 w 1216691"/>
                <a:gd name="connsiteY2" fmla="*/ 2494492 h 2494492"/>
              </a:gdLst>
              <a:ahLst/>
              <a:cxnLst>
                <a:cxn ang="0">
                  <a:pos x="connsiteX0" y="connsiteY0"/>
                </a:cxn>
                <a:cxn ang="0">
                  <a:pos x="connsiteX1" y="connsiteY1"/>
                </a:cxn>
                <a:cxn ang="0">
                  <a:pos x="connsiteX2" y="connsiteY2"/>
                </a:cxn>
              </a:cxnLst>
              <a:rect l="l" t="t" r="r" b="b"/>
              <a:pathLst>
                <a:path w="1216691" h="2494492">
                  <a:moveTo>
                    <a:pt x="1216691" y="0"/>
                  </a:moveTo>
                  <a:cubicBezTo>
                    <a:pt x="567904" y="592667"/>
                    <a:pt x="422970" y="774876"/>
                    <a:pt x="220200" y="1190625"/>
                  </a:cubicBezTo>
                  <a:cubicBezTo>
                    <a:pt x="17430" y="1606374"/>
                    <a:pt x="-1344" y="2168525"/>
                    <a:pt x="68" y="2494492"/>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84" name="TextBox 63"/>
          <p:cNvSpPr txBox="1"/>
          <p:nvPr/>
        </p:nvSpPr>
        <p:spPr>
          <a:xfrm>
            <a:off x="3433859" y="2316289"/>
            <a:ext cx="1625717" cy="769441"/>
          </a:xfrm>
          <a:prstGeom prst="rect">
            <a:avLst/>
          </a:prstGeom>
          <a:noFill/>
        </p:spPr>
        <p:txBody>
          <a:bodyPr wrap="square" rtlCol="0">
            <a:spAutoFit/>
          </a:bodyPr>
          <a:lstStyle/>
          <a:p>
            <a:pPr fontAlgn="ctr"/>
            <a:r>
              <a:rPr lang="en-US" sz="1100" b="1" dirty="0" err="1" smtClean="0">
                <a:solidFill>
                  <a:srgbClr val="EC7061"/>
                </a:solidFill>
                <a:latin typeface="Huawei Sans" panose="020C0503030203020204" pitchFamily="34" charset="0"/>
              </a:rPr>
              <a:t>iMaster</a:t>
            </a:r>
            <a:r>
              <a:rPr lang="en-US" sz="1100" b="1" dirty="0" smtClean="0">
                <a:solidFill>
                  <a:srgbClr val="EC7061"/>
                </a:solidFill>
                <a:latin typeface="Huawei Sans" panose="020C0503030203020204" pitchFamily="34" charset="0"/>
              </a:rPr>
              <a:t> NCE-Campus </a:t>
            </a:r>
            <a:r>
              <a:rPr lang="en-US" sz="1100" b="1" dirty="0">
                <a:solidFill>
                  <a:srgbClr val="EC7061"/>
                </a:solidFill>
                <a:latin typeface="Huawei Sans" panose="020C0503030203020204" pitchFamily="34" charset="0"/>
              </a:rPr>
              <a:t>delivers the calibration command.</a:t>
            </a:r>
          </a:p>
        </p:txBody>
      </p:sp>
      <p:sp>
        <p:nvSpPr>
          <p:cNvPr id="85" name="Oval 64"/>
          <p:cNvSpPr>
            <a:spLocks noChangeAspect="1"/>
          </p:cNvSpPr>
          <p:nvPr/>
        </p:nvSpPr>
        <p:spPr>
          <a:xfrm>
            <a:off x="3193391" y="2515318"/>
            <a:ext cx="211977" cy="211977"/>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ndParaRPr>
          </a:p>
        </p:txBody>
      </p:sp>
      <p:sp>
        <p:nvSpPr>
          <p:cNvPr id="86" name="Oval 68"/>
          <p:cNvSpPr>
            <a:spLocks noChangeAspect="1"/>
          </p:cNvSpPr>
          <p:nvPr/>
        </p:nvSpPr>
        <p:spPr>
          <a:xfrm>
            <a:off x="905788" y="4242966"/>
            <a:ext cx="211977" cy="21197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ndParaRPr>
          </a:p>
        </p:txBody>
      </p:sp>
      <p:sp>
        <p:nvSpPr>
          <p:cNvPr id="87" name="TextBox 69"/>
          <p:cNvSpPr txBox="1"/>
          <p:nvPr/>
        </p:nvSpPr>
        <p:spPr>
          <a:xfrm>
            <a:off x="473928" y="4474237"/>
            <a:ext cx="1295916" cy="430887"/>
          </a:xfrm>
          <a:prstGeom prst="rect">
            <a:avLst/>
          </a:prstGeom>
          <a:noFill/>
        </p:spPr>
        <p:txBody>
          <a:bodyPr wrap="square" rtlCol="0">
            <a:spAutoFit/>
          </a:bodyPr>
          <a:lstStyle/>
          <a:p>
            <a:pPr algn="ctr" fontAlgn="ctr"/>
            <a:r>
              <a:rPr lang="en-US" sz="1100" b="1" dirty="0">
                <a:solidFill>
                  <a:srgbClr val="0070C0"/>
                </a:solidFill>
                <a:latin typeface="Huawei Sans" panose="020C0503030203020204" pitchFamily="34" charset="0"/>
              </a:rPr>
              <a:t>All APs perform detection.</a:t>
            </a:r>
          </a:p>
        </p:txBody>
      </p:sp>
      <p:sp>
        <p:nvSpPr>
          <p:cNvPr id="88" name="Freeform 70"/>
          <p:cNvSpPr/>
          <p:nvPr/>
        </p:nvSpPr>
        <p:spPr>
          <a:xfrm>
            <a:off x="1639174" y="4384234"/>
            <a:ext cx="713799"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9" name="Freeform 71"/>
          <p:cNvSpPr/>
          <p:nvPr/>
        </p:nvSpPr>
        <p:spPr>
          <a:xfrm flipH="1">
            <a:off x="2460167" y="4384234"/>
            <a:ext cx="741116"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0" name="Freeform 72"/>
          <p:cNvSpPr/>
          <p:nvPr/>
        </p:nvSpPr>
        <p:spPr>
          <a:xfrm flipH="1">
            <a:off x="2386222" y="4388466"/>
            <a:ext cx="1566523" cy="45500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 name="connsiteX0" fmla="*/ 0 w 594595"/>
              <a:gd name="connsiteY0" fmla="*/ 1867 h 254582"/>
              <a:gd name="connsiteX1" fmla="*/ 594595 w 594595"/>
              <a:gd name="connsiteY1" fmla="*/ 0 h 254582"/>
              <a:gd name="connsiteX0" fmla="*/ 0 w 594595"/>
              <a:gd name="connsiteY0" fmla="*/ 1867 h 252866"/>
              <a:gd name="connsiteX1" fmla="*/ 594595 w 594595"/>
              <a:gd name="connsiteY1" fmla="*/ 0 h 252866"/>
              <a:gd name="connsiteX0" fmla="*/ 0 w 603542"/>
              <a:gd name="connsiteY0" fmla="*/ 9089 h 256772"/>
              <a:gd name="connsiteX1" fmla="*/ 603542 w 603542"/>
              <a:gd name="connsiteY1" fmla="*/ 0 h 256772"/>
              <a:gd name="connsiteX0" fmla="*/ 0 w 596222"/>
              <a:gd name="connsiteY0" fmla="*/ 9089 h 256772"/>
              <a:gd name="connsiteX1" fmla="*/ 596222 w 596222"/>
              <a:gd name="connsiteY1" fmla="*/ 0 h 256772"/>
              <a:gd name="connsiteX0" fmla="*/ 0 w 601915"/>
              <a:gd name="connsiteY0" fmla="*/ 12700 h 258747"/>
              <a:gd name="connsiteX1" fmla="*/ 601915 w 601915"/>
              <a:gd name="connsiteY1" fmla="*/ 0 h 258747"/>
            </a:gdLst>
            <a:ahLst/>
            <a:cxnLst>
              <a:cxn ang="0">
                <a:pos x="connsiteX0" y="connsiteY0"/>
              </a:cxn>
              <a:cxn ang="0">
                <a:pos x="connsiteX1" y="connsiteY1"/>
              </a:cxn>
            </a:cxnLst>
            <a:rect l="l" t="t" r="r" b="b"/>
            <a:pathLst>
              <a:path w="601915" h="258747">
                <a:moveTo>
                  <a:pt x="0" y="12700"/>
                </a:moveTo>
                <a:cubicBezTo>
                  <a:pt x="215557" y="379181"/>
                  <a:pt x="452179" y="303698"/>
                  <a:pt x="60191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1" name="Oval 75"/>
          <p:cNvSpPr>
            <a:spLocks noChangeAspect="1"/>
          </p:cNvSpPr>
          <p:nvPr/>
        </p:nvSpPr>
        <p:spPr>
          <a:xfrm>
            <a:off x="2248190" y="4632537"/>
            <a:ext cx="211977" cy="211977"/>
          </a:xfrm>
          <a:prstGeom prst="ellipse">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ndParaRPr>
          </a:p>
        </p:txBody>
      </p:sp>
      <p:sp>
        <p:nvSpPr>
          <p:cNvPr id="92" name="TextBox 76"/>
          <p:cNvSpPr txBox="1"/>
          <p:nvPr/>
        </p:nvSpPr>
        <p:spPr>
          <a:xfrm>
            <a:off x="1816975" y="4825421"/>
            <a:ext cx="1680291" cy="600164"/>
          </a:xfrm>
          <a:prstGeom prst="rect">
            <a:avLst/>
          </a:prstGeom>
          <a:noFill/>
        </p:spPr>
        <p:txBody>
          <a:bodyPr wrap="square" rtlCol="0">
            <a:spAutoFit/>
          </a:bodyPr>
          <a:lstStyle/>
          <a:p>
            <a:pPr fontAlgn="ctr"/>
            <a:r>
              <a:rPr lang="en-US" sz="1100" b="1" dirty="0">
                <a:solidFill>
                  <a:srgbClr val="FF9900"/>
                </a:solidFill>
                <a:latin typeface="Huawei Sans" panose="020C0503030203020204" pitchFamily="34" charset="0"/>
              </a:rPr>
              <a:t>The leader AP performs computing and calibration.</a:t>
            </a:r>
          </a:p>
        </p:txBody>
      </p:sp>
      <p:sp>
        <p:nvSpPr>
          <p:cNvPr id="93" name="Freeform 77"/>
          <p:cNvSpPr/>
          <p:nvPr/>
        </p:nvSpPr>
        <p:spPr>
          <a:xfrm flipV="1">
            <a:off x="1639174" y="3918510"/>
            <a:ext cx="713799" cy="788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4" name="Freeform 78"/>
          <p:cNvSpPr/>
          <p:nvPr/>
        </p:nvSpPr>
        <p:spPr>
          <a:xfrm flipH="1" flipV="1">
            <a:off x="2427144" y="3658022"/>
            <a:ext cx="1490912" cy="356538"/>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5" name="Freeform 79"/>
          <p:cNvSpPr/>
          <p:nvPr/>
        </p:nvSpPr>
        <p:spPr>
          <a:xfrm flipH="1" flipV="1">
            <a:off x="2484781" y="3918509"/>
            <a:ext cx="748051" cy="9605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6" name="Oval 80"/>
          <p:cNvSpPr>
            <a:spLocks noChangeAspect="1"/>
          </p:cNvSpPr>
          <p:nvPr/>
        </p:nvSpPr>
        <p:spPr>
          <a:xfrm>
            <a:off x="2691021" y="3650873"/>
            <a:ext cx="211977" cy="211977"/>
          </a:xfrm>
          <a:prstGeom prst="ellipse">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ndParaRPr>
          </a:p>
        </p:txBody>
      </p:sp>
      <p:sp>
        <p:nvSpPr>
          <p:cNvPr id="97" name="TextBox 81"/>
          <p:cNvSpPr txBox="1"/>
          <p:nvPr/>
        </p:nvSpPr>
        <p:spPr>
          <a:xfrm>
            <a:off x="2059934" y="2967935"/>
            <a:ext cx="1476482" cy="600164"/>
          </a:xfrm>
          <a:prstGeom prst="rect">
            <a:avLst/>
          </a:prstGeom>
          <a:noFill/>
        </p:spPr>
        <p:txBody>
          <a:bodyPr wrap="square" rtlCol="0">
            <a:spAutoFit/>
          </a:bodyPr>
          <a:lstStyle/>
          <a:p>
            <a:pPr fontAlgn="ctr"/>
            <a:r>
              <a:rPr lang="en-US" sz="1100" b="1" dirty="0">
                <a:solidFill>
                  <a:srgbClr val="FF3399"/>
                </a:solidFill>
                <a:latin typeface="Huawei Sans" panose="020C0503030203020204" pitchFamily="34" charset="0"/>
              </a:rPr>
              <a:t>The leader AP delivers the calibration result.</a:t>
            </a:r>
          </a:p>
        </p:txBody>
      </p:sp>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1121" y="2079216"/>
            <a:ext cx="1629683" cy="300556"/>
          </a:xfrm>
          <a:prstGeom prst="rect">
            <a:avLst/>
          </a:prstGeom>
        </p:spPr>
      </p:pic>
      <p:sp>
        <p:nvSpPr>
          <p:cNvPr id="99" name="Oval 73"/>
          <p:cNvSpPr>
            <a:spLocks noChangeAspect="1"/>
          </p:cNvSpPr>
          <p:nvPr/>
        </p:nvSpPr>
        <p:spPr>
          <a:xfrm>
            <a:off x="3497267" y="4613444"/>
            <a:ext cx="211977" cy="211977"/>
          </a:xfrm>
          <a:prstGeom prst="ellipse">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ndParaRPr>
          </a:p>
        </p:txBody>
      </p:sp>
      <p:sp>
        <p:nvSpPr>
          <p:cNvPr id="100" name="TextBox 74"/>
          <p:cNvSpPr txBox="1"/>
          <p:nvPr/>
        </p:nvSpPr>
        <p:spPr>
          <a:xfrm>
            <a:off x="3405368" y="4825421"/>
            <a:ext cx="1412078" cy="430887"/>
          </a:xfrm>
          <a:prstGeom prst="rect">
            <a:avLst/>
          </a:prstGeom>
          <a:noFill/>
        </p:spPr>
        <p:txBody>
          <a:bodyPr wrap="square" rtlCol="0">
            <a:spAutoFit/>
          </a:bodyPr>
          <a:lstStyle/>
          <a:p>
            <a:pPr fontAlgn="ctr"/>
            <a:r>
              <a:rPr lang="en-US" sz="1100" b="1" dirty="0">
                <a:solidFill>
                  <a:srgbClr val="00B050"/>
                </a:solidFill>
                <a:latin typeface="Huawei Sans" panose="020C0503030203020204" pitchFamily="34" charset="0"/>
              </a:rPr>
              <a:t>The APs report detection data.</a:t>
            </a:r>
          </a:p>
        </p:txBody>
      </p:sp>
      <p:sp>
        <p:nvSpPr>
          <p:cNvPr id="40" name="五边形 39"/>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3" name="燕尾形 42"/>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4" name="燕尾形 43"/>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5" name="燕尾形 44"/>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6" name="燕尾形 45"/>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48" name="燕尾形 47"/>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41032670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2"/>
          <p:cNvSpPr/>
          <p:nvPr/>
        </p:nvSpPr>
        <p:spPr>
          <a:xfrm>
            <a:off x="6573371" y="4948693"/>
            <a:ext cx="4490871" cy="529176"/>
          </a:xfrm>
          <a:prstGeom prst="roundRect">
            <a:avLst>
              <a:gd name="adj" fmla="val 778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a:xfrm>
            <a:off x="6573371" y="4307255"/>
            <a:ext cx="4490871" cy="529176"/>
          </a:xfrm>
          <a:prstGeom prst="roundRect">
            <a:avLst>
              <a:gd name="adj" fmla="val 778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1158254" y="3640684"/>
            <a:ext cx="1453050" cy="1149269"/>
          </a:xfrm>
          <a:prstGeom prst="roundRect">
            <a:avLst>
              <a:gd name="adj" fmla="val 778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37"/>
          <p:cNvSpPr/>
          <p:nvPr/>
        </p:nvSpPr>
        <p:spPr>
          <a:xfrm>
            <a:off x="2868109" y="3640685"/>
            <a:ext cx="1207330" cy="1149268"/>
          </a:xfrm>
          <a:prstGeom prst="roundRect">
            <a:avLst>
              <a:gd name="adj" fmla="val 535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a:xfrm>
            <a:off x="2722870" y="3640684"/>
            <a:ext cx="626715" cy="1589799"/>
          </a:xfrm>
          <a:prstGeom prst="roundRect">
            <a:avLst>
              <a:gd name="adj" fmla="val 778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a:xfrm>
            <a:off x="1158254" y="4942744"/>
            <a:ext cx="2191332" cy="521419"/>
          </a:xfrm>
          <a:prstGeom prst="roundRect">
            <a:avLst>
              <a:gd name="adj" fmla="val 1021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a:xfrm>
            <a:off x="3483480" y="4942744"/>
            <a:ext cx="1379463" cy="521419"/>
          </a:xfrm>
          <a:prstGeom prst="roundRect">
            <a:avLst>
              <a:gd name="adj" fmla="val 10215"/>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a:xfrm>
            <a:off x="4223776" y="3640685"/>
            <a:ext cx="1379463" cy="1823477"/>
          </a:xfrm>
          <a:prstGeom prst="roundRect">
            <a:avLst>
              <a:gd name="adj" fmla="val 432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4: AP Grouping Design</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a:prstGeom prst="rect">
            <a:avLst/>
          </a:prstGeom>
        </p:spPr>
        <p:txBody>
          <a:bodyPr/>
          <a:lstStyle/>
          <a:p>
            <a:r>
              <a:rPr lang="en-US" altLang="zh-CN" sz="1400" dirty="0">
                <a:latin typeface="Huawei Sans" panose="020C0503030203020204" pitchFamily="34" charset="0"/>
              </a:rPr>
              <a:t>The number of APs that the leader AP can manage is limited.</a:t>
            </a:r>
          </a:p>
          <a:p>
            <a:r>
              <a:rPr lang="en-US" altLang="zh-CN" sz="1400" dirty="0">
                <a:latin typeface="Huawei Sans" panose="020C0503030203020204" pitchFamily="34" charset="0"/>
              </a:rPr>
              <a:t>If the number of APs exceeds the management capability of a leader AP, network planning is required. Management VLANs need to be planned for AP grouping. When there are a large number of APs in a management VLAN, the APs are automatically divided into multiple groups.</a:t>
            </a:r>
          </a:p>
          <a:p>
            <a:r>
              <a:rPr lang="en-US" altLang="zh-CN" sz="1400" dirty="0">
                <a:latin typeface="Huawei Sans" panose="020C0503030203020204" pitchFamily="34" charset="0"/>
              </a:rPr>
              <a:t>Radio calibration is performed on WLANs in a continuous area. Therefore, it is recommended that APs be grouped by geographic location such as by floor to ensure that APs in a group are in the same area. This maximizes the calibration effect.</a:t>
            </a:r>
          </a:p>
        </p:txBody>
      </p:sp>
      <p:sp>
        <p:nvSpPr>
          <p:cNvPr id="5" name="圆角矩形 4"/>
          <p:cNvSpPr/>
          <p:nvPr/>
        </p:nvSpPr>
        <p:spPr>
          <a:xfrm>
            <a:off x="815857" y="3098398"/>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Random grouping</a:t>
            </a:r>
          </a:p>
        </p:txBody>
      </p:sp>
      <p:sp>
        <p:nvSpPr>
          <p:cNvPr id="9" name="Rounded Rectangle 8"/>
          <p:cNvSpPr/>
          <p:nvPr/>
        </p:nvSpPr>
        <p:spPr>
          <a:xfrm>
            <a:off x="805524" y="3519819"/>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105" descr="AP.png"/>
          <p:cNvPicPr>
            <a:picLocks noChangeAspect="1"/>
          </p:cNvPicPr>
          <p:nvPr/>
        </p:nvPicPr>
        <p:blipFill>
          <a:blip r:embed="rId3" cstate="print"/>
          <a:stretch>
            <a:fillRect/>
          </a:stretch>
        </p:blipFill>
        <p:spPr>
          <a:xfrm>
            <a:off x="1309718" y="3781278"/>
            <a:ext cx="368827" cy="301768"/>
          </a:xfrm>
          <a:prstGeom prst="rect">
            <a:avLst/>
          </a:prstGeom>
        </p:spPr>
      </p:pic>
      <p:pic>
        <p:nvPicPr>
          <p:cNvPr id="11" name="图片 105" descr="AP.png"/>
          <p:cNvPicPr>
            <a:picLocks noChangeAspect="1"/>
          </p:cNvPicPr>
          <p:nvPr/>
        </p:nvPicPr>
        <p:blipFill>
          <a:blip r:embed="rId3" cstate="print"/>
          <a:stretch>
            <a:fillRect/>
          </a:stretch>
        </p:blipFill>
        <p:spPr>
          <a:xfrm>
            <a:off x="2834970" y="3781278"/>
            <a:ext cx="368827" cy="301768"/>
          </a:xfrm>
          <a:prstGeom prst="rect">
            <a:avLst/>
          </a:prstGeom>
        </p:spPr>
      </p:pic>
      <p:pic>
        <p:nvPicPr>
          <p:cNvPr id="12" name="图片 105" descr="AP.png"/>
          <p:cNvPicPr>
            <a:picLocks noChangeAspect="1"/>
          </p:cNvPicPr>
          <p:nvPr/>
        </p:nvPicPr>
        <p:blipFill>
          <a:blip r:embed="rId3" cstate="print"/>
          <a:stretch>
            <a:fillRect/>
          </a:stretch>
        </p:blipFill>
        <p:spPr>
          <a:xfrm>
            <a:off x="4360222" y="3781278"/>
            <a:ext cx="368827" cy="301768"/>
          </a:xfrm>
          <a:prstGeom prst="rect">
            <a:avLst/>
          </a:prstGeom>
        </p:spPr>
      </p:pic>
      <p:pic>
        <p:nvPicPr>
          <p:cNvPr id="13" name="图片 105" descr="AP.png"/>
          <p:cNvPicPr>
            <a:picLocks noChangeAspect="1"/>
          </p:cNvPicPr>
          <p:nvPr/>
        </p:nvPicPr>
        <p:blipFill>
          <a:blip r:embed="rId3" cstate="print"/>
          <a:stretch>
            <a:fillRect/>
          </a:stretch>
        </p:blipFill>
        <p:spPr>
          <a:xfrm>
            <a:off x="2072344" y="3781278"/>
            <a:ext cx="368827" cy="301768"/>
          </a:xfrm>
          <a:prstGeom prst="rect">
            <a:avLst/>
          </a:prstGeom>
        </p:spPr>
      </p:pic>
      <p:pic>
        <p:nvPicPr>
          <p:cNvPr id="14" name="图片 105" descr="AP.png"/>
          <p:cNvPicPr>
            <a:picLocks noChangeAspect="1"/>
          </p:cNvPicPr>
          <p:nvPr/>
        </p:nvPicPr>
        <p:blipFill>
          <a:blip r:embed="rId3" cstate="print"/>
          <a:stretch>
            <a:fillRect/>
          </a:stretch>
        </p:blipFill>
        <p:spPr>
          <a:xfrm>
            <a:off x="5122846" y="3781278"/>
            <a:ext cx="368827" cy="301768"/>
          </a:xfrm>
          <a:prstGeom prst="rect">
            <a:avLst/>
          </a:prstGeom>
        </p:spPr>
      </p:pic>
      <p:pic>
        <p:nvPicPr>
          <p:cNvPr id="15" name="图片 105" descr="AP.png"/>
          <p:cNvPicPr>
            <a:picLocks noChangeAspect="1"/>
          </p:cNvPicPr>
          <p:nvPr/>
        </p:nvPicPr>
        <p:blipFill>
          <a:blip r:embed="rId3" cstate="print"/>
          <a:stretch>
            <a:fillRect/>
          </a:stretch>
        </p:blipFill>
        <p:spPr>
          <a:xfrm>
            <a:off x="3597596" y="3781278"/>
            <a:ext cx="368827" cy="301768"/>
          </a:xfrm>
          <a:prstGeom prst="rect">
            <a:avLst/>
          </a:prstGeom>
        </p:spPr>
      </p:pic>
      <p:pic>
        <p:nvPicPr>
          <p:cNvPr id="16" name="图片 105" descr="AP.png"/>
          <p:cNvPicPr>
            <a:picLocks noChangeAspect="1"/>
          </p:cNvPicPr>
          <p:nvPr/>
        </p:nvPicPr>
        <p:blipFill>
          <a:blip r:embed="rId3" cstate="print"/>
          <a:stretch>
            <a:fillRect/>
          </a:stretch>
        </p:blipFill>
        <p:spPr>
          <a:xfrm>
            <a:off x="1309718" y="4423823"/>
            <a:ext cx="368827" cy="301768"/>
          </a:xfrm>
          <a:prstGeom prst="rect">
            <a:avLst/>
          </a:prstGeom>
        </p:spPr>
      </p:pic>
      <p:pic>
        <p:nvPicPr>
          <p:cNvPr id="17" name="图片 105" descr="AP.png"/>
          <p:cNvPicPr>
            <a:picLocks noChangeAspect="1"/>
          </p:cNvPicPr>
          <p:nvPr/>
        </p:nvPicPr>
        <p:blipFill>
          <a:blip r:embed="rId3" cstate="print"/>
          <a:stretch>
            <a:fillRect/>
          </a:stretch>
        </p:blipFill>
        <p:spPr>
          <a:xfrm>
            <a:off x="2834970" y="4423823"/>
            <a:ext cx="368827" cy="301768"/>
          </a:xfrm>
          <a:prstGeom prst="rect">
            <a:avLst/>
          </a:prstGeom>
        </p:spPr>
      </p:pic>
      <p:pic>
        <p:nvPicPr>
          <p:cNvPr id="18" name="图片 105" descr="AP.png"/>
          <p:cNvPicPr>
            <a:picLocks noChangeAspect="1"/>
          </p:cNvPicPr>
          <p:nvPr/>
        </p:nvPicPr>
        <p:blipFill>
          <a:blip r:embed="rId3" cstate="print"/>
          <a:stretch>
            <a:fillRect/>
          </a:stretch>
        </p:blipFill>
        <p:spPr>
          <a:xfrm>
            <a:off x="4360222" y="4423823"/>
            <a:ext cx="368827" cy="301768"/>
          </a:xfrm>
          <a:prstGeom prst="rect">
            <a:avLst/>
          </a:prstGeom>
        </p:spPr>
      </p:pic>
      <p:pic>
        <p:nvPicPr>
          <p:cNvPr id="19" name="图片 105" descr="AP.png"/>
          <p:cNvPicPr>
            <a:picLocks noChangeAspect="1"/>
          </p:cNvPicPr>
          <p:nvPr/>
        </p:nvPicPr>
        <p:blipFill>
          <a:blip r:embed="rId3" cstate="print"/>
          <a:stretch>
            <a:fillRect/>
          </a:stretch>
        </p:blipFill>
        <p:spPr>
          <a:xfrm>
            <a:off x="2072344" y="4423823"/>
            <a:ext cx="368827" cy="301768"/>
          </a:xfrm>
          <a:prstGeom prst="rect">
            <a:avLst/>
          </a:prstGeom>
        </p:spPr>
      </p:pic>
      <p:pic>
        <p:nvPicPr>
          <p:cNvPr id="20" name="图片 105" descr="AP.png"/>
          <p:cNvPicPr>
            <a:picLocks noChangeAspect="1"/>
          </p:cNvPicPr>
          <p:nvPr/>
        </p:nvPicPr>
        <p:blipFill>
          <a:blip r:embed="rId3" cstate="print"/>
          <a:stretch>
            <a:fillRect/>
          </a:stretch>
        </p:blipFill>
        <p:spPr>
          <a:xfrm>
            <a:off x="5122846" y="4423823"/>
            <a:ext cx="368827" cy="301768"/>
          </a:xfrm>
          <a:prstGeom prst="rect">
            <a:avLst/>
          </a:prstGeom>
        </p:spPr>
      </p:pic>
      <p:pic>
        <p:nvPicPr>
          <p:cNvPr id="21" name="图片 105" descr="AP.png"/>
          <p:cNvPicPr>
            <a:picLocks noChangeAspect="1"/>
          </p:cNvPicPr>
          <p:nvPr/>
        </p:nvPicPr>
        <p:blipFill>
          <a:blip r:embed="rId3" cstate="print"/>
          <a:stretch>
            <a:fillRect/>
          </a:stretch>
        </p:blipFill>
        <p:spPr>
          <a:xfrm>
            <a:off x="3597596" y="4423823"/>
            <a:ext cx="368827" cy="301768"/>
          </a:xfrm>
          <a:prstGeom prst="rect">
            <a:avLst/>
          </a:prstGeom>
        </p:spPr>
      </p:pic>
      <p:pic>
        <p:nvPicPr>
          <p:cNvPr id="22" name="图片 105" descr="AP.png"/>
          <p:cNvPicPr>
            <a:picLocks noChangeAspect="1"/>
          </p:cNvPicPr>
          <p:nvPr/>
        </p:nvPicPr>
        <p:blipFill>
          <a:blip r:embed="rId3" cstate="print"/>
          <a:stretch>
            <a:fillRect/>
          </a:stretch>
        </p:blipFill>
        <p:spPr>
          <a:xfrm>
            <a:off x="1309718" y="5062397"/>
            <a:ext cx="368827" cy="301768"/>
          </a:xfrm>
          <a:prstGeom prst="rect">
            <a:avLst/>
          </a:prstGeom>
        </p:spPr>
      </p:pic>
      <p:pic>
        <p:nvPicPr>
          <p:cNvPr id="23" name="图片 105" descr="AP.png"/>
          <p:cNvPicPr>
            <a:picLocks noChangeAspect="1"/>
          </p:cNvPicPr>
          <p:nvPr/>
        </p:nvPicPr>
        <p:blipFill>
          <a:blip r:embed="rId3" cstate="print"/>
          <a:stretch>
            <a:fillRect/>
          </a:stretch>
        </p:blipFill>
        <p:spPr>
          <a:xfrm>
            <a:off x="2834970" y="5062397"/>
            <a:ext cx="368827" cy="301768"/>
          </a:xfrm>
          <a:prstGeom prst="rect">
            <a:avLst/>
          </a:prstGeom>
        </p:spPr>
      </p:pic>
      <p:pic>
        <p:nvPicPr>
          <p:cNvPr id="24" name="图片 105" descr="AP.png"/>
          <p:cNvPicPr>
            <a:picLocks noChangeAspect="1"/>
          </p:cNvPicPr>
          <p:nvPr/>
        </p:nvPicPr>
        <p:blipFill>
          <a:blip r:embed="rId3" cstate="print"/>
          <a:stretch>
            <a:fillRect/>
          </a:stretch>
        </p:blipFill>
        <p:spPr>
          <a:xfrm>
            <a:off x="4360222" y="5062397"/>
            <a:ext cx="368827" cy="301768"/>
          </a:xfrm>
          <a:prstGeom prst="rect">
            <a:avLst/>
          </a:prstGeom>
        </p:spPr>
      </p:pic>
      <p:pic>
        <p:nvPicPr>
          <p:cNvPr id="25" name="图片 105" descr="AP.png"/>
          <p:cNvPicPr>
            <a:picLocks noChangeAspect="1"/>
          </p:cNvPicPr>
          <p:nvPr/>
        </p:nvPicPr>
        <p:blipFill>
          <a:blip r:embed="rId3" cstate="print"/>
          <a:stretch>
            <a:fillRect/>
          </a:stretch>
        </p:blipFill>
        <p:spPr>
          <a:xfrm>
            <a:off x="2072344" y="5062397"/>
            <a:ext cx="368827" cy="301768"/>
          </a:xfrm>
          <a:prstGeom prst="rect">
            <a:avLst/>
          </a:prstGeom>
        </p:spPr>
      </p:pic>
      <p:pic>
        <p:nvPicPr>
          <p:cNvPr id="26" name="图片 105" descr="AP.png"/>
          <p:cNvPicPr>
            <a:picLocks noChangeAspect="1"/>
          </p:cNvPicPr>
          <p:nvPr/>
        </p:nvPicPr>
        <p:blipFill>
          <a:blip r:embed="rId3" cstate="print"/>
          <a:stretch>
            <a:fillRect/>
          </a:stretch>
        </p:blipFill>
        <p:spPr>
          <a:xfrm>
            <a:off x="5122846" y="5062397"/>
            <a:ext cx="368827" cy="301768"/>
          </a:xfrm>
          <a:prstGeom prst="rect">
            <a:avLst/>
          </a:prstGeom>
        </p:spPr>
      </p:pic>
      <p:pic>
        <p:nvPicPr>
          <p:cNvPr id="27" name="图片 105" descr="AP.png"/>
          <p:cNvPicPr>
            <a:picLocks noChangeAspect="1"/>
          </p:cNvPicPr>
          <p:nvPr/>
        </p:nvPicPr>
        <p:blipFill>
          <a:blip r:embed="rId3" cstate="print"/>
          <a:stretch>
            <a:fillRect/>
          </a:stretch>
        </p:blipFill>
        <p:spPr>
          <a:xfrm>
            <a:off x="3597596" y="5062397"/>
            <a:ext cx="368827" cy="301768"/>
          </a:xfrm>
          <a:prstGeom prst="rect">
            <a:avLst/>
          </a:prstGeom>
        </p:spPr>
      </p:pic>
      <p:sp>
        <p:nvSpPr>
          <p:cNvPr id="28" name="TextBox 30"/>
          <p:cNvSpPr txBox="1"/>
          <p:nvPr/>
        </p:nvSpPr>
        <p:spPr>
          <a:xfrm>
            <a:off x="777205" y="3793663"/>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31"/>
          <p:cNvSpPr txBox="1"/>
          <p:nvPr/>
        </p:nvSpPr>
        <p:spPr>
          <a:xfrm>
            <a:off x="777205" y="4436208"/>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32"/>
          <p:cNvSpPr txBox="1"/>
          <p:nvPr/>
        </p:nvSpPr>
        <p:spPr>
          <a:xfrm>
            <a:off x="777205" y="5074782"/>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27"/>
          <p:cNvGrpSpPr/>
          <p:nvPr/>
        </p:nvGrpSpPr>
        <p:grpSpPr>
          <a:xfrm>
            <a:off x="815857" y="4231281"/>
            <a:ext cx="4935719" cy="635860"/>
            <a:chOff x="1116623" y="3980102"/>
            <a:chExt cx="4510454" cy="635860"/>
          </a:xfrm>
        </p:grpSpPr>
        <p:cxnSp>
          <p:nvCxnSpPr>
            <p:cNvPr id="32" name="Straight Connector 28"/>
            <p:cNvCxnSpPr/>
            <p:nvPr/>
          </p:nvCxnSpPr>
          <p:spPr>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29"/>
            <p:cNvCxnSpPr/>
            <p:nvPr/>
          </p:nvCxnSpPr>
          <p:spPr>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0" name="圆角矩形 39"/>
          <p:cNvSpPr/>
          <p:nvPr/>
        </p:nvSpPr>
        <p:spPr>
          <a:xfrm>
            <a:off x="6573371" y="3640685"/>
            <a:ext cx="4490871" cy="529176"/>
          </a:xfrm>
          <a:prstGeom prst="roundRect">
            <a:avLst>
              <a:gd name="adj" fmla="val 778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6230975" y="3098398"/>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Grouping based on management VLANs</a:t>
            </a:r>
          </a:p>
        </p:txBody>
      </p:sp>
      <p:sp>
        <p:nvSpPr>
          <p:cNvPr id="47" name="Rounded Rectangle 8"/>
          <p:cNvSpPr/>
          <p:nvPr/>
        </p:nvSpPr>
        <p:spPr>
          <a:xfrm>
            <a:off x="6220642" y="3519819"/>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105" descr="AP.png"/>
          <p:cNvPicPr>
            <a:picLocks noChangeAspect="1"/>
          </p:cNvPicPr>
          <p:nvPr/>
        </p:nvPicPr>
        <p:blipFill>
          <a:blip r:embed="rId3" cstate="print"/>
          <a:stretch>
            <a:fillRect/>
          </a:stretch>
        </p:blipFill>
        <p:spPr>
          <a:xfrm>
            <a:off x="6724836" y="3781278"/>
            <a:ext cx="368827" cy="301768"/>
          </a:xfrm>
          <a:prstGeom prst="rect">
            <a:avLst/>
          </a:prstGeom>
        </p:spPr>
      </p:pic>
      <p:pic>
        <p:nvPicPr>
          <p:cNvPr id="49" name="图片 105" descr="AP.png"/>
          <p:cNvPicPr>
            <a:picLocks noChangeAspect="1"/>
          </p:cNvPicPr>
          <p:nvPr/>
        </p:nvPicPr>
        <p:blipFill>
          <a:blip r:embed="rId3" cstate="print"/>
          <a:stretch>
            <a:fillRect/>
          </a:stretch>
        </p:blipFill>
        <p:spPr>
          <a:xfrm>
            <a:off x="8250088" y="3781278"/>
            <a:ext cx="368827" cy="301768"/>
          </a:xfrm>
          <a:prstGeom prst="rect">
            <a:avLst/>
          </a:prstGeom>
        </p:spPr>
      </p:pic>
      <p:pic>
        <p:nvPicPr>
          <p:cNvPr id="50" name="图片 105" descr="AP.png"/>
          <p:cNvPicPr>
            <a:picLocks noChangeAspect="1"/>
          </p:cNvPicPr>
          <p:nvPr/>
        </p:nvPicPr>
        <p:blipFill>
          <a:blip r:embed="rId3" cstate="print"/>
          <a:stretch>
            <a:fillRect/>
          </a:stretch>
        </p:blipFill>
        <p:spPr>
          <a:xfrm>
            <a:off x="9775340" y="3781278"/>
            <a:ext cx="368827" cy="301768"/>
          </a:xfrm>
          <a:prstGeom prst="rect">
            <a:avLst/>
          </a:prstGeom>
        </p:spPr>
      </p:pic>
      <p:pic>
        <p:nvPicPr>
          <p:cNvPr id="51" name="图片 105" descr="AP.png"/>
          <p:cNvPicPr>
            <a:picLocks noChangeAspect="1"/>
          </p:cNvPicPr>
          <p:nvPr/>
        </p:nvPicPr>
        <p:blipFill>
          <a:blip r:embed="rId3" cstate="print"/>
          <a:stretch>
            <a:fillRect/>
          </a:stretch>
        </p:blipFill>
        <p:spPr>
          <a:xfrm>
            <a:off x="7487462" y="3781278"/>
            <a:ext cx="368827" cy="301768"/>
          </a:xfrm>
          <a:prstGeom prst="rect">
            <a:avLst/>
          </a:prstGeom>
        </p:spPr>
      </p:pic>
      <p:pic>
        <p:nvPicPr>
          <p:cNvPr id="52" name="图片 105" descr="AP.png"/>
          <p:cNvPicPr>
            <a:picLocks noChangeAspect="1"/>
          </p:cNvPicPr>
          <p:nvPr/>
        </p:nvPicPr>
        <p:blipFill>
          <a:blip r:embed="rId3" cstate="print"/>
          <a:stretch>
            <a:fillRect/>
          </a:stretch>
        </p:blipFill>
        <p:spPr>
          <a:xfrm>
            <a:off x="10537964" y="3781278"/>
            <a:ext cx="368827" cy="301768"/>
          </a:xfrm>
          <a:prstGeom prst="rect">
            <a:avLst/>
          </a:prstGeom>
        </p:spPr>
      </p:pic>
      <p:pic>
        <p:nvPicPr>
          <p:cNvPr id="53" name="图片 105" descr="AP.png"/>
          <p:cNvPicPr>
            <a:picLocks noChangeAspect="1"/>
          </p:cNvPicPr>
          <p:nvPr/>
        </p:nvPicPr>
        <p:blipFill>
          <a:blip r:embed="rId3" cstate="print"/>
          <a:stretch>
            <a:fillRect/>
          </a:stretch>
        </p:blipFill>
        <p:spPr>
          <a:xfrm>
            <a:off x="9012714" y="3781278"/>
            <a:ext cx="368827" cy="301768"/>
          </a:xfrm>
          <a:prstGeom prst="rect">
            <a:avLst/>
          </a:prstGeom>
        </p:spPr>
      </p:pic>
      <p:pic>
        <p:nvPicPr>
          <p:cNvPr id="54" name="图片 105" descr="AP.png"/>
          <p:cNvPicPr>
            <a:picLocks noChangeAspect="1"/>
          </p:cNvPicPr>
          <p:nvPr/>
        </p:nvPicPr>
        <p:blipFill>
          <a:blip r:embed="rId3" cstate="print"/>
          <a:stretch>
            <a:fillRect/>
          </a:stretch>
        </p:blipFill>
        <p:spPr>
          <a:xfrm>
            <a:off x="6724836" y="4423823"/>
            <a:ext cx="368827" cy="301768"/>
          </a:xfrm>
          <a:prstGeom prst="rect">
            <a:avLst/>
          </a:prstGeom>
        </p:spPr>
      </p:pic>
      <p:pic>
        <p:nvPicPr>
          <p:cNvPr id="55" name="图片 105" descr="AP.png"/>
          <p:cNvPicPr>
            <a:picLocks noChangeAspect="1"/>
          </p:cNvPicPr>
          <p:nvPr/>
        </p:nvPicPr>
        <p:blipFill>
          <a:blip r:embed="rId3" cstate="print"/>
          <a:stretch>
            <a:fillRect/>
          </a:stretch>
        </p:blipFill>
        <p:spPr>
          <a:xfrm>
            <a:off x="8250088" y="4423823"/>
            <a:ext cx="368827" cy="301768"/>
          </a:xfrm>
          <a:prstGeom prst="rect">
            <a:avLst/>
          </a:prstGeom>
        </p:spPr>
      </p:pic>
      <p:pic>
        <p:nvPicPr>
          <p:cNvPr id="56" name="图片 105" descr="AP.png"/>
          <p:cNvPicPr>
            <a:picLocks noChangeAspect="1"/>
          </p:cNvPicPr>
          <p:nvPr/>
        </p:nvPicPr>
        <p:blipFill>
          <a:blip r:embed="rId3" cstate="print"/>
          <a:stretch>
            <a:fillRect/>
          </a:stretch>
        </p:blipFill>
        <p:spPr>
          <a:xfrm>
            <a:off x="9775340" y="4423823"/>
            <a:ext cx="368827" cy="301768"/>
          </a:xfrm>
          <a:prstGeom prst="rect">
            <a:avLst/>
          </a:prstGeom>
        </p:spPr>
      </p:pic>
      <p:pic>
        <p:nvPicPr>
          <p:cNvPr id="57" name="图片 105" descr="AP.png"/>
          <p:cNvPicPr>
            <a:picLocks noChangeAspect="1"/>
          </p:cNvPicPr>
          <p:nvPr/>
        </p:nvPicPr>
        <p:blipFill>
          <a:blip r:embed="rId3" cstate="print"/>
          <a:stretch>
            <a:fillRect/>
          </a:stretch>
        </p:blipFill>
        <p:spPr>
          <a:xfrm>
            <a:off x="7487462" y="4423823"/>
            <a:ext cx="368827" cy="301768"/>
          </a:xfrm>
          <a:prstGeom prst="rect">
            <a:avLst/>
          </a:prstGeom>
        </p:spPr>
      </p:pic>
      <p:pic>
        <p:nvPicPr>
          <p:cNvPr id="58" name="图片 105" descr="AP.png"/>
          <p:cNvPicPr>
            <a:picLocks noChangeAspect="1"/>
          </p:cNvPicPr>
          <p:nvPr/>
        </p:nvPicPr>
        <p:blipFill>
          <a:blip r:embed="rId3" cstate="print"/>
          <a:stretch>
            <a:fillRect/>
          </a:stretch>
        </p:blipFill>
        <p:spPr>
          <a:xfrm>
            <a:off x="10537964" y="4423823"/>
            <a:ext cx="368827" cy="301768"/>
          </a:xfrm>
          <a:prstGeom prst="rect">
            <a:avLst/>
          </a:prstGeom>
        </p:spPr>
      </p:pic>
      <p:pic>
        <p:nvPicPr>
          <p:cNvPr id="59" name="图片 105" descr="AP.png"/>
          <p:cNvPicPr>
            <a:picLocks noChangeAspect="1"/>
          </p:cNvPicPr>
          <p:nvPr/>
        </p:nvPicPr>
        <p:blipFill>
          <a:blip r:embed="rId3" cstate="print"/>
          <a:stretch>
            <a:fillRect/>
          </a:stretch>
        </p:blipFill>
        <p:spPr>
          <a:xfrm>
            <a:off x="9012714" y="4423823"/>
            <a:ext cx="368827" cy="301768"/>
          </a:xfrm>
          <a:prstGeom prst="rect">
            <a:avLst/>
          </a:prstGeom>
        </p:spPr>
      </p:pic>
      <p:pic>
        <p:nvPicPr>
          <p:cNvPr id="60" name="图片 105" descr="AP.png"/>
          <p:cNvPicPr>
            <a:picLocks noChangeAspect="1"/>
          </p:cNvPicPr>
          <p:nvPr/>
        </p:nvPicPr>
        <p:blipFill>
          <a:blip r:embed="rId3" cstate="print"/>
          <a:stretch>
            <a:fillRect/>
          </a:stretch>
        </p:blipFill>
        <p:spPr>
          <a:xfrm>
            <a:off x="6724836" y="5062397"/>
            <a:ext cx="368827" cy="301768"/>
          </a:xfrm>
          <a:prstGeom prst="rect">
            <a:avLst/>
          </a:prstGeom>
        </p:spPr>
      </p:pic>
      <p:pic>
        <p:nvPicPr>
          <p:cNvPr id="61" name="图片 105" descr="AP.png"/>
          <p:cNvPicPr>
            <a:picLocks noChangeAspect="1"/>
          </p:cNvPicPr>
          <p:nvPr/>
        </p:nvPicPr>
        <p:blipFill>
          <a:blip r:embed="rId3" cstate="print"/>
          <a:stretch>
            <a:fillRect/>
          </a:stretch>
        </p:blipFill>
        <p:spPr>
          <a:xfrm>
            <a:off x="8250088" y="5062397"/>
            <a:ext cx="368827" cy="301768"/>
          </a:xfrm>
          <a:prstGeom prst="rect">
            <a:avLst/>
          </a:prstGeom>
        </p:spPr>
      </p:pic>
      <p:pic>
        <p:nvPicPr>
          <p:cNvPr id="62" name="图片 105" descr="AP.png"/>
          <p:cNvPicPr>
            <a:picLocks noChangeAspect="1"/>
          </p:cNvPicPr>
          <p:nvPr/>
        </p:nvPicPr>
        <p:blipFill>
          <a:blip r:embed="rId3" cstate="print"/>
          <a:stretch>
            <a:fillRect/>
          </a:stretch>
        </p:blipFill>
        <p:spPr>
          <a:xfrm>
            <a:off x="9775340" y="5062397"/>
            <a:ext cx="368827" cy="301768"/>
          </a:xfrm>
          <a:prstGeom prst="rect">
            <a:avLst/>
          </a:prstGeom>
        </p:spPr>
      </p:pic>
      <p:pic>
        <p:nvPicPr>
          <p:cNvPr id="63" name="图片 105" descr="AP.png"/>
          <p:cNvPicPr>
            <a:picLocks noChangeAspect="1"/>
          </p:cNvPicPr>
          <p:nvPr/>
        </p:nvPicPr>
        <p:blipFill>
          <a:blip r:embed="rId3" cstate="print"/>
          <a:stretch>
            <a:fillRect/>
          </a:stretch>
        </p:blipFill>
        <p:spPr>
          <a:xfrm>
            <a:off x="7487462" y="5062397"/>
            <a:ext cx="368827" cy="301768"/>
          </a:xfrm>
          <a:prstGeom prst="rect">
            <a:avLst/>
          </a:prstGeom>
        </p:spPr>
      </p:pic>
      <p:pic>
        <p:nvPicPr>
          <p:cNvPr id="64" name="图片 105" descr="AP.png"/>
          <p:cNvPicPr>
            <a:picLocks noChangeAspect="1"/>
          </p:cNvPicPr>
          <p:nvPr/>
        </p:nvPicPr>
        <p:blipFill>
          <a:blip r:embed="rId3" cstate="print"/>
          <a:stretch>
            <a:fillRect/>
          </a:stretch>
        </p:blipFill>
        <p:spPr>
          <a:xfrm>
            <a:off x="10537964" y="5062397"/>
            <a:ext cx="368827" cy="301768"/>
          </a:xfrm>
          <a:prstGeom prst="rect">
            <a:avLst/>
          </a:prstGeom>
        </p:spPr>
      </p:pic>
      <p:pic>
        <p:nvPicPr>
          <p:cNvPr id="65" name="图片 105" descr="AP.png"/>
          <p:cNvPicPr>
            <a:picLocks noChangeAspect="1"/>
          </p:cNvPicPr>
          <p:nvPr/>
        </p:nvPicPr>
        <p:blipFill>
          <a:blip r:embed="rId3" cstate="print"/>
          <a:stretch>
            <a:fillRect/>
          </a:stretch>
        </p:blipFill>
        <p:spPr>
          <a:xfrm>
            <a:off x="9012714" y="5062397"/>
            <a:ext cx="368827" cy="301768"/>
          </a:xfrm>
          <a:prstGeom prst="rect">
            <a:avLst/>
          </a:prstGeom>
        </p:spPr>
      </p:pic>
      <p:sp>
        <p:nvSpPr>
          <p:cNvPr id="66" name="TextBox 30"/>
          <p:cNvSpPr txBox="1"/>
          <p:nvPr/>
        </p:nvSpPr>
        <p:spPr>
          <a:xfrm>
            <a:off x="6192323" y="3793663"/>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31"/>
          <p:cNvSpPr txBox="1"/>
          <p:nvPr/>
        </p:nvSpPr>
        <p:spPr>
          <a:xfrm>
            <a:off x="6192323" y="4436208"/>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32"/>
          <p:cNvSpPr txBox="1"/>
          <p:nvPr/>
        </p:nvSpPr>
        <p:spPr>
          <a:xfrm>
            <a:off x="6192323" y="5074782"/>
            <a:ext cx="364202"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Group 27"/>
          <p:cNvGrpSpPr/>
          <p:nvPr/>
        </p:nvGrpSpPr>
        <p:grpSpPr>
          <a:xfrm>
            <a:off x="6230975" y="4231281"/>
            <a:ext cx="4935719" cy="635860"/>
            <a:chOff x="1116623" y="3980102"/>
            <a:chExt cx="4510454" cy="635860"/>
          </a:xfrm>
        </p:grpSpPr>
        <p:cxnSp>
          <p:nvCxnSpPr>
            <p:cNvPr id="70" name="Straight Connector 28"/>
            <p:cNvCxnSpPr/>
            <p:nvPr/>
          </p:nvCxnSpPr>
          <p:spPr>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1" name="Straight Connector 29"/>
            <p:cNvCxnSpPr/>
            <p:nvPr/>
          </p:nvCxnSpPr>
          <p:spPr>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74" name="TextBox 32"/>
          <p:cNvSpPr txBox="1"/>
          <p:nvPr/>
        </p:nvSpPr>
        <p:spPr>
          <a:xfrm>
            <a:off x="10202653" y="3504279"/>
            <a:ext cx="973343"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1000</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32"/>
          <p:cNvSpPr txBox="1"/>
          <p:nvPr/>
        </p:nvSpPr>
        <p:spPr>
          <a:xfrm>
            <a:off x="10202653" y="4153401"/>
            <a:ext cx="973343"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32"/>
          <p:cNvSpPr txBox="1"/>
          <p:nvPr/>
        </p:nvSpPr>
        <p:spPr>
          <a:xfrm>
            <a:off x="10202653" y="4818420"/>
            <a:ext cx="973343" cy="276999"/>
          </a:xfrm>
          <a:prstGeom prst="rect">
            <a:avLst/>
          </a:prstGeom>
          <a:noFill/>
        </p:spPr>
        <p:txBody>
          <a:bodyPr wrap="none" rtlCol="0">
            <a:spAutoFit/>
          </a:bodyPr>
          <a:lstStyle/>
          <a:p>
            <a:pPr fontAlgn="ctr"/>
            <a:r>
              <a:rPr lang="en-US" altLang="zh-CN"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31"/>
          <p:cNvSpPr txBox="1"/>
          <p:nvPr/>
        </p:nvSpPr>
        <p:spPr>
          <a:xfrm>
            <a:off x="462274" y="5588187"/>
            <a:ext cx="5483045" cy="461665"/>
          </a:xfrm>
          <a:prstGeom prst="rect">
            <a:avLst/>
          </a:prstGeom>
          <a:noFill/>
        </p:spPr>
        <p:txBody>
          <a:bodyPr wrap="square" rtlCol="0">
            <a:spAutoFit/>
          </a:bodyPr>
          <a:lstStyle/>
          <a:p>
            <a:pPr algn="ctr" fontAlgn="ctr"/>
            <a:r>
              <a:rPr lang="en-US" altLang="zh-CN" sz="1200" dirty="0">
                <a:solidFill>
                  <a:schemeClr val="bg1">
                    <a:lumMod val="50000"/>
                  </a:schemeClr>
                </a:solidFill>
                <a:latin typeface="Huawei Sans" panose="020C0503030203020204" pitchFamily="34" charset="0"/>
              </a:rPr>
              <a:t>If manual intervention is not performed when the number of APs exceeds the upper limit, APs are randomly grouped, affecting the calibration effect.</a:t>
            </a:r>
          </a:p>
        </p:txBody>
      </p:sp>
      <p:sp>
        <p:nvSpPr>
          <p:cNvPr id="78" name="TextBox 31"/>
          <p:cNvSpPr txBox="1"/>
          <p:nvPr/>
        </p:nvSpPr>
        <p:spPr>
          <a:xfrm>
            <a:off x="6296834" y="5588187"/>
            <a:ext cx="4831072" cy="646331"/>
          </a:xfrm>
          <a:prstGeom prst="rect">
            <a:avLst/>
          </a:prstGeom>
          <a:noFill/>
        </p:spPr>
        <p:txBody>
          <a:bodyPr wrap="square" rtlCol="0">
            <a:spAutoFit/>
          </a:bodyPr>
          <a:lstStyle/>
          <a:p>
            <a:pPr algn="ctr" fontAlgn="ctr"/>
            <a:r>
              <a:rPr lang="en-US" altLang="zh-CN" sz="1200" dirty="0">
                <a:solidFill>
                  <a:schemeClr val="bg1">
                    <a:lumMod val="50000"/>
                  </a:schemeClr>
                </a:solidFill>
                <a:latin typeface="Huawei Sans" panose="020C0503030203020204" pitchFamily="34" charset="0"/>
              </a:rPr>
              <a:t>In a continuous area (such as adjacent APs or APs on the same floor), management VLANs are planned for AP grouping. A leader AP is elected in each group</a:t>
            </a:r>
            <a:r>
              <a:rPr lang="en-US" altLang="zh-CN" sz="1200" dirty="0" smtClean="0">
                <a:solidFill>
                  <a:schemeClr val="bg1">
                    <a:lumMod val="50000"/>
                  </a:schemeClr>
                </a:solidFill>
                <a:latin typeface="Huawei Sans" panose="020C0503030203020204" pitchFamily="34" charset="0"/>
              </a:rPr>
              <a:t>.</a:t>
            </a:r>
            <a:endParaRPr lang="en-US" altLang="zh-CN" sz="1200" dirty="0">
              <a:solidFill>
                <a:schemeClr val="bg1">
                  <a:lumMod val="50000"/>
                </a:schemeClr>
              </a:solidFill>
              <a:latin typeface="Huawei Sans" panose="020C0503030203020204" pitchFamily="34" charset="0"/>
            </a:endParaRPr>
          </a:p>
        </p:txBody>
      </p:sp>
      <p:sp>
        <p:nvSpPr>
          <p:cNvPr id="79" name="五边形 78"/>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80" name="燕尾形 79"/>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81" name="燕尾形 80"/>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82" name="燕尾形 81"/>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83" name="燕尾形 82"/>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84" name="燕尾形 83"/>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32968674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fontAlgn="ctr"/>
            <a:r>
              <a:rPr lang="en-US" altLang="zh-CN" dirty="0" smtClean="0">
                <a:latin typeface="Huawei Sans" panose="020C0503030203020204" pitchFamily="34" charset="0"/>
              </a:rPr>
              <a:t>WLAN Design 5: Channel and Frequency Bandwidth Selection</a:t>
            </a:r>
            <a:endParaRPr lang="en-US" altLang="zh-CN" dirty="0">
              <a:latin typeface="Huawei Sans" panose="020C0503030203020204" pitchFamily="34" charset="0"/>
              <a:sym typeface="Huawei Sans" panose="020C0503030203020204" pitchFamily="34" charset="0"/>
            </a:endParaRPr>
          </a:p>
        </p:txBody>
      </p:sp>
      <p:sp>
        <p:nvSpPr>
          <p:cNvPr id="3" name="圆角矩形 2"/>
          <p:cNvSpPr/>
          <p:nvPr/>
        </p:nvSpPr>
        <p:spPr>
          <a:xfrm>
            <a:off x="1239474" y="1550496"/>
            <a:ext cx="5392978"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AP channel</a:t>
            </a:r>
          </a:p>
        </p:txBody>
      </p:sp>
      <p:sp>
        <p:nvSpPr>
          <p:cNvPr id="4" name="圆角矩形 3"/>
          <p:cNvSpPr/>
          <p:nvPr/>
        </p:nvSpPr>
        <p:spPr>
          <a:xfrm>
            <a:off x="1239472" y="2003396"/>
            <a:ext cx="5392981" cy="35211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800"/>
              </a:lnSpc>
              <a:spcAft>
                <a:spcPts val="600"/>
              </a:spcAft>
              <a:buFont typeface="Arial" panose="020B0604020202020204" pitchFamily="34" charset="0"/>
              <a:buChar char="•"/>
            </a:pPr>
            <a:r>
              <a:rPr lang="en-US" altLang="zh-CN" sz="1600" b="1" dirty="0">
                <a:solidFill>
                  <a:schemeClr val="tx1"/>
                </a:solidFill>
                <a:latin typeface="Huawei Sans" panose="020C0503030203020204" pitchFamily="34" charset="0"/>
              </a:rPr>
              <a:t>2.4 GHz frequency band:</a:t>
            </a:r>
            <a:r>
              <a:rPr lang="en-US" altLang="zh-CN" sz="1600" dirty="0">
                <a:solidFill>
                  <a:schemeClr val="tx1"/>
                </a:solidFill>
                <a:latin typeface="Huawei Sans" panose="020C0503030203020204" pitchFamily="34" charset="0"/>
              </a:rPr>
              <a:t> Channel sets 1, 6, and 11 are recommended. If APs are densely deployed, channel sets 1, 5, 9, and 13 are recommended.</a:t>
            </a:r>
          </a:p>
          <a:p>
            <a:pPr marL="285750" indent="-285750" fontAlgn="ctr">
              <a:lnSpc>
                <a:spcPts val="2800"/>
              </a:lnSpc>
              <a:spcAft>
                <a:spcPts val="600"/>
              </a:spcAft>
              <a:buFont typeface="Arial" panose="020B0604020202020204" pitchFamily="34" charset="0"/>
              <a:buChar char="•"/>
            </a:pPr>
            <a:r>
              <a:rPr lang="en-US" altLang="zh-CN" sz="1600" b="1" dirty="0">
                <a:solidFill>
                  <a:schemeClr val="tx1"/>
                </a:solidFill>
                <a:latin typeface="Huawei Sans" panose="020C0503030203020204" pitchFamily="34" charset="0"/>
              </a:rPr>
              <a:t>5 GHz frequency band:</a:t>
            </a:r>
            <a:r>
              <a:rPr lang="en-US" altLang="zh-CN" sz="1600" dirty="0">
                <a:solidFill>
                  <a:schemeClr val="tx1"/>
                </a:solidFill>
                <a:latin typeface="Huawei Sans" panose="020C0503030203020204" pitchFamily="34" charset="0"/>
              </a:rPr>
              <a:t> When an AP uses a single 5 GHz radio, it is recommended that high and low frequency channels of neighboring APs be staggered. When an AP uses dual 5 GHz radios, it is recommended that two 5 GHz radios be planned at low and high frequencies respectively.</a:t>
            </a:r>
          </a:p>
        </p:txBody>
      </p:sp>
      <p:sp>
        <p:nvSpPr>
          <p:cNvPr id="5" name="圆角矩形 4"/>
          <p:cNvSpPr/>
          <p:nvPr/>
        </p:nvSpPr>
        <p:spPr>
          <a:xfrm>
            <a:off x="6791189" y="1550496"/>
            <a:ext cx="4161338"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Frequency bandwidth</a:t>
            </a:r>
          </a:p>
        </p:txBody>
      </p:sp>
      <p:sp>
        <p:nvSpPr>
          <p:cNvPr id="6" name="圆角矩形 5"/>
          <p:cNvSpPr/>
          <p:nvPr/>
        </p:nvSpPr>
        <p:spPr>
          <a:xfrm>
            <a:off x="6791188" y="2003396"/>
            <a:ext cx="4161340" cy="35211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800"/>
              </a:lnSpc>
              <a:spcAft>
                <a:spcPts val="600"/>
              </a:spcAft>
              <a:buFont typeface="Arial" panose="020B0604020202020204" pitchFamily="34" charset="0"/>
              <a:buChar char="•"/>
            </a:pPr>
            <a:r>
              <a:rPr lang="en-US" altLang="zh-CN" sz="1600" b="1" dirty="0">
                <a:solidFill>
                  <a:schemeClr val="tx1"/>
                </a:solidFill>
                <a:latin typeface="Huawei Sans" panose="020C0503030203020204" pitchFamily="34" charset="0"/>
              </a:rPr>
              <a:t>2.4 GHz frequency band:</a:t>
            </a:r>
            <a:r>
              <a:rPr lang="en-US" altLang="zh-CN" sz="1600" dirty="0">
                <a:solidFill>
                  <a:schemeClr val="tx1"/>
                </a:solidFill>
                <a:latin typeface="Huawei Sans" panose="020C0503030203020204" pitchFamily="34" charset="0"/>
              </a:rPr>
              <a:t> Only the 20 </a:t>
            </a:r>
            <a:r>
              <a:rPr lang="en-US" altLang="zh-CN" sz="1600" dirty="0" smtClean="0">
                <a:solidFill>
                  <a:schemeClr val="tx1"/>
                </a:solidFill>
                <a:latin typeface="Huawei Sans" panose="020C0503030203020204" pitchFamily="34" charset="0"/>
              </a:rPr>
              <a:t>MHz </a:t>
            </a:r>
            <a:r>
              <a:rPr lang="en-US" altLang="zh-CN" sz="1600" dirty="0">
                <a:solidFill>
                  <a:schemeClr val="tx1"/>
                </a:solidFill>
                <a:latin typeface="Huawei Sans" panose="020C0503030203020204" pitchFamily="34" charset="0"/>
              </a:rPr>
              <a:t>bandwidth can be selected.</a:t>
            </a:r>
          </a:p>
          <a:p>
            <a:pPr marL="285750" indent="-285750" fontAlgn="ctr">
              <a:lnSpc>
                <a:spcPts val="2800"/>
              </a:lnSpc>
              <a:spcAft>
                <a:spcPts val="600"/>
              </a:spcAft>
              <a:buFont typeface="Arial" panose="020B0604020202020204" pitchFamily="34" charset="0"/>
              <a:buChar char="•"/>
            </a:pPr>
            <a:r>
              <a:rPr lang="en-US" altLang="zh-CN" sz="1600" b="1" dirty="0">
                <a:solidFill>
                  <a:schemeClr val="tx1"/>
                </a:solidFill>
                <a:latin typeface="Huawei Sans" panose="020C0503030203020204" pitchFamily="34" charset="0"/>
              </a:rPr>
              <a:t>5 GHz frequency band:</a:t>
            </a:r>
            <a:r>
              <a:rPr lang="en-US" altLang="zh-CN" sz="1600" dirty="0">
                <a:solidFill>
                  <a:schemeClr val="tx1"/>
                </a:solidFill>
                <a:latin typeface="Huawei Sans" panose="020C0503030203020204" pitchFamily="34" charset="0"/>
              </a:rPr>
              <a:t> The 40 </a:t>
            </a:r>
            <a:r>
              <a:rPr lang="en-US" altLang="zh-CN" sz="1600" dirty="0" smtClean="0">
                <a:solidFill>
                  <a:schemeClr val="tx1"/>
                </a:solidFill>
                <a:latin typeface="Huawei Sans" panose="020C0503030203020204" pitchFamily="34" charset="0"/>
              </a:rPr>
              <a:t>MHz </a:t>
            </a:r>
            <a:r>
              <a:rPr lang="en-US" altLang="zh-CN" sz="1600" dirty="0">
                <a:solidFill>
                  <a:schemeClr val="tx1"/>
                </a:solidFill>
                <a:latin typeface="Huawei Sans" panose="020C0503030203020204" pitchFamily="34" charset="0"/>
              </a:rPr>
              <a:t>bandwidth is recommended.</a:t>
            </a:r>
          </a:p>
        </p:txBody>
      </p:sp>
      <p:sp>
        <p:nvSpPr>
          <p:cNvPr id="19" name="五边形 18"/>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20" name="燕尾形 19"/>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21" name="燕尾形 20"/>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22" name="燕尾形 21"/>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3" name="燕尾形 22"/>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4" name="燕尾形 23"/>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4743956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algn="l"/>
            <a:r>
              <a:rPr lang="en-US" altLang="zh-CN" sz="2000" b="1" dirty="0">
                <a:latin typeface="Huawei Sans" panose="020C0503030203020204" pitchFamily="34" charset="0"/>
              </a:rPr>
              <a:t>Service Requirements and Challenges of Small- and Medium-Sized Campus Networks</a:t>
            </a:r>
          </a:p>
          <a:p>
            <a:pPr algn="l"/>
            <a:r>
              <a:rPr lang="en-US" altLang="zh-CN" sz="2000" dirty="0">
                <a:solidFill>
                  <a:schemeClr val="bg1">
                    <a:lumMod val="50000"/>
                  </a:schemeClr>
                </a:solidFill>
                <a:latin typeface="Huawei Sans" panose="020C0503030203020204" pitchFamily="34" charset="0"/>
              </a:rPr>
              <a:t>Introduction to 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a:t>
            </a:r>
          </a:p>
          <a:p>
            <a:pPr algn="l"/>
            <a:r>
              <a:rPr lang="en-US" altLang="zh-CN" sz="2000" dirty="0">
                <a:solidFill>
                  <a:schemeClr val="bg1">
                    <a:lumMod val="50000"/>
                  </a:schemeClr>
                </a:solidFill>
                <a:latin typeface="Huawei Sans" panose="020C0503030203020204" pitchFamily="34" charset="0"/>
              </a:rPr>
              <a:t>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 Design for Small- and Medium-Sized Campus Networks</a:t>
            </a:r>
          </a:p>
          <a:p>
            <a:pPr algn="l"/>
            <a:r>
              <a:rPr lang="en-US" altLang="zh-CN" sz="2000" dirty="0">
                <a:solidFill>
                  <a:schemeClr val="bg1">
                    <a:lumMod val="50000"/>
                  </a:schemeClr>
                </a:solidFill>
                <a:latin typeface="Huawei Sans" panose="020C0503030203020204" pitchFamily="34" charset="0"/>
              </a:rPr>
              <a:t>Typical Industry Application Scenarios</a:t>
            </a:r>
          </a:p>
        </p:txBody>
      </p:sp>
    </p:spTree>
    <p:extLst>
      <p:ext uri="{BB962C8B-B14F-4D97-AF65-F5344CB8AC3E}">
        <p14:creationId xmlns:p14="http://schemas.microsoft.com/office/powerpoint/2010/main" val="10457753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6: Basic Concepts of Wireless Roaming</a:t>
            </a:r>
            <a:endParaRPr lang="en-US" altLang="zh-CN" dirty="0">
              <a:latin typeface="Huawei Sans" panose="020C0503030203020204" pitchFamily="34" charset="0"/>
              <a:sym typeface="Huawei Sans" panose="020C0503030203020204" pitchFamily="34" charset="0"/>
            </a:endParaRPr>
          </a:p>
        </p:txBody>
      </p:sp>
      <p:sp>
        <p:nvSpPr>
          <p:cNvPr id="3" name="圆角矩形 75"/>
          <p:cNvSpPr/>
          <p:nvPr/>
        </p:nvSpPr>
        <p:spPr>
          <a:xfrm>
            <a:off x="729673" y="2792416"/>
            <a:ext cx="5200966" cy="334255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gn="just" fontAlgn="ctr">
              <a:lnSpc>
                <a:spcPts val="2000"/>
              </a:lnSpc>
              <a:spcAft>
                <a:spcPts val="600"/>
              </a:spcAft>
              <a:buFont typeface="+mj-lt"/>
              <a:buAutoNum type="arabicPeriod"/>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Oval 49"/>
          <p:cNvSpPr/>
          <p:nvPr/>
        </p:nvSpPr>
        <p:spPr>
          <a:xfrm>
            <a:off x="1661811" y="5117980"/>
            <a:ext cx="3437792" cy="9845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51"/>
          <p:cNvSpPr txBox="1"/>
          <p:nvPr/>
        </p:nvSpPr>
        <p:spPr>
          <a:xfrm>
            <a:off x="2530946" y="5825578"/>
            <a:ext cx="1749197" cy="261610"/>
          </a:xfrm>
          <a:prstGeom prst="rect">
            <a:avLst/>
          </a:prstGeom>
          <a:noFill/>
        </p:spPr>
        <p:txBody>
          <a:bodyPr wrap="none" rtlCol="0">
            <a:spAutoFit/>
          </a:bodyPr>
          <a:lstStyle/>
          <a:p>
            <a:pPr algn="ctr" fontAlgn="ctr"/>
            <a:r>
              <a:rPr lang="en-US" altLang="zh-CN" sz="1100" b="1"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SSID guest </a:t>
            </a:r>
            <a:r>
              <a:rPr lang="en-US" altLang="zh-CN" sz="1100" b="1" dirty="0">
                <a:solidFill>
                  <a:schemeClr val="bg1">
                    <a:lumMod val="65000"/>
                  </a:schemeClr>
                </a:solidFill>
                <a:latin typeface="Huawei Sans" panose="020C0503030203020204" pitchFamily="34" charset="0"/>
              </a:rPr>
              <a:t>(VLAN 100)</a:t>
            </a:r>
          </a:p>
        </p:txBody>
      </p:sp>
      <p:cxnSp>
        <p:nvCxnSpPr>
          <p:cNvPr id="7" name="Straight Connector 54"/>
          <p:cNvCxnSpPr/>
          <p:nvPr/>
        </p:nvCxnSpPr>
        <p:spPr>
          <a:xfrm rot="10800000" flipH="1" flipV="1">
            <a:off x="3390871" y="3107347"/>
            <a:ext cx="1252827" cy="7346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55"/>
          <p:cNvCxnSpPr/>
          <p:nvPr/>
        </p:nvCxnSpPr>
        <p:spPr>
          <a:xfrm rot="10800000" flipV="1">
            <a:off x="2138046" y="3107347"/>
            <a:ext cx="1252825" cy="73466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58"/>
          <p:cNvCxnSpPr/>
          <p:nvPr/>
        </p:nvCxnSpPr>
        <p:spPr>
          <a:xfrm rot="10800000" flipH="1" flipV="1">
            <a:off x="2153020" y="3842010"/>
            <a:ext cx="507874" cy="789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69"/>
          <p:cNvCxnSpPr/>
          <p:nvPr/>
        </p:nvCxnSpPr>
        <p:spPr>
          <a:xfrm rot="10800000" flipV="1">
            <a:off x="1645146" y="3842010"/>
            <a:ext cx="507874" cy="78927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87" descr="汇聚交换机.png"/>
          <p:cNvPicPr>
            <a:picLocks noChangeAspect="1"/>
          </p:cNvPicPr>
          <p:nvPr/>
        </p:nvPicPr>
        <p:blipFill>
          <a:blip r:embed="rId3" cstate="print"/>
          <a:stretch>
            <a:fillRect/>
          </a:stretch>
        </p:blipFill>
        <p:spPr>
          <a:xfrm>
            <a:off x="3188017" y="3001986"/>
            <a:ext cx="405710" cy="331945"/>
          </a:xfrm>
          <a:prstGeom prst="rect">
            <a:avLst/>
          </a:prstGeom>
        </p:spPr>
      </p:pic>
      <p:pic>
        <p:nvPicPr>
          <p:cNvPr id="13" name="图片 76" descr="接入交换机.png"/>
          <p:cNvPicPr>
            <a:picLocks noChangeAspect="1"/>
          </p:cNvPicPr>
          <p:nvPr/>
        </p:nvPicPr>
        <p:blipFill>
          <a:blip r:embed="rId4" cstate="print"/>
          <a:stretch>
            <a:fillRect/>
          </a:stretch>
        </p:blipFill>
        <p:spPr>
          <a:xfrm>
            <a:off x="1950165" y="3789784"/>
            <a:ext cx="405710" cy="331945"/>
          </a:xfrm>
          <a:prstGeom prst="rect">
            <a:avLst/>
          </a:prstGeom>
        </p:spPr>
      </p:pic>
      <p:pic>
        <p:nvPicPr>
          <p:cNvPr id="14" name="图片 105" descr="AP.png"/>
          <p:cNvPicPr>
            <a:picLocks noChangeAspect="1"/>
          </p:cNvPicPr>
          <p:nvPr/>
        </p:nvPicPr>
        <p:blipFill>
          <a:blip r:embed="rId5" cstate="print"/>
          <a:stretch>
            <a:fillRect/>
          </a:stretch>
        </p:blipFill>
        <p:spPr>
          <a:xfrm>
            <a:off x="1331239" y="4486904"/>
            <a:ext cx="405710" cy="331945"/>
          </a:xfrm>
          <a:prstGeom prst="rect">
            <a:avLst/>
          </a:prstGeom>
        </p:spPr>
      </p:pic>
      <p:pic>
        <p:nvPicPr>
          <p:cNvPr id="15" name="图片 105" descr="AP.png"/>
          <p:cNvPicPr>
            <a:picLocks noChangeAspect="1"/>
          </p:cNvPicPr>
          <p:nvPr/>
        </p:nvPicPr>
        <p:blipFill>
          <a:blip r:embed="rId5" cstate="print"/>
          <a:stretch>
            <a:fillRect/>
          </a:stretch>
        </p:blipFill>
        <p:spPr>
          <a:xfrm>
            <a:off x="2569091" y="4486904"/>
            <a:ext cx="405710" cy="331945"/>
          </a:xfrm>
          <a:prstGeom prst="rect">
            <a:avLst/>
          </a:prstGeom>
        </p:spPr>
      </p:pic>
      <p:cxnSp>
        <p:nvCxnSpPr>
          <p:cNvPr id="17" name="Straight Connector 75"/>
          <p:cNvCxnSpPr/>
          <p:nvPr/>
        </p:nvCxnSpPr>
        <p:spPr>
          <a:xfrm rot="10800000" flipH="1" flipV="1">
            <a:off x="4628724" y="3842010"/>
            <a:ext cx="507874" cy="789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76"/>
          <p:cNvCxnSpPr/>
          <p:nvPr/>
        </p:nvCxnSpPr>
        <p:spPr>
          <a:xfrm rot="10800000" flipV="1">
            <a:off x="4120850" y="3842010"/>
            <a:ext cx="507874" cy="78927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9" name="图片 76" descr="接入交换机.png"/>
          <p:cNvPicPr>
            <a:picLocks noChangeAspect="1"/>
          </p:cNvPicPr>
          <p:nvPr/>
        </p:nvPicPr>
        <p:blipFill>
          <a:blip r:embed="rId4" cstate="print"/>
          <a:stretch>
            <a:fillRect/>
          </a:stretch>
        </p:blipFill>
        <p:spPr>
          <a:xfrm>
            <a:off x="4425869" y="3789784"/>
            <a:ext cx="405710" cy="331945"/>
          </a:xfrm>
          <a:prstGeom prst="rect">
            <a:avLst/>
          </a:prstGeom>
        </p:spPr>
      </p:pic>
      <p:pic>
        <p:nvPicPr>
          <p:cNvPr id="20" name="图片 158" descr="SAN网络-蓝.png"/>
          <p:cNvPicPr>
            <a:picLocks noChangeAspect="1"/>
          </p:cNvPicPr>
          <p:nvPr/>
        </p:nvPicPr>
        <p:blipFill>
          <a:blip r:embed="rId6" cstate="print"/>
          <a:stretch>
            <a:fillRect/>
          </a:stretch>
        </p:blipFill>
        <p:spPr>
          <a:xfrm>
            <a:off x="2650337" y="5158068"/>
            <a:ext cx="243218" cy="398465"/>
          </a:xfrm>
          <a:prstGeom prst="rect">
            <a:avLst/>
          </a:prstGeom>
        </p:spPr>
      </p:pic>
      <p:pic>
        <p:nvPicPr>
          <p:cNvPr id="21" name="图片 158" descr="SAN网络-蓝.png"/>
          <p:cNvPicPr>
            <a:picLocks noChangeAspect="1"/>
          </p:cNvPicPr>
          <p:nvPr/>
        </p:nvPicPr>
        <p:blipFill>
          <a:blip r:embed="rId6" cstate="print"/>
          <a:stretch>
            <a:fillRect/>
          </a:stretch>
        </p:blipFill>
        <p:spPr>
          <a:xfrm>
            <a:off x="3895675" y="5158068"/>
            <a:ext cx="243218" cy="398465"/>
          </a:xfrm>
          <a:prstGeom prst="rect">
            <a:avLst/>
          </a:prstGeom>
        </p:spPr>
      </p:pic>
      <p:pic>
        <p:nvPicPr>
          <p:cNvPr id="22" name="图片 72" descr="AP.png"/>
          <p:cNvPicPr>
            <a:picLocks noChangeAspect="1"/>
          </p:cNvPicPr>
          <p:nvPr/>
        </p:nvPicPr>
        <p:blipFill>
          <a:blip r:embed="rId7" cstate="print"/>
          <a:stretch>
            <a:fillRect/>
          </a:stretch>
        </p:blipFill>
        <p:spPr>
          <a:xfrm>
            <a:off x="5049070" y="4486904"/>
            <a:ext cx="404800" cy="331200"/>
          </a:xfrm>
          <a:prstGeom prst="rect">
            <a:avLst/>
          </a:prstGeom>
        </p:spPr>
      </p:pic>
      <p:pic>
        <p:nvPicPr>
          <p:cNvPr id="23" name="图片 105" descr="AP.png"/>
          <p:cNvPicPr>
            <a:picLocks noChangeAspect="1"/>
          </p:cNvPicPr>
          <p:nvPr/>
        </p:nvPicPr>
        <p:blipFill>
          <a:blip r:embed="rId5" cstate="print"/>
          <a:stretch>
            <a:fillRect/>
          </a:stretch>
        </p:blipFill>
        <p:spPr>
          <a:xfrm>
            <a:off x="3809985" y="4486904"/>
            <a:ext cx="405710" cy="331945"/>
          </a:xfrm>
          <a:prstGeom prst="rect">
            <a:avLst/>
          </a:prstGeom>
        </p:spPr>
      </p:pic>
      <p:sp>
        <p:nvSpPr>
          <p:cNvPr id="24" name="TextBox 82"/>
          <p:cNvSpPr txBox="1"/>
          <p:nvPr/>
        </p:nvSpPr>
        <p:spPr>
          <a:xfrm>
            <a:off x="2224887" y="5592392"/>
            <a:ext cx="987771" cy="261610"/>
          </a:xfrm>
          <a:prstGeom prst="rect">
            <a:avLst/>
          </a:prstGeom>
          <a:noFill/>
        </p:spPr>
        <p:txBody>
          <a:bodyPr wrap="none" rtlCol="0">
            <a:spAutoFit/>
          </a:bodyPr>
          <a:lstStyle/>
          <a:p>
            <a:pPr fontAlgn="ctr"/>
            <a:r>
              <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3"/>
          <p:cNvSpPr txBox="1"/>
          <p:nvPr/>
        </p:nvSpPr>
        <p:spPr>
          <a:xfrm>
            <a:off x="3473269" y="5592392"/>
            <a:ext cx="987771" cy="261610"/>
          </a:xfrm>
          <a:prstGeom prst="rect">
            <a:avLst/>
          </a:prstGeom>
          <a:noFill/>
        </p:spPr>
        <p:txBody>
          <a:bodyPr wrap="none" rtlCol="0">
            <a:spAutoFit/>
          </a:bodyPr>
          <a:lstStyle/>
          <a:p>
            <a:pPr fontAlgn="ctr"/>
            <a:r>
              <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Arrow Connector 84"/>
          <p:cNvCxnSpPr/>
          <p:nvPr/>
        </p:nvCxnSpPr>
        <p:spPr>
          <a:xfrm>
            <a:off x="2907028" y="5451878"/>
            <a:ext cx="902957" cy="0"/>
          </a:xfrm>
          <a:prstGeom prst="straightConnector1">
            <a:avLst/>
          </a:prstGeom>
          <a:noFill/>
          <a:ln w="19050">
            <a:solidFill>
              <a:schemeClr val="bg1">
                <a:lumMod val="75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0" name="Freeform 15"/>
          <p:cNvSpPr>
            <a:spLocks/>
          </p:cNvSpPr>
          <p:nvPr/>
        </p:nvSpPr>
        <p:spPr bwMode="auto">
          <a:xfrm flipV="1">
            <a:off x="2745981" y="4852420"/>
            <a:ext cx="51929" cy="54084"/>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6"/>
          <p:cNvSpPr>
            <a:spLocks noEditPoints="1"/>
          </p:cNvSpPr>
          <p:nvPr/>
        </p:nvSpPr>
        <p:spPr bwMode="auto">
          <a:xfrm flipV="1">
            <a:off x="2659316" y="4917832"/>
            <a:ext cx="225259" cy="12534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5"/>
          <p:cNvSpPr>
            <a:spLocks/>
          </p:cNvSpPr>
          <p:nvPr/>
        </p:nvSpPr>
        <p:spPr bwMode="auto">
          <a:xfrm flipV="1">
            <a:off x="3998283" y="4852420"/>
            <a:ext cx="51929" cy="54084"/>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6"/>
          <p:cNvSpPr>
            <a:spLocks noEditPoints="1"/>
          </p:cNvSpPr>
          <p:nvPr/>
        </p:nvSpPr>
        <p:spPr bwMode="auto">
          <a:xfrm flipV="1">
            <a:off x="3911618" y="4917832"/>
            <a:ext cx="225259" cy="12534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3"/>
          <p:cNvSpPr/>
          <p:nvPr/>
        </p:nvSpPr>
        <p:spPr>
          <a:xfrm>
            <a:off x="2431540" y="2792416"/>
            <a:ext cx="730595" cy="2372109"/>
          </a:xfrm>
          <a:custGeom>
            <a:avLst/>
            <a:gdLst>
              <a:gd name="connsiteX0" fmla="*/ 86238 w 595871"/>
              <a:gd name="connsiteY0" fmla="*/ 2488223 h 2488223"/>
              <a:gd name="connsiteX1" fmla="*/ 121407 w 595871"/>
              <a:gd name="connsiteY1" fmla="*/ 1644162 h 2488223"/>
              <a:gd name="connsiteX2" fmla="*/ 15900 w 595871"/>
              <a:gd name="connsiteY2" fmla="*/ 1160585 h 2488223"/>
              <a:gd name="connsiteX3" fmla="*/ 517061 w 595871"/>
              <a:gd name="connsiteY3" fmla="*/ 773723 h 2488223"/>
              <a:gd name="connsiteX4" fmla="*/ 587400 w 595871"/>
              <a:gd name="connsiteY4" fmla="*/ 0 h 2488223"/>
              <a:gd name="connsiteX0" fmla="*/ 280137 w 799497"/>
              <a:gd name="connsiteY0" fmla="*/ 2488223 h 2488223"/>
              <a:gd name="connsiteX1" fmla="*/ 315306 w 799497"/>
              <a:gd name="connsiteY1" fmla="*/ 1644162 h 2488223"/>
              <a:gd name="connsiteX2" fmla="*/ 8743 w 799497"/>
              <a:gd name="connsiteY2" fmla="*/ 1301262 h 2488223"/>
              <a:gd name="connsiteX3" fmla="*/ 710960 w 799497"/>
              <a:gd name="connsiteY3" fmla="*/ 773723 h 2488223"/>
              <a:gd name="connsiteX4" fmla="*/ 781299 w 799497"/>
              <a:gd name="connsiteY4" fmla="*/ 0 h 2488223"/>
              <a:gd name="connsiteX0" fmla="*/ 57152 w 798732"/>
              <a:gd name="connsiteY0" fmla="*/ 2567354 h 2567354"/>
              <a:gd name="connsiteX1" fmla="*/ 314541 w 798732"/>
              <a:gd name="connsiteY1" fmla="*/ 1644162 h 2567354"/>
              <a:gd name="connsiteX2" fmla="*/ 7978 w 798732"/>
              <a:gd name="connsiteY2" fmla="*/ 1301262 h 2567354"/>
              <a:gd name="connsiteX3" fmla="*/ 710195 w 798732"/>
              <a:gd name="connsiteY3" fmla="*/ 773723 h 2567354"/>
              <a:gd name="connsiteX4" fmla="*/ 780534 w 798732"/>
              <a:gd name="connsiteY4" fmla="*/ 0 h 2567354"/>
              <a:gd name="connsiteX0" fmla="*/ 152701 w 799043"/>
              <a:gd name="connsiteY0" fmla="*/ 2576147 h 2576147"/>
              <a:gd name="connsiteX1" fmla="*/ 314852 w 799043"/>
              <a:gd name="connsiteY1" fmla="*/ 1644162 h 2576147"/>
              <a:gd name="connsiteX2" fmla="*/ 8289 w 799043"/>
              <a:gd name="connsiteY2" fmla="*/ 1301262 h 2576147"/>
              <a:gd name="connsiteX3" fmla="*/ 710506 w 799043"/>
              <a:gd name="connsiteY3" fmla="*/ 773723 h 2576147"/>
              <a:gd name="connsiteX4" fmla="*/ 780845 w 799043"/>
              <a:gd name="connsiteY4" fmla="*/ 0 h 2576147"/>
              <a:gd name="connsiteX0" fmla="*/ 152995 w 799337"/>
              <a:gd name="connsiteY0" fmla="*/ 2576147 h 2576147"/>
              <a:gd name="connsiteX1" fmla="*/ 310052 w 799337"/>
              <a:gd name="connsiteY1" fmla="*/ 1728828 h 2576147"/>
              <a:gd name="connsiteX2" fmla="*/ 8583 w 799337"/>
              <a:gd name="connsiteY2" fmla="*/ 1301262 h 2576147"/>
              <a:gd name="connsiteX3" fmla="*/ 710800 w 799337"/>
              <a:gd name="connsiteY3" fmla="*/ 773723 h 2576147"/>
              <a:gd name="connsiteX4" fmla="*/ 781139 w 799337"/>
              <a:gd name="connsiteY4" fmla="*/ 0 h 2576147"/>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209244 w 799540"/>
              <a:gd name="connsiteY0" fmla="*/ 2601547 h 2601547"/>
              <a:gd name="connsiteX1" fmla="*/ 310255 w 799540"/>
              <a:gd name="connsiteY1" fmla="*/ 1728828 h 2601547"/>
              <a:gd name="connsiteX2" fmla="*/ 8786 w 799540"/>
              <a:gd name="connsiteY2" fmla="*/ 1301262 h 2601547"/>
              <a:gd name="connsiteX3" fmla="*/ 711003 w 799540"/>
              <a:gd name="connsiteY3" fmla="*/ 773723 h 2601547"/>
              <a:gd name="connsiteX4" fmla="*/ 781342 w 799540"/>
              <a:gd name="connsiteY4" fmla="*/ 0 h 2601547"/>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33715 w 803631"/>
              <a:gd name="connsiteY0" fmla="*/ 2533814 h 2533814"/>
              <a:gd name="connsiteX1" fmla="*/ 258300 w 803631"/>
              <a:gd name="connsiteY1" fmla="*/ 1792328 h 2533814"/>
              <a:gd name="connsiteX2" fmla="*/ 12877 w 803631"/>
              <a:gd name="connsiteY2" fmla="*/ 1301262 h 2533814"/>
              <a:gd name="connsiteX3" fmla="*/ 715094 w 803631"/>
              <a:gd name="connsiteY3" fmla="*/ 773723 h 2533814"/>
              <a:gd name="connsiteX4" fmla="*/ 785433 w 803631"/>
              <a:gd name="connsiteY4" fmla="*/ 0 h 2533814"/>
              <a:gd name="connsiteX0" fmla="*/ 232108 w 802024"/>
              <a:gd name="connsiteY0" fmla="*/ 2533814 h 2533814"/>
              <a:gd name="connsiteX1" fmla="*/ 277073 w 802024"/>
              <a:gd name="connsiteY1" fmla="*/ 1792328 h 2533814"/>
              <a:gd name="connsiteX2" fmla="*/ 11270 w 802024"/>
              <a:gd name="connsiteY2" fmla="*/ 1301262 h 2533814"/>
              <a:gd name="connsiteX3" fmla="*/ 713487 w 802024"/>
              <a:gd name="connsiteY3" fmla="*/ 773723 h 2533814"/>
              <a:gd name="connsiteX4" fmla="*/ 783826 w 802024"/>
              <a:gd name="connsiteY4" fmla="*/ 0 h 2533814"/>
              <a:gd name="connsiteX0" fmla="*/ 222813 w 792729"/>
              <a:gd name="connsiteY0" fmla="*/ 2533814 h 2533814"/>
              <a:gd name="connsiteX1" fmla="*/ 267778 w 792729"/>
              <a:gd name="connsiteY1" fmla="*/ 1792328 h 2533814"/>
              <a:gd name="connsiteX2" fmla="*/ 1975 w 792729"/>
              <a:gd name="connsiteY2" fmla="*/ 1301262 h 2533814"/>
              <a:gd name="connsiteX3" fmla="*/ 704192 w 792729"/>
              <a:gd name="connsiteY3" fmla="*/ 773723 h 2533814"/>
              <a:gd name="connsiteX4" fmla="*/ 774531 w 792729"/>
              <a:gd name="connsiteY4" fmla="*/ 0 h 2533814"/>
              <a:gd name="connsiteX0" fmla="*/ 258284 w 830240"/>
              <a:gd name="connsiteY0" fmla="*/ 2533814 h 2533814"/>
              <a:gd name="connsiteX1" fmla="*/ 303249 w 830240"/>
              <a:gd name="connsiteY1" fmla="*/ 1792328 h 2533814"/>
              <a:gd name="connsiteX2" fmla="*/ 1781 w 830240"/>
              <a:gd name="connsiteY2" fmla="*/ 1305495 h 2533814"/>
              <a:gd name="connsiteX3" fmla="*/ 739663 w 830240"/>
              <a:gd name="connsiteY3" fmla="*/ 773723 h 2533814"/>
              <a:gd name="connsiteX4" fmla="*/ 810002 w 830240"/>
              <a:gd name="connsiteY4" fmla="*/ 0 h 2533814"/>
              <a:gd name="connsiteX0" fmla="*/ 267927 w 853030"/>
              <a:gd name="connsiteY0" fmla="*/ 2533814 h 2533814"/>
              <a:gd name="connsiteX1" fmla="*/ 312892 w 853030"/>
              <a:gd name="connsiteY1" fmla="*/ 1792328 h 2533814"/>
              <a:gd name="connsiteX2" fmla="*/ 11424 w 853030"/>
              <a:gd name="connsiteY2" fmla="*/ 1305495 h 2533814"/>
              <a:gd name="connsiteX3" fmla="*/ 774781 w 853030"/>
              <a:gd name="connsiteY3" fmla="*/ 811823 h 2533814"/>
              <a:gd name="connsiteX4" fmla="*/ 819645 w 853030"/>
              <a:gd name="connsiteY4" fmla="*/ 0 h 2533814"/>
              <a:gd name="connsiteX0" fmla="*/ 267927 w 891058"/>
              <a:gd name="connsiteY0" fmla="*/ 2563447 h 2563447"/>
              <a:gd name="connsiteX1" fmla="*/ 312892 w 891058"/>
              <a:gd name="connsiteY1" fmla="*/ 1821961 h 2563447"/>
              <a:gd name="connsiteX2" fmla="*/ 11424 w 891058"/>
              <a:gd name="connsiteY2" fmla="*/ 1335128 h 2563447"/>
              <a:gd name="connsiteX3" fmla="*/ 774781 w 891058"/>
              <a:gd name="connsiteY3" fmla="*/ 841456 h 2563447"/>
              <a:gd name="connsiteX4" fmla="*/ 880785 w 891058"/>
              <a:gd name="connsiteY4" fmla="*/ 0 h 2563447"/>
              <a:gd name="connsiteX0" fmla="*/ 264738 w 879301"/>
              <a:gd name="connsiteY0" fmla="*/ 2563447 h 2563447"/>
              <a:gd name="connsiteX1" fmla="*/ 309703 w 879301"/>
              <a:gd name="connsiteY1" fmla="*/ 1821961 h 2563447"/>
              <a:gd name="connsiteX2" fmla="*/ 8235 w 879301"/>
              <a:gd name="connsiteY2" fmla="*/ 1335128 h 2563447"/>
              <a:gd name="connsiteX3" fmla="*/ 690073 w 879301"/>
              <a:gd name="connsiteY3" fmla="*/ 892256 h 2563447"/>
              <a:gd name="connsiteX4" fmla="*/ 877596 w 879301"/>
              <a:gd name="connsiteY4" fmla="*/ 0 h 2563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301" h="2563447">
                <a:moveTo>
                  <a:pt x="264738" y="2563447"/>
                </a:moveTo>
                <a:cubicBezTo>
                  <a:pt x="130241" y="2074253"/>
                  <a:pt x="352453" y="2026681"/>
                  <a:pt x="309703" y="1821961"/>
                </a:cubicBezTo>
                <a:cubicBezTo>
                  <a:pt x="266953" y="1617241"/>
                  <a:pt x="-55160" y="1490079"/>
                  <a:pt x="8235" y="1335128"/>
                </a:cubicBezTo>
                <a:cubicBezTo>
                  <a:pt x="71630" y="1180177"/>
                  <a:pt x="545180" y="1114777"/>
                  <a:pt x="690073" y="892256"/>
                </a:cubicBezTo>
                <a:cubicBezTo>
                  <a:pt x="834966" y="669735"/>
                  <a:pt x="890051" y="290146"/>
                  <a:pt x="877596" y="0"/>
                </a:cubicBezTo>
              </a:path>
            </a:pathLst>
          </a:custGeom>
          <a:noFill/>
          <a:ln w="57150">
            <a:solidFill>
              <a:schemeClr val="bg1">
                <a:lumMod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4"/>
          <p:cNvSpPr/>
          <p:nvPr/>
        </p:nvSpPr>
        <p:spPr>
          <a:xfrm flipH="1">
            <a:off x="3749859" y="2792416"/>
            <a:ext cx="599725" cy="2372109"/>
          </a:xfrm>
          <a:custGeom>
            <a:avLst/>
            <a:gdLst>
              <a:gd name="connsiteX0" fmla="*/ 86238 w 595871"/>
              <a:gd name="connsiteY0" fmla="*/ 2488223 h 2488223"/>
              <a:gd name="connsiteX1" fmla="*/ 121407 w 595871"/>
              <a:gd name="connsiteY1" fmla="*/ 1644162 h 2488223"/>
              <a:gd name="connsiteX2" fmla="*/ 15900 w 595871"/>
              <a:gd name="connsiteY2" fmla="*/ 1160585 h 2488223"/>
              <a:gd name="connsiteX3" fmla="*/ 517061 w 595871"/>
              <a:gd name="connsiteY3" fmla="*/ 773723 h 2488223"/>
              <a:gd name="connsiteX4" fmla="*/ 587400 w 595871"/>
              <a:gd name="connsiteY4" fmla="*/ 0 h 2488223"/>
              <a:gd name="connsiteX0" fmla="*/ 280137 w 799497"/>
              <a:gd name="connsiteY0" fmla="*/ 2488223 h 2488223"/>
              <a:gd name="connsiteX1" fmla="*/ 315306 w 799497"/>
              <a:gd name="connsiteY1" fmla="*/ 1644162 h 2488223"/>
              <a:gd name="connsiteX2" fmla="*/ 8743 w 799497"/>
              <a:gd name="connsiteY2" fmla="*/ 1301262 h 2488223"/>
              <a:gd name="connsiteX3" fmla="*/ 710960 w 799497"/>
              <a:gd name="connsiteY3" fmla="*/ 773723 h 2488223"/>
              <a:gd name="connsiteX4" fmla="*/ 781299 w 799497"/>
              <a:gd name="connsiteY4" fmla="*/ 0 h 2488223"/>
              <a:gd name="connsiteX0" fmla="*/ 57152 w 798732"/>
              <a:gd name="connsiteY0" fmla="*/ 2567354 h 2567354"/>
              <a:gd name="connsiteX1" fmla="*/ 314541 w 798732"/>
              <a:gd name="connsiteY1" fmla="*/ 1644162 h 2567354"/>
              <a:gd name="connsiteX2" fmla="*/ 7978 w 798732"/>
              <a:gd name="connsiteY2" fmla="*/ 1301262 h 2567354"/>
              <a:gd name="connsiteX3" fmla="*/ 710195 w 798732"/>
              <a:gd name="connsiteY3" fmla="*/ 773723 h 2567354"/>
              <a:gd name="connsiteX4" fmla="*/ 780534 w 798732"/>
              <a:gd name="connsiteY4" fmla="*/ 0 h 2567354"/>
              <a:gd name="connsiteX0" fmla="*/ 152701 w 799043"/>
              <a:gd name="connsiteY0" fmla="*/ 2576147 h 2576147"/>
              <a:gd name="connsiteX1" fmla="*/ 314852 w 799043"/>
              <a:gd name="connsiteY1" fmla="*/ 1644162 h 2576147"/>
              <a:gd name="connsiteX2" fmla="*/ 8289 w 799043"/>
              <a:gd name="connsiteY2" fmla="*/ 1301262 h 2576147"/>
              <a:gd name="connsiteX3" fmla="*/ 710506 w 799043"/>
              <a:gd name="connsiteY3" fmla="*/ 773723 h 2576147"/>
              <a:gd name="connsiteX4" fmla="*/ 780845 w 799043"/>
              <a:gd name="connsiteY4" fmla="*/ 0 h 2576147"/>
              <a:gd name="connsiteX0" fmla="*/ 152995 w 799337"/>
              <a:gd name="connsiteY0" fmla="*/ 2576147 h 2576147"/>
              <a:gd name="connsiteX1" fmla="*/ 310052 w 799337"/>
              <a:gd name="connsiteY1" fmla="*/ 1728828 h 2576147"/>
              <a:gd name="connsiteX2" fmla="*/ 8583 w 799337"/>
              <a:gd name="connsiteY2" fmla="*/ 1301262 h 2576147"/>
              <a:gd name="connsiteX3" fmla="*/ 710800 w 799337"/>
              <a:gd name="connsiteY3" fmla="*/ 773723 h 2576147"/>
              <a:gd name="connsiteX4" fmla="*/ 781139 w 799337"/>
              <a:gd name="connsiteY4" fmla="*/ 0 h 2576147"/>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209244 w 799540"/>
              <a:gd name="connsiteY0" fmla="*/ 2601547 h 2601547"/>
              <a:gd name="connsiteX1" fmla="*/ 310255 w 799540"/>
              <a:gd name="connsiteY1" fmla="*/ 1728828 h 2601547"/>
              <a:gd name="connsiteX2" fmla="*/ 8786 w 799540"/>
              <a:gd name="connsiteY2" fmla="*/ 1301262 h 2601547"/>
              <a:gd name="connsiteX3" fmla="*/ 711003 w 799540"/>
              <a:gd name="connsiteY3" fmla="*/ 773723 h 2601547"/>
              <a:gd name="connsiteX4" fmla="*/ 781342 w 799540"/>
              <a:gd name="connsiteY4" fmla="*/ 0 h 2601547"/>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33715 w 803631"/>
              <a:gd name="connsiteY0" fmla="*/ 2533814 h 2533814"/>
              <a:gd name="connsiteX1" fmla="*/ 258300 w 803631"/>
              <a:gd name="connsiteY1" fmla="*/ 1792328 h 2533814"/>
              <a:gd name="connsiteX2" fmla="*/ 12877 w 803631"/>
              <a:gd name="connsiteY2" fmla="*/ 1301262 h 2533814"/>
              <a:gd name="connsiteX3" fmla="*/ 715094 w 803631"/>
              <a:gd name="connsiteY3" fmla="*/ 773723 h 2533814"/>
              <a:gd name="connsiteX4" fmla="*/ 785433 w 803631"/>
              <a:gd name="connsiteY4" fmla="*/ 0 h 2533814"/>
              <a:gd name="connsiteX0" fmla="*/ 232108 w 802024"/>
              <a:gd name="connsiteY0" fmla="*/ 2533814 h 2533814"/>
              <a:gd name="connsiteX1" fmla="*/ 277073 w 802024"/>
              <a:gd name="connsiteY1" fmla="*/ 1792328 h 2533814"/>
              <a:gd name="connsiteX2" fmla="*/ 11270 w 802024"/>
              <a:gd name="connsiteY2" fmla="*/ 1301262 h 2533814"/>
              <a:gd name="connsiteX3" fmla="*/ 713487 w 802024"/>
              <a:gd name="connsiteY3" fmla="*/ 773723 h 2533814"/>
              <a:gd name="connsiteX4" fmla="*/ 783826 w 802024"/>
              <a:gd name="connsiteY4" fmla="*/ 0 h 2533814"/>
              <a:gd name="connsiteX0" fmla="*/ 222813 w 792729"/>
              <a:gd name="connsiteY0" fmla="*/ 2533814 h 2533814"/>
              <a:gd name="connsiteX1" fmla="*/ 267778 w 792729"/>
              <a:gd name="connsiteY1" fmla="*/ 1792328 h 2533814"/>
              <a:gd name="connsiteX2" fmla="*/ 1975 w 792729"/>
              <a:gd name="connsiteY2" fmla="*/ 1301262 h 2533814"/>
              <a:gd name="connsiteX3" fmla="*/ 704192 w 792729"/>
              <a:gd name="connsiteY3" fmla="*/ 773723 h 2533814"/>
              <a:gd name="connsiteX4" fmla="*/ 774531 w 792729"/>
              <a:gd name="connsiteY4" fmla="*/ 0 h 2533814"/>
              <a:gd name="connsiteX0" fmla="*/ 258284 w 830240"/>
              <a:gd name="connsiteY0" fmla="*/ 2533814 h 2533814"/>
              <a:gd name="connsiteX1" fmla="*/ 303249 w 830240"/>
              <a:gd name="connsiteY1" fmla="*/ 1792328 h 2533814"/>
              <a:gd name="connsiteX2" fmla="*/ 1781 w 830240"/>
              <a:gd name="connsiteY2" fmla="*/ 1305495 h 2533814"/>
              <a:gd name="connsiteX3" fmla="*/ 739663 w 830240"/>
              <a:gd name="connsiteY3" fmla="*/ 773723 h 2533814"/>
              <a:gd name="connsiteX4" fmla="*/ 810002 w 830240"/>
              <a:gd name="connsiteY4" fmla="*/ 0 h 2533814"/>
              <a:gd name="connsiteX0" fmla="*/ 267927 w 853030"/>
              <a:gd name="connsiteY0" fmla="*/ 2533814 h 2533814"/>
              <a:gd name="connsiteX1" fmla="*/ 312892 w 853030"/>
              <a:gd name="connsiteY1" fmla="*/ 1792328 h 2533814"/>
              <a:gd name="connsiteX2" fmla="*/ 11424 w 853030"/>
              <a:gd name="connsiteY2" fmla="*/ 1305495 h 2533814"/>
              <a:gd name="connsiteX3" fmla="*/ 774781 w 853030"/>
              <a:gd name="connsiteY3" fmla="*/ 811823 h 2533814"/>
              <a:gd name="connsiteX4" fmla="*/ 819645 w 853030"/>
              <a:gd name="connsiteY4" fmla="*/ 0 h 2533814"/>
              <a:gd name="connsiteX0" fmla="*/ 267927 w 891058"/>
              <a:gd name="connsiteY0" fmla="*/ 2563447 h 2563447"/>
              <a:gd name="connsiteX1" fmla="*/ 312892 w 891058"/>
              <a:gd name="connsiteY1" fmla="*/ 1821961 h 2563447"/>
              <a:gd name="connsiteX2" fmla="*/ 11424 w 891058"/>
              <a:gd name="connsiteY2" fmla="*/ 1335128 h 2563447"/>
              <a:gd name="connsiteX3" fmla="*/ 774781 w 891058"/>
              <a:gd name="connsiteY3" fmla="*/ 841456 h 2563447"/>
              <a:gd name="connsiteX4" fmla="*/ 880785 w 891058"/>
              <a:gd name="connsiteY4" fmla="*/ 0 h 2563447"/>
              <a:gd name="connsiteX0" fmla="*/ 264738 w 879301"/>
              <a:gd name="connsiteY0" fmla="*/ 2563447 h 2563447"/>
              <a:gd name="connsiteX1" fmla="*/ 309703 w 879301"/>
              <a:gd name="connsiteY1" fmla="*/ 1821961 h 2563447"/>
              <a:gd name="connsiteX2" fmla="*/ 8235 w 879301"/>
              <a:gd name="connsiteY2" fmla="*/ 1335128 h 2563447"/>
              <a:gd name="connsiteX3" fmla="*/ 690073 w 879301"/>
              <a:gd name="connsiteY3" fmla="*/ 892256 h 2563447"/>
              <a:gd name="connsiteX4" fmla="*/ 877596 w 879301"/>
              <a:gd name="connsiteY4" fmla="*/ 0 h 2563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301" h="2563447">
                <a:moveTo>
                  <a:pt x="264738" y="2563447"/>
                </a:moveTo>
                <a:cubicBezTo>
                  <a:pt x="130241" y="2074253"/>
                  <a:pt x="352453" y="2026681"/>
                  <a:pt x="309703" y="1821961"/>
                </a:cubicBezTo>
                <a:cubicBezTo>
                  <a:pt x="266953" y="1617241"/>
                  <a:pt x="-55160" y="1490079"/>
                  <a:pt x="8235" y="1335128"/>
                </a:cubicBezTo>
                <a:cubicBezTo>
                  <a:pt x="71630" y="1180177"/>
                  <a:pt x="545180" y="1114777"/>
                  <a:pt x="690073" y="892256"/>
                </a:cubicBezTo>
                <a:cubicBezTo>
                  <a:pt x="834966" y="669735"/>
                  <a:pt x="890051" y="290146"/>
                  <a:pt x="877596" y="0"/>
                </a:cubicBezTo>
              </a:path>
            </a:pathLst>
          </a:cu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95"/>
          <p:cNvSpPr txBox="1"/>
          <p:nvPr/>
        </p:nvSpPr>
        <p:spPr>
          <a:xfrm>
            <a:off x="2770786" y="4233512"/>
            <a:ext cx="449162" cy="261610"/>
          </a:xfrm>
          <a:prstGeom prst="rect">
            <a:avLst/>
          </a:prstGeom>
          <a:noFill/>
        </p:spPr>
        <p:txBody>
          <a:bodyPr wrap="none" rtlCol="0">
            <a:spAutoFit/>
          </a:bodyPr>
          <a:lstStyle/>
          <a:p>
            <a:pPr fontAlgn="ctr"/>
            <a:r>
              <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AP1</a:t>
            </a:r>
            <a:endParaRPr lang="en-US" altLang="zh-CN" sz="11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96"/>
          <p:cNvSpPr txBox="1"/>
          <p:nvPr/>
        </p:nvSpPr>
        <p:spPr>
          <a:xfrm>
            <a:off x="3534652" y="4233512"/>
            <a:ext cx="449162" cy="261610"/>
          </a:xfrm>
          <a:prstGeom prst="rect">
            <a:avLst/>
          </a:prstGeom>
          <a:noFill/>
        </p:spPr>
        <p:txBody>
          <a:bodyPr wrap="none" rtlCol="0">
            <a:spAutoFit/>
          </a:bodyPr>
          <a:lstStyle/>
          <a:p>
            <a:pPr fontAlgn="ctr"/>
            <a:r>
              <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AP2</a:t>
            </a:r>
            <a:endParaRPr lang="en-US" altLang="zh-CN" sz="11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a:xfrm>
            <a:off x="729673" y="1417263"/>
            <a:ext cx="5200966" cy="1281416"/>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72000" rtlCol="0" anchor="t" anchorCtr="0"/>
          <a:lstStyle/>
          <a:p>
            <a:pPr marL="176213" indent="-176213" fontAlgn="ctr">
              <a:lnSpc>
                <a:spcPct val="140000"/>
              </a:lnSpc>
              <a:spcAft>
                <a:spcPts val="600"/>
              </a:spcAft>
              <a:buFont typeface="Arial" panose="020B0604020202020204" pitchFamily="34" charset="0"/>
              <a:buChar char="•"/>
            </a:pPr>
            <a:r>
              <a:rPr lang="en-US" altLang="zh-CN" sz="1100" dirty="0" smtClean="0">
                <a:solidFill>
                  <a:schemeClr val="tx1"/>
                </a:solidFill>
                <a:latin typeface="Huawei Sans" panose="020C0503030203020204" pitchFamily="34" charset="0"/>
              </a:rPr>
              <a:t>When </a:t>
            </a:r>
            <a:r>
              <a:rPr lang="en-US" altLang="zh-CN" sz="1100" dirty="0">
                <a:solidFill>
                  <a:schemeClr val="tx1"/>
                </a:solidFill>
                <a:latin typeface="Huawei Sans" panose="020C0503030203020204" pitchFamily="34" charset="0"/>
              </a:rPr>
              <a:t>a STA roams between APs on the same Layer 2 network, the service VLAN remains unchanged before and after the </a:t>
            </a:r>
            <a:r>
              <a:rPr lang="en-US" altLang="zh-CN" sz="1100" dirty="0" smtClean="0">
                <a:solidFill>
                  <a:schemeClr val="tx1"/>
                </a:solidFill>
                <a:latin typeface="Huawei Sans" panose="020C0503030203020204" pitchFamily="34" charset="0"/>
              </a:rPr>
              <a:t>roaming.</a:t>
            </a:r>
            <a:endParaRPr lang="en-US" altLang="zh-CN"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altLang="zh-CN" sz="1100" dirty="0" smtClean="0">
                <a:solidFill>
                  <a:schemeClr val="tx1"/>
                </a:solidFill>
                <a:latin typeface="Huawei Sans" panose="020C0503030203020204" pitchFamily="34" charset="0"/>
              </a:rPr>
              <a:t>Characteristics</a:t>
            </a:r>
            <a:r>
              <a:rPr lang="en-US" altLang="zh-CN" sz="1100" dirty="0">
                <a:solidFill>
                  <a:schemeClr val="tx1"/>
                </a:solidFill>
                <a:latin typeface="Huawei Sans" panose="020C0503030203020204" pitchFamily="34" charset="0"/>
              </a:rPr>
              <a:t>: Two APs at the same site have the same SSID and service VLAN.</a:t>
            </a:r>
            <a:endParaRPr lang="en-US" altLang="zh-CN" sz="11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40" name="圆角矩形 75"/>
          <p:cNvSpPr/>
          <p:nvPr/>
        </p:nvSpPr>
        <p:spPr>
          <a:xfrm>
            <a:off x="729673" y="1000721"/>
            <a:ext cx="5200966"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Layer 2 roaming</a:t>
            </a:r>
          </a:p>
        </p:txBody>
      </p:sp>
      <p:sp>
        <p:nvSpPr>
          <p:cNvPr id="41" name="圆角矩形 75"/>
          <p:cNvSpPr/>
          <p:nvPr/>
        </p:nvSpPr>
        <p:spPr>
          <a:xfrm>
            <a:off x="6222966" y="2792416"/>
            <a:ext cx="5239362" cy="334255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gn="just" fontAlgn="ctr">
              <a:lnSpc>
                <a:spcPts val="2000"/>
              </a:lnSpc>
              <a:spcAft>
                <a:spcPts val="600"/>
              </a:spcAft>
              <a:buFont typeface="+mj-lt"/>
              <a:buAutoNum type="arabicPeriod"/>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圆角矩形 75"/>
          <p:cNvSpPr/>
          <p:nvPr/>
        </p:nvSpPr>
        <p:spPr>
          <a:xfrm>
            <a:off x="6222966" y="1409534"/>
            <a:ext cx="5239362" cy="1296874"/>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72000" rtlCol="0" anchor="t" anchorCtr="0"/>
          <a:lstStyle/>
          <a:p>
            <a:pPr marL="176213" indent="-176213" fontAlgn="ctr">
              <a:lnSpc>
                <a:spcPct val="140000"/>
              </a:lnSpc>
              <a:spcAft>
                <a:spcPts val="600"/>
              </a:spcAft>
              <a:buFont typeface="Arial" panose="020B0604020202020204" pitchFamily="34" charset="0"/>
              <a:buChar char="•"/>
            </a:pPr>
            <a:r>
              <a:rPr lang="en-US" altLang="zh-CN" sz="1100" dirty="0" smtClean="0">
                <a:solidFill>
                  <a:schemeClr val="tx1"/>
                </a:solidFill>
                <a:latin typeface="Huawei Sans" panose="020C0503030203020204" pitchFamily="34" charset="0"/>
              </a:rPr>
              <a:t>APs before and after STA roaming belong to different service VLANs. The two APs belong to different Layer 2 service domains, and connect to different service gateways.</a:t>
            </a:r>
            <a:endParaRPr lang="en-US" altLang="zh-CN" sz="11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lvl="0" indent="-176213" fontAlgn="ctr">
              <a:lnSpc>
                <a:spcPct val="140000"/>
              </a:lnSpc>
              <a:spcAft>
                <a:spcPts val="600"/>
              </a:spcAft>
              <a:buFont typeface="Arial" panose="020B0604020202020204" pitchFamily="34" charset="0"/>
              <a:buChar char="•"/>
            </a:pPr>
            <a:r>
              <a:rPr lang="en-US" altLang="zh-CN" sz="1100" dirty="0" smtClean="0">
                <a:solidFill>
                  <a:schemeClr val="tx1"/>
                </a:solidFill>
                <a:latin typeface="Huawei Sans" panose="020C0503030203020204" pitchFamily="34" charset="0"/>
              </a:rPr>
              <a:t>Characteristics: Two APs at the same site have the same SSID and authentication mode but different service VLANs.</a:t>
            </a:r>
            <a:endParaRPr lang="en-US" altLang="zh-CN" sz="11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43" name="圆角矩形 75"/>
          <p:cNvSpPr/>
          <p:nvPr/>
        </p:nvSpPr>
        <p:spPr>
          <a:xfrm>
            <a:off x="6222966" y="1000721"/>
            <a:ext cx="523936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Layer 3 roaming</a:t>
            </a:r>
          </a:p>
        </p:txBody>
      </p:sp>
      <p:sp>
        <p:nvSpPr>
          <p:cNvPr id="44" name="Oval 45"/>
          <p:cNvSpPr/>
          <p:nvPr/>
        </p:nvSpPr>
        <p:spPr>
          <a:xfrm>
            <a:off x="7138119" y="5103552"/>
            <a:ext cx="3437792" cy="9845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Straight Connector 47"/>
          <p:cNvCxnSpPr/>
          <p:nvPr/>
        </p:nvCxnSpPr>
        <p:spPr>
          <a:xfrm rot="10800000" flipH="1" flipV="1">
            <a:off x="8867179" y="3092919"/>
            <a:ext cx="1252827" cy="7346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p:nvPr/>
        </p:nvCxnSpPr>
        <p:spPr>
          <a:xfrm rot="10800000" flipV="1">
            <a:off x="7614354" y="3092919"/>
            <a:ext cx="1252825" cy="73466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50"/>
          <p:cNvCxnSpPr/>
          <p:nvPr/>
        </p:nvCxnSpPr>
        <p:spPr>
          <a:xfrm rot="10800000" flipH="1" flipV="1">
            <a:off x="7629328" y="3827582"/>
            <a:ext cx="507874" cy="789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1"/>
          <p:cNvCxnSpPr/>
          <p:nvPr/>
        </p:nvCxnSpPr>
        <p:spPr>
          <a:xfrm rot="10800000" flipV="1">
            <a:off x="7121454" y="3827582"/>
            <a:ext cx="507874" cy="78927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1" name="图片 87" descr="汇聚交换机.png"/>
          <p:cNvPicPr>
            <a:picLocks noChangeAspect="1"/>
          </p:cNvPicPr>
          <p:nvPr/>
        </p:nvPicPr>
        <p:blipFill>
          <a:blip r:embed="rId3" cstate="print"/>
          <a:stretch>
            <a:fillRect/>
          </a:stretch>
        </p:blipFill>
        <p:spPr>
          <a:xfrm>
            <a:off x="8664325" y="2987558"/>
            <a:ext cx="405710" cy="331945"/>
          </a:xfrm>
          <a:prstGeom prst="rect">
            <a:avLst/>
          </a:prstGeom>
        </p:spPr>
      </p:pic>
      <p:pic>
        <p:nvPicPr>
          <p:cNvPr id="52" name="图片 76" descr="接入交换机.png"/>
          <p:cNvPicPr>
            <a:picLocks noChangeAspect="1"/>
          </p:cNvPicPr>
          <p:nvPr/>
        </p:nvPicPr>
        <p:blipFill>
          <a:blip r:embed="rId4" cstate="print"/>
          <a:stretch>
            <a:fillRect/>
          </a:stretch>
        </p:blipFill>
        <p:spPr>
          <a:xfrm>
            <a:off x="7426473" y="3775356"/>
            <a:ext cx="405710" cy="331945"/>
          </a:xfrm>
          <a:prstGeom prst="rect">
            <a:avLst/>
          </a:prstGeom>
        </p:spPr>
      </p:pic>
      <p:pic>
        <p:nvPicPr>
          <p:cNvPr id="53" name="图片 105" descr="AP.png"/>
          <p:cNvPicPr>
            <a:picLocks noChangeAspect="1"/>
          </p:cNvPicPr>
          <p:nvPr/>
        </p:nvPicPr>
        <p:blipFill>
          <a:blip r:embed="rId5" cstate="print"/>
          <a:stretch>
            <a:fillRect/>
          </a:stretch>
        </p:blipFill>
        <p:spPr>
          <a:xfrm>
            <a:off x="6807547" y="4472476"/>
            <a:ext cx="405710" cy="331945"/>
          </a:xfrm>
          <a:prstGeom prst="rect">
            <a:avLst/>
          </a:prstGeom>
        </p:spPr>
      </p:pic>
      <p:pic>
        <p:nvPicPr>
          <p:cNvPr id="54" name="图片 105" descr="AP.png"/>
          <p:cNvPicPr>
            <a:picLocks noChangeAspect="1"/>
          </p:cNvPicPr>
          <p:nvPr/>
        </p:nvPicPr>
        <p:blipFill>
          <a:blip r:embed="rId5" cstate="print"/>
          <a:stretch>
            <a:fillRect/>
          </a:stretch>
        </p:blipFill>
        <p:spPr>
          <a:xfrm>
            <a:off x="8045399" y="4472476"/>
            <a:ext cx="405710" cy="331945"/>
          </a:xfrm>
          <a:prstGeom prst="rect">
            <a:avLst/>
          </a:prstGeom>
        </p:spPr>
      </p:pic>
      <p:cxnSp>
        <p:nvCxnSpPr>
          <p:cNvPr id="56" name="Straight Connector 57"/>
          <p:cNvCxnSpPr/>
          <p:nvPr/>
        </p:nvCxnSpPr>
        <p:spPr>
          <a:xfrm rot="10800000" flipH="1" flipV="1">
            <a:off x="10105032" y="3827582"/>
            <a:ext cx="507874" cy="789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8"/>
          <p:cNvCxnSpPr/>
          <p:nvPr/>
        </p:nvCxnSpPr>
        <p:spPr>
          <a:xfrm rot="10800000" flipV="1">
            <a:off x="9597158" y="3827582"/>
            <a:ext cx="507874" cy="78927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8" name="图片 76" descr="接入交换机.png"/>
          <p:cNvPicPr>
            <a:picLocks noChangeAspect="1"/>
          </p:cNvPicPr>
          <p:nvPr/>
        </p:nvPicPr>
        <p:blipFill>
          <a:blip r:embed="rId4" cstate="print"/>
          <a:stretch>
            <a:fillRect/>
          </a:stretch>
        </p:blipFill>
        <p:spPr>
          <a:xfrm>
            <a:off x="9902177" y="3775356"/>
            <a:ext cx="405710" cy="331945"/>
          </a:xfrm>
          <a:prstGeom prst="rect">
            <a:avLst/>
          </a:prstGeom>
        </p:spPr>
      </p:pic>
      <p:pic>
        <p:nvPicPr>
          <p:cNvPr id="59" name="图片 158" descr="SAN网络-蓝.png"/>
          <p:cNvPicPr>
            <a:picLocks noChangeAspect="1"/>
          </p:cNvPicPr>
          <p:nvPr/>
        </p:nvPicPr>
        <p:blipFill>
          <a:blip r:embed="rId6" cstate="print"/>
          <a:stretch>
            <a:fillRect/>
          </a:stretch>
        </p:blipFill>
        <p:spPr>
          <a:xfrm>
            <a:off x="8126645" y="5143640"/>
            <a:ext cx="243218" cy="398465"/>
          </a:xfrm>
          <a:prstGeom prst="rect">
            <a:avLst/>
          </a:prstGeom>
        </p:spPr>
      </p:pic>
      <p:pic>
        <p:nvPicPr>
          <p:cNvPr id="60" name="图片 158" descr="SAN网络-蓝.png"/>
          <p:cNvPicPr>
            <a:picLocks noChangeAspect="1"/>
          </p:cNvPicPr>
          <p:nvPr/>
        </p:nvPicPr>
        <p:blipFill>
          <a:blip r:embed="rId6" cstate="print"/>
          <a:stretch>
            <a:fillRect/>
          </a:stretch>
        </p:blipFill>
        <p:spPr>
          <a:xfrm>
            <a:off x="9371983" y="5143640"/>
            <a:ext cx="243218" cy="398465"/>
          </a:xfrm>
          <a:prstGeom prst="rect">
            <a:avLst/>
          </a:prstGeom>
        </p:spPr>
      </p:pic>
      <p:pic>
        <p:nvPicPr>
          <p:cNvPr id="61" name="图片 72" descr="AP.png"/>
          <p:cNvPicPr>
            <a:picLocks noChangeAspect="1"/>
          </p:cNvPicPr>
          <p:nvPr/>
        </p:nvPicPr>
        <p:blipFill>
          <a:blip r:embed="rId7" cstate="print"/>
          <a:stretch>
            <a:fillRect/>
          </a:stretch>
        </p:blipFill>
        <p:spPr>
          <a:xfrm>
            <a:off x="10525378" y="4472476"/>
            <a:ext cx="404800" cy="331200"/>
          </a:xfrm>
          <a:prstGeom prst="rect">
            <a:avLst/>
          </a:prstGeom>
        </p:spPr>
      </p:pic>
      <p:pic>
        <p:nvPicPr>
          <p:cNvPr id="62" name="图片 105" descr="AP.png"/>
          <p:cNvPicPr>
            <a:picLocks noChangeAspect="1"/>
          </p:cNvPicPr>
          <p:nvPr/>
        </p:nvPicPr>
        <p:blipFill>
          <a:blip r:embed="rId5" cstate="print"/>
          <a:stretch>
            <a:fillRect/>
          </a:stretch>
        </p:blipFill>
        <p:spPr>
          <a:xfrm>
            <a:off x="9286293" y="4472476"/>
            <a:ext cx="405710" cy="331945"/>
          </a:xfrm>
          <a:prstGeom prst="rect">
            <a:avLst/>
          </a:prstGeom>
        </p:spPr>
      </p:pic>
      <p:sp>
        <p:nvSpPr>
          <p:cNvPr id="63" name="TextBox 64"/>
          <p:cNvSpPr txBox="1"/>
          <p:nvPr/>
        </p:nvSpPr>
        <p:spPr>
          <a:xfrm>
            <a:off x="7701195" y="5577964"/>
            <a:ext cx="987771" cy="261610"/>
          </a:xfrm>
          <a:prstGeom prst="rect">
            <a:avLst/>
          </a:prstGeom>
          <a:noFill/>
        </p:spPr>
        <p:txBody>
          <a:bodyPr wrap="none" rtlCol="0">
            <a:spAutoFit/>
          </a:bodyPr>
          <a:lstStyle/>
          <a:p>
            <a:pPr fontAlgn="ctr"/>
            <a:r>
              <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65"/>
          <p:cNvSpPr txBox="1"/>
          <p:nvPr/>
        </p:nvSpPr>
        <p:spPr>
          <a:xfrm>
            <a:off x="8949577" y="5577964"/>
            <a:ext cx="987771" cy="261610"/>
          </a:xfrm>
          <a:prstGeom prst="rect">
            <a:avLst/>
          </a:prstGeom>
          <a:noFill/>
        </p:spPr>
        <p:txBody>
          <a:bodyPr wrap="none" rtlCol="0">
            <a:spAutoFit/>
          </a:bodyPr>
          <a:lstStyle/>
          <a:p>
            <a:pPr fontAlgn="ctr"/>
            <a:r>
              <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Arrow Connector 66"/>
          <p:cNvCxnSpPr/>
          <p:nvPr/>
        </p:nvCxnSpPr>
        <p:spPr>
          <a:xfrm>
            <a:off x="8383336" y="5437450"/>
            <a:ext cx="902957" cy="0"/>
          </a:xfrm>
          <a:prstGeom prst="straightConnector1">
            <a:avLst/>
          </a:prstGeom>
          <a:noFill/>
          <a:ln w="19050">
            <a:solidFill>
              <a:schemeClr val="bg1">
                <a:lumMod val="75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9" name="Freeform 15"/>
          <p:cNvSpPr>
            <a:spLocks/>
          </p:cNvSpPr>
          <p:nvPr/>
        </p:nvSpPr>
        <p:spPr bwMode="auto">
          <a:xfrm flipV="1">
            <a:off x="8222289" y="4837992"/>
            <a:ext cx="51929" cy="54084"/>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6"/>
          <p:cNvSpPr>
            <a:spLocks noEditPoints="1"/>
          </p:cNvSpPr>
          <p:nvPr/>
        </p:nvSpPr>
        <p:spPr bwMode="auto">
          <a:xfrm flipV="1">
            <a:off x="8135624" y="4903404"/>
            <a:ext cx="225259" cy="12534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15"/>
          <p:cNvSpPr>
            <a:spLocks/>
          </p:cNvSpPr>
          <p:nvPr/>
        </p:nvSpPr>
        <p:spPr bwMode="auto">
          <a:xfrm flipV="1">
            <a:off x="9474591" y="4837992"/>
            <a:ext cx="51929" cy="54084"/>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auto">
          <a:xfrm flipV="1">
            <a:off x="9387926" y="4903404"/>
            <a:ext cx="225259" cy="12534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chemeClr val="bg1">
              <a:lumMod val="50000"/>
            </a:schemeClr>
          </a:solid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75"/>
          <p:cNvSpPr/>
          <p:nvPr/>
        </p:nvSpPr>
        <p:spPr>
          <a:xfrm>
            <a:off x="7584379" y="2745597"/>
            <a:ext cx="1078047" cy="2417200"/>
          </a:xfrm>
          <a:custGeom>
            <a:avLst/>
            <a:gdLst>
              <a:gd name="connsiteX0" fmla="*/ 86238 w 595871"/>
              <a:gd name="connsiteY0" fmla="*/ 2488223 h 2488223"/>
              <a:gd name="connsiteX1" fmla="*/ 121407 w 595871"/>
              <a:gd name="connsiteY1" fmla="*/ 1644162 h 2488223"/>
              <a:gd name="connsiteX2" fmla="*/ 15900 w 595871"/>
              <a:gd name="connsiteY2" fmla="*/ 1160585 h 2488223"/>
              <a:gd name="connsiteX3" fmla="*/ 517061 w 595871"/>
              <a:gd name="connsiteY3" fmla="*/ 773723 h 2488223"/>
              <a:gd name="connsiteX4" fmla="*/ 587400 w 595871"/>
              <a:gd name="connsiteY4" fmla="*/ 0 h 2488223"/>
              <a:gd name="connsiteX0" fmla="*/ 280137 w 799497"/>
              <a:gd name="connsiteY0" fmla="*/ 2488223 h 2488223"/>
              <a:gd name="connsiteX1" fmla="*/ 315306 w 799497"/>
              <a:gd name="connsiteY1" fmla="*/ 1644162 h 2488223"/>
              <a:gd name="connsiteX2" fmla="*/ 8743 w 799497"/>
              <a:gd name="connsiteY2" fmla="*/ 1301262 h 2488223"/>
              <a:gd name="connsiteX3" fmla="*/ 710960 w 799497"/>
              <a:gd name="connsiteY3" fmla="*/ 773723 h 2488223"/>
              <a:gd name="connsiteX4" fmla="*/ 781299 w 799497"/>
              <a:gd name="connsiteY4" fmla="*/ 0 h 2488223"/>
              <a:gd name="connsiteX0" fmla="*/ 57152 w 798732"/>
              <a:gd name="connsiteY0" fmla="*/ 2567354 h 2567354"/>
              <a:gd name="connsiteX1" fmla="*/ 314541 w 798732"/>
              <a:gd name="connsiteY1" fmla="*/ 1644162 h 2567354"/>
              <a:gd name="connsiteX2" fmla="*/ 7978 w 798732"/>
              <a:gd name="connsiteY2" fmla="*/ 1301262 h 2567354"/>
              <a:gd name="connsiteX3" fmla="*/ 710195 w 798732"/>
              <a:gd name="connsiteY3" fmla="*/ 773723 h 2567354"/>
              <a:gd name="connsiteX4" fmla="*/ 780534 w 798732"/>
              <a:gd name="connsiteY4" fmla="*/ 0 h 2567354"/>
              <a:gd name="connsiteX0" fmla="*/ 152701 w 799043"/>
              <a:gd name="connsiteY0" fmla="*/ 2576147 h 2576147"/>
              <a:gd name="connsiteX1" fmla="*/ 314852 w 799043"/>
              <a:gd name="connsiteY1" fmla="*/ 1644162 h 2576147"/>
              <a:gd name="connsiteX2" fmla="*/ 8289 w 799043"/>
              <a:gd name="connsiteY2" fmla="*/ 1301262 h 2576147"/>
              <a:gd name="connsiteX3" fmla="*/ 710506 w 799043"/>
              <a:gd name="connsiteY3" fmla="*/ 773723 h 2576147"/>
              <a:gd name="connsiteX4" fmla="*/ 780845 w 799043"/>
              <a:gd name="connsiteY4" fmla="*/ 0 h 2576147"/>
              <a:gd name="connsiteX0" fmla="*/ 152995 w 799337"/>
              <a:gd name="connsiteY0" fmla="*/ 2576147 h 2576147"/>
              <a:gd name="connsiteX1" fmla="*/ 310052 w 799337"/>
              <a:gd name="connsiteY1" fmla="*/ 1728828 h 2576147"/>
              <a:gd name="connsiteX2" fmla="*/ 8583 w 799337"/>
              <a:gd name="connsiteY2" fmla="*/ 1301262 h 2576147"/>
              <a:gd name="connsiteX3" fmla="*/ 710800 w 799337"/>
              <a:gd name="connsiteY3" fmla="*/ 773723 h 2576147"/>
              <a:gd name="connsiteX4" fmla="*/ 781139 w 799337"/>
              <a:gd name="connsiteY4" fmla="*/ 0 h 2576147"/>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209244 w 799540"/>
              <a:gd name="connsiteY0" fmla="*/ 2601547 h 2601547"/>
              <a:gd name="connsiteX1" fmla="*/ 310255 w 799540"/>
              <a:gd name="connsiteY1" fmla="*/ 1728828 h 2601547"/>
              <a:gd name="connsiteX2" fmla="*/ 8786 w 799540"/>
              <a:gd name="connsiteY2" fmla="*/ 1301262 h 2601547"/>
              <a:gd name="connsiteX3" fmla="*/ 711003 w 799540"/>
              <a:gd name="connsiteY3" fmla="*/ 773723 h 2601547"/>
              <a:gd name="connsiteX4" fmla="*/ 781342 w 799540"/>
              <a:gd name="connsiteY4" fmla="*/ 0 h 2601547"/>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33715 w 803631"/>
              <a:gd name="connsiteY0" fmla="*/ 2533814 h 2533814"/>
              <a:gd name="connsiteX1" fmla="*/ 258300 w 803631"/>
              <a:gd name="connsiteY1" fmla="*/ 1792328 h 2533814"/>
              <a:gd name="connsiteX2" fmla="*/ 12877 w 803631"/>
              <a:gd name="connsiteY2" fmla="*/ 1301262 h 2533814"/>
              <a:gd name="connsiteX3" fmla="*/ 715094 w 803631"/>
              <a:gd name="connsiteY3" fmla="*/ 773723 h 2533814"/>
              <a:gd name="connsiteX4" fmla="*/ 785433 w 803631"/>
              <a:gd name="connsiteY4" fmla="*/ 0 h 2533814"/>
              <a:gd name="connsiteX0" fmla="*/ 232108 w 802024"/>
              <a:gd name="connsiteY0" fmla="*/ 2533814 h 2533814"/>
              <a:gd name="connsiteX1" fmla="*/ 277073 w 802024"/>
              <a:gd name="connsiteY1" fmla="*/ 1792328 h 2533814"/>
              <a:gd name="connsiteX2" fmla="*/ 11270 w 802024"/>
              <a:gd name="connsiteY2" fmla="*/ 1301262 h 2533814"/>
              <a:gd name="connsiteX3" fmla="*/ 713487 w 802024"/>
              <a:gd name="connsiteY3" fmla="*/ 773723 h 2533814"/>
              <a:gd name="connsiteX4" fmla="*/ 783826 w 802024"/>
              <a:gd name="connsiteY4" fmla="*/ 0 h 2533814"/>
              <a:gd name="connsiteX0" fmla="*/ 222813 w 792729"/>
              <a:gd name="connsiteY0" fmla="*/ 2533814 h 2533814"/>
              <a:gd name="connsiteX1" fmla="*/ 267778 w 792729"/>
              <a:gd name="connsiteY1" fmla="*/ 1792328 h 2533814"/>
              <a:gd name="connsiteX2" fmla="*/ 1975 w 792729"/>
              <a:gd name="connsiteY2" fmla="*/ 1301262 h 2533814"/>
              <a:gd name="connsiteX3" fmla="*/ 704192 w 792729"/>
              <a:gd name="connsiteY3" fmla="*/ 773723 h 2533814"/>
              <a:gd name="connsiteX4" fmla="*/ 774531 w 792729"/>
              <a:gd name="connsiteY4" fmla="*/ 0 h 2533814"/>
              <a:gd name="connsiteX0" fmla="*/ 258284 w 830240"/>
              <a:gd name="connsiteY0" fmla="*/ 2533814 h 2533814"/>
              <a:gd name="connsiteX1" fmla="*/ 303249 w 830240"/>
              <a:gd name="connsiteY1" fmla="*/ 1792328 h 2533814"/>
              <a:gd name="connsiteX2" fmla="*/ 1781 w 830240"/>
              <a:gd name="connsiteY2" fmla="*/ 1305495 h 2533814"/>
              <a:gd name="connsiteX3" fmla="*/ 739663 w 830240"/>
              <a:gd name="connsiteY3" fmla="*/ 773723 h 2533814"/>
              <a:gd name="connsiteX4" fmla="*/ 810002 w 830240"/>
              <a:gd name="connsiteY4" fmla="*/ 0 h 2533814"/>
              <a:gd name="connsiteX0" fmla="*/ 267927 w 853030"/>
              <a:gd name="connsiteY0" fmla="*/ 2533814 h 2533814"/>
              <a:gd name="connsiteX1" fmla="*/ 312892 w 853030"/>
              <a:gd name="connsiteY1" fmla="*/ 1792328 h 2533814"/>
              <a:gd name="connsiteX2" fmla="*/ 11424 w 853030"/>
              <a:gd name="connsiteY2" fmla="*/ 1305495 h 2533814"/>
              <a:gd name="connsiteX3" fmla="*/ 774781 w 853030"/>
              <a:gd name="connsiteY3" fmla="*/ 811823 h 2533814"/>
              <a:gd name="connsiteX4" fmla="*/ 819645 w 853030"/>
              <a:gd name="connsiteY4" fmla="*/ 0 h 2533814"/>
              <a:gd name="connsiteX0" fmla="*/ 267927 w 891058"/>
              <a:gd name="connsiteY0" fmla="*/ 2563447 h 2563447"/>
              <a:gd name="connsiteX1" fmla="*/ 312892 w 891058"/>
              <a:gd name="connsiteY1" fmla="*/ 1821961 h 2563447"/>
              <a:gd name="connsiteX2" fmla="*/ 11424 w 891058"/>
              <a:gd name="connsiteY2" fmla="*/ 1335128 h 2563447"/>
              <a:gd name="connsiteX3" fmla="*/ 774781 w 891058"/>
              <a:gd name="connsiteY3" fmla="*/ 841456 h 2563447"/>
              <a:gd name="connsiteX4" fmla="*/ 880785 w 891058"/>
              <a:gd name="connsiteY4" fmla="*/ 0 h 2563447"/>
              <a:gd name="connsiteX0" fmla="*/ 264738 w 879301"/>
              <a:gd name="connsiteY0" fmla="*/ 2563447 h 2563447"/>
              <a:gd name="connsiteX1" fmla="*/ 309703 w 879301"/>
              <a:gd name="connsiteY1" fmla="*/ 1821961 h 2563447"/>
              <a:gd name="connsiteX2" fmla="*/ 8235 w 879301"/>
              <a:gd name="connsiteY2" fmla="*/ 1335128 h 2563447"/>
              <a:gd name="connsiteX3" fmla="*/ 690073 w 879301"/>
              <a:gd name="connsiteY3" fmla="*/ 892256 h 2563447"/>
              <a:gd name="connsiteX4" fmla="*/ 877596 w 879301"/>
              <a:gd name="connsiteY4" fmla="*/ 0 h 2563447"/>
              <a:gd name="connsiteX0" fmla="*/ 309578 w 924141"/>
              <a:gd name="connsiteY0" fmla="*/ 2563447 h 2563447"/>
              <a:gd name="connsiteX1" fmla="*/ 74320 w 924141"/>
              <a:gd name="connsiteY1" fmla="*/ 1893928 h 2563447"/>
              <a:gd name="connsiteX2" fmla="*/ 53075 w 924141"/>
              <a:gd name="connsiteY2" fmla="*/ 1335128 h 2563447"/>
              <a:gd name="connsiteX3" fmla="*/ 734913 w 924141"/>
              <a:gd name="connsiteY3" fmla="*/ 892256 h 2563447"/>
              <a:gd name="connsiteX4" fmla="*/ 922436 w 924141"/>
              <a:gd name="connsiteY4" fmla="*/ 0 h 2563447"/>
              <a:gd name="connsiteX0" fmla="*/ 267200 w 922523"/>
              <a:gd name="connsiteY0" fmla="*/ 2576147 h 2576147"/>
              <a:gd name="connsiteX1" fmla="*/ 72702 w 922523"/>
              <a:gd name="connsiteY1" fmla="*/ 1893928 h 2576147"/>
              <a:gd name="connsiteX2" fmla="*/ 51457 w 922523"/>
              <a:gd name="connsiteY2" fmla="*/ 1335128 h 2576147"/>
              <a:gd name="connsiteX3" fmla="*/ 733295 w 922523"/>
              <a:gd name="connsiteY3" fmla="*/ 892256 h 2576147"/>
              <a:gd name="connsiteX4" fmla="*/ 920818 w 922523"/>
              <a:gd name="connsiteY4" fmla="*/ 0 h 2576147"/>
              <a:gd name="connsiteX0" fmla="*/ 267200 w 922523"/>
              <a:gd name="connsiteY0" fmla="*/ 2576147 h 2576147"/>
              <a:gd name="connsiteX1" fmla="*/ 72702 w 922523"/>
              <a:gd name="connsiteY1" fmla="*/ 1893928 h 2576147"/>
              <a:gd name="connsiteX2" fmla="*/ 51457 w 922523"/>
              <a:gd name="connsiteY2" fmla="*/ 1335128 h 2576147"/>
              <a:gd name="connsiteX3" fmla="*/ 733295 w 922523"/>
              <a:gd name="connsiteY3" fmla="*/ 892256 h 2576147"/>
              <a:gd name="connsiteX4" fmla="*/ 920818 w 922523"/>
              <a:gd name="connsiteY4" fmla="*/ 0 h 2576147"/>
              <a:gd name="connsiteX0" fmla="*/ 641053 w 1300584"/>
              <a:gd name="connsiteY0" fmla="*/ 2576147 h 2576147"/>
              <a:gd name="connsiteX1" fmla="*/ 446555 w 1300584"/>
              <a:gd name="connsiteY1" fmla="*/ 1893928 h 2576147"/>
              <a:gd name="connsiteX2" fmla="*/ 17711 w 1300584"/>
              <a:gd name="connsiteY2" fmla="*/ 1203895 h 2576147"/>
              <a:gd name="connsiteX3" fmla="*/ 1107148 w 1300584"/>
              <a:gd name="connsiteY3" fmla="*/ 892256 h 2576147"/>
              <a:gd name="connsiteX4" fmla="*/ 1294671 w 1300584"/>
              <a:gd name="connsiteY4" fmla="*/ 0 h 2576147"/>
              <a:gd name="connsiteX0" fmla="*/ 630571 w 1290101"/>
              <a:gd name="connsiteY0" fmla="*/ 2576147 h 2576147"/>
              <a:gd name="connsiteX1" fmla="*/ 7229 w 1290101"/>
              <a:gd name="connsiteY1" fmla="*/ 1203895 h 2576147"/>
              <a:gd name="connsiteX2" fmla="*/ 1096666 w 1290101"/>
              <a:gd name="connsiteY2" fmla="*/ 892256 h 2576147"/>
              <a:gd name="connsiteX3" fmla="*/ 1284189 w 1290101"/>
              <a:gd name="connsiteY3" fmla="*/ 0 h 2576147"/>
              <a:gd name="connsiteX0" fmla="*/ 629030 w 1288560"/>
              <a:gd name="connsiteY0" fmla="*/ 2576147 h 2576147"/>
              <a:gd name="connsiteX1" fmla="*/ 5688 w 1288560"/>
              <a:gd name="connsiteY1" fmla="*/ 1203895 h 2576147"/>
              <a:gd name="connsiteX2" fmla="*/ 1095125 w 1288560"/>
              <a:gd name="connsiteY2" fmla="*/ 892256 h 2576147"/>
              <a:gd name="connsiteX3" fmla="*/ 1282648 w 1288560"/>
              <a:gd name="connsiteY3" fmla="*/ 0 h 2576147"/>
              <a:gd name="connsiteX0" fmla="*/ 608800 w 1267910"/>
              <a:gd name="connsiteY0" fmla="*/ 2576147 h 2576147"/>
              <a:gd name="connsiteX1" fmla="*/ 5839 w 1267910"/>
              <a:gd name="connsiteY1" fmla="*/ 1161562 h 2576147"/>
              <a:gd name="connsiteX2" fmla="*/ 1074895 w 1267910"/>
              <a:gd name="connsiteY2" fmla="*/ 892256 h 2576147"/>
              <a:gd name="connsiteX3" fmla="*/ 1262418 w 1267910"/>
              <a:gd name="connsiteY3" fmla="*/ 0 h 2576147"/>
              <a:gd name="connsiteX0" fmla="*/ 623969 w 1283391"/>
              <a:gd name="connsiteY0" fmla="*/ 2576147 h 2576147"/>
              <a:gd name="connsiteX1" fmla="*/ 5724 w 1283391"/>
              <a:gd name="connsiteY1" fmla="*/ 1233528 h 2576147"/>
              <a:gd name="connsiteX2" fmla="*/ 1090064 w 1283391"/>
              <a:gd name="connsiteY2" fmla="*/ 892256 h 2576147"/>
              <a:gd name="connsiteX3" fmla="*/ 1277587 w 1283391"/>
              <a:gd name="connsiteY3" fmla="*/ 0 h 2576147"/>
              <a:gd name="connsiteX0" fmla="*/ 679031 w 1338453"/>
              <a:gd name="connsiteY0" fmla="*/ 2576147 h 2576147"/>
              <a:gd name="connsiteX1" fmla="*/ 60786 w 1338453"/>
              <a:gd name="connsiteY1" fmla="*/ 1233528 h 2576147"/>
              <a:gd name="connsiteX2" fmla="*/ 1145126 w 1338453"/>
              <a:gd name="connsiteY2" fmla="*/ 892256 h 2576147"/>
              <a:gd name="connsiteX3" fmla="*/ 1332649 w 1338453"/>
              <a:gd name="connsiteY3" fmla="*/ 0 h 2576147"/>
              <a:gd name="connsiteX0" fmla="*/ 625671 w 1305825"/>
              <a:gd name="connsiteY0" fmla="*/ 2576147 h 2576147"/>
              <a:gd name="connsiteX1" fmla="*/ 7426 w 1305825"/>
              <a:gd name="connsiteY1" fmla="*/ 1233528 h 2576147"/>
              <a:gd name="connsiteX2" fmla="*/ 1163095 w 1305825"/>
              <a:gd name="connsiteY2" fmla="*/ 608622 h 2576147"/>
              <a:gd name="connsiteX3" fmla="*/ 1279289 w 1305825"/>
              <a:gd name="connsiteY3" fmla="*/ 0 h 2576147"/>
              <a:gd name="connsiteX0" fmla="*/ 625671 w 1326152"/>
              <a:gd name="connsiteY0" fmla="*/ 2618481 h 2618481"/>
              <a:gd name="connsiteX1" fmla="*/ 7426 w 1326152"/>
              <a:gd name="connsiteY1" fmla="*/ 1275862 h 2618481"/>
              <a:gd name="connsiteX2" fmla="*/ 1163095 w 1326152"/>
              <a:gd name="connsiteY2" fmla="*/ 650956 h 2618481"/>
              <a:gd name="connsiteX3" fmla="*/ 1309859 w 1326152"/>
              <a:gd name="connsiteY3" fmla="*/ 0 h 2618481"/>
              <a:gd name="connsiteX0" fmla="*/ 625671 w 1312906"/>
              <a:gd name="connsiteY0" fmla="*/ 2618481 h 2618481"/>
              <a:gd name="connsiteX1" fmla="*/ 7426 w 1312906"/>
              <a:gd name="connsiteY1" fmla="*/ 1275862 h 2618481"/>
              <a:gd name="connsiteX2" fmla="*/ 1163095 w 1312906"/>
              <a:gd name="connsiteY2" fmla="*/ 650956 h 2618481"/>
              <a:gd name="connsiteX3" fmla="*/ 1309859 w 1312906"/>
              <a:gd name="connsiteY3" fmla="*/ 0 h 2618481"/>
              <a:gd name="connsiteX0" fmla="*/ 623408 w 1307596"/>
              <a:gd name="connsiteY0" fmla="*/ 2618481 h 2618481"/>
              <a:gd name="connsiteX1" fmla="*/ 5163 w 1307596"/>
              <a:gd name="connsiteY1" fmla="*/ 1275862 h 2618481"/>
              <a:gd name="connsiteX2" fmla="*/ 1064028 w 1307596"/>
              <a:gd name="connsiteY2" fmla="*/ 642489 h 2618481"/>
              <a:gd name="connsiteX3" fmla="*/ 1307596 w 1307596"/>
              <a:gd name="connsiteY3" fmla="*/ 0 h 2618481"/>
              <a:gd name="connsiteX0" fmla="*/ 638593 w 1322781"/>
              <a:gd name="connsiteY0" fmla="*/ 2618481 h 2618481"/>
              <a:gd name="connsiteX1" fmla="*/ 5063 w 1322781"/>
              <a:gd name="connsiteY1" fmla="*/ 1339362 h 2618481"/>
              <a:gd name="connsiteX2" fmla="*/ 1079213 w 1322781"/>
              <a:gd name="connsiteY2" fmla="*/ 642489 h 2618481"/>
              <a:gd name="connsiteX3" fmla="*/ 1322781 w 1322781"/>
              <a:gd name="connsiteY3" fmla="*/ 0 h 2618481"/>
              <a:gd name="connsiteX0" fmla="*/ 623408 w 1307596"/>
              <a:gd name="connsiteY0" fmla="*/ 2618481 h 2618481"/>
              <a:gd name="connsiteX1" fmla="*/ 5163 w 1307596"/>
              <a:gd name="connsiteY1" fmla="*/ 1275862 h 2618481"/>
              <a:gd name="connsiteX2" fmla="*/ 1064028 w 1307596"/>
              <a:gd name="connsiteY2" fmla="*/ 642489 h 2618481"/>
              <a:gd name="connsiteX3" fmla="*/ 1307596 w 1307596"/>
              <a:gd name="connsiteY3" fmla="*/ 0 h 2618481"/>
              <a:gd name="connsiteX0" fmla="*/ 623408 w 1307596"/>
              <a:gd name="connsiteY0" fmla="*/ 2618481 h 2618481"/>
              <a:gd name="connsiteX1" fmla="*/ 5163 w 1307596"/>
              <a:gd name="connsiteY1" fmla="*/ 1275862 h 2618481"/>
              <a:gd name="connsiteX2" fmla="*/ 1064028 w 1307596"/>
              <a:gd name="connsiteY2" fmla="*/ 642489 h 2618481"/>
              <a:gd name="connsiteX3" fmla="*/ 1307596 w 1307596"/>
              <a:gd name="connsiteY3" fmla="*/ 0 h 2618481"/>
              <a:gd name="connsiteX0" fmla="*/ 613285 w 1297473"/>
              <a:gd name="connsiteY0" fmla="*/ 2618481 h 2618481"/>
              <a:gd name="connsiteX1" fmla="*/ 5231 w 1297473"/>
              <a:gd name="connsiteY1" fmla="*/ 1313962 h 2618481"/>
              <a:gd name="connsiteX2" fmla="*/ 1053905 w 1297473"/>
              <a:gd name="connsiteY2" fmla="*/ 642489 h 2618481"/>
              <a:gd name="connsiteX3" fmla="*/ 1297473 w 1297473"/>
              <a:gd name="connsiteY3" fmla="*/ 0 h 2618481"/>
            </a:gdLst>
            <a:ahLst/>
            <a:cxnLst>
              <a:cxn ang="0">
                <a:pos x="connsiteX0" y="connsiteY0"/>
              </a:cxn>
              <a:cxn ang="0">
                <a:pos x="connsiteX1" y="connsiteY1"/>
              </a:cxn>
              <a:cxn ang="0">
                <a:pos x="connsiteX2" y="connsiteY2"/>
              </a:cxn>
              <a:cxn ang="0">
                <a:pos x="connsiteX3" y="connsiteY3"/>
              </a:cxn>
            </a:cxnLst>
            <a:rect l="l" t="t" r="r" b="b"/>
            <a:pathLst>
              <a:path w="1297473" h="2618481">
                <a:moveTo>
                  <a:pt x="613285" y="2618481"/>
                </a:moveTo>
                <a:cubicBezTo>
                  <a:pt x="656652" y="2027795"/>
                  <a:pt x="-68206" y="1643294"/>
                  <a:pt x="5231" y="1313962"/>
                </a:cubicBezTo>
                <a:cubicBezTo>
                  <a:pt x="78668" y="984630"/>
                  <a:pt x="838531" y="861483"/>
                  <a:pt x="1053905" y="642489"/>
                </a:cubicBezTo>
                <a:cubicBezTo>
                  <a:pt x="1269279" y="423495"/>
                  <a:pt x="1279358" y="298613"/>
                  <a:pt x="1297473" y="0"/>
                </a:cubicBezTo>
              </a:path>
            </a:pathLst>
          </a:custGeom>
          <a:noFill/>
          <a:ln w="57150">
            <a:solidFill>
              <a:schemeClr val="bg1">
                <a:lumMod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76"/>
          <p:cNvSpPr/>
          <p:nvPr/>
        </p:nvSpPr>
        <p:spPr>
          <a:xfrm flipH="1">
            <a:off x="7929062" y="2794793"/>
            <a:ext cx="1908944" cy="2355304"/>
          </a:xfrm>
          <a:custGeom>
            <a:avLst/>
            <a:gdLst>
              <a:gd name="connsiteX0" fmla="*/ 86238 w 595871"/>
              <a:gd name="connsiteY0" fmla="*/ 2488223 h 2488223"/>
              <a:gd name="connsiteX1" fmla="*/ 121407 w 595871"/>
              <a:gd name="connsiteY1" fmla="*/ 1644162 h 2488223"/>
              <a:gd name="connsiteX2" fmla="*/ 15900 w 595871"/>
              <a:gd name="connsiteY2" fmla="*/ 1160585 h 2488223"/>
              <a:gd name="connsiteX3" fmla="*/ 517061 w 595871"/>
              <a:gd name="connsiteY3" fmla="*/ 773723 h 2488223"/>
              <a:gd name="connsiteX4" fmla="*/ 587400 w 595871"/>
              <a:gd name="connsiteY4" fmla="*/ 0 h 2488223"/>
              <a:gd name="connsiteX0" fmla="*/ 280137 w 799497"/>
              <a:gd name="connsiteY0" fmla="*/ 2488223 h 2488223"/>
              <a:gd name="connsiteX1" fmla="*/ 315306 w 799497"/>
              <a:gd name="connsiteY1" fmla="*/ 1644162 h 2488223"/>
              <a:gd name="connsiteX2" fmla="*/ 8743 w 799497"/>
              <a:gd name="connsiteY2" fmla="*/ 1301262 h 2488223"/>
              <a:gd name="connsiteX3" fmla="*/ 710960 w 799497"/>
              <a:gd name="connsiteY3" fmla="*/ 773723 h 2488223"/>
              <a:gd name="connsiteX4" fmla="*/ 781299 w 799497"/>
              <a:gd name="connsiteY4" fmla="*/ 0 h 2488223"/>
              <a:gd name="connsiteX0" fmla="*/ 57152 w 798732"/>
              <a:gd name="connsiteY0" fmla="*/ 2567354 h 2567354"/>
              <a:gd name="connsiteX1" fmla="*/ 314541 w 798732"/>
              <a:gd name="connsiteY1" fmla="*/ 1644162 h 2567354"/>
              <a:gd name="connsiteX2" fmla="*/ 7978 w 798732"/>
              <a:gd name="connsiteY2" fmla="*/ 1301262 h 2567354"/>
              <a:gd name="connsiteX3" fmla="*/ 710195 w 798732"/>
              <a:gd name="connsiteY3" fmla="*/ 773723 h 2567354"/>
              <a:gd name="connsiteX4" fmla="*/ 780534 w 798732"/>
              <a:gd name="connsiteY4" fmla="*/ 0 h 2567354"/>
              <a:gd name="connsiteX0" fmla="*/ 152701 w 799043"/>
              <a:gd name="connsiteY0" fmla="*/ 2576147 h 2576147"/>
              <a:gd name="connsiteX1" fmla="*/ 314852 w 799043"/>
              <a:gd name="connsiteY1" fmla="*/ 1644162 h 2576147"/>
              <a:gd name="connsiteX2" fmla="*/ 8289 w 799043"/>
              <a:gd name="connsiteY2" fmla="*/ 1301262 h 2576147"/>
              <a:gd name="connsiteX3" fmla="*/ 710506 w 799043"/>
              <a:gd name="connsiteY3" fmla="*/ 773723 h 2576147"/>
              <a:gd name="connsiteX4" fmla="*/ 780845 w 799043"/>
              <a:gd name="connsiteY4" fmla="*/ 0 h 2576147"/>
              <a:gd name="connsiteX0" fmla="*/ 152995 w 799337"/>
              <a:gd name="connsiteY0" fmla="*/ 2576147 h 2576147"/>
              <a:gd name="connsiteX1" fmla="*/ 310052 w 799337"/>
              <a:gd name="connsiteY1" fmla="*/ 1728828 h 2576147"/>
              <a:gd name="connsiteX2" fmla="*/ 8583 w 799337"/>
              <a:gd name="connsiteY2" fmla="*/ 1301262 h 2576147"/>
              <a:gd name="connsiteX3" fmla="*/ 710800 w 799337"/>
              <a:gd name="connsiteY3" fmla="*/ 773723 h 2576147"/>
              <a:gd name="connsiteX4" fmla="*/ 781139 w 799337"/>
              <a:gd name="connsiteY4" fmla="*/ 0 h 2576147"/>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173447 w 799409"/>
              <a:gd name="connsiteY0" fmla="*/ 2694680 h 2694680"/>
              <a:gd name="connsiteX1" fmla="*/ 310124 w 799409"/>
              <a:gd name="connsiteY1" fmla="*/ 1728828 h 2694680"/>
              <a:gd name="connsiteX2" fmla="*/ 8655 w 799409"/>
              <a:gd name="connsiteY2" fmla="*/ 1301262 h 2694680"/>
              <a:gd name="connsiteX3" fmla="*/ 710872 w 799409"/>
              <a:gd name="connsiteY3" fmla="*/ 773723 h 2694680"/>
              <a:gd name="connsiteX4" fmla="*/ 781211 w 799409"/>
              <a:gd name="connsiteY4" fmla="*/ 0 h 2694680"/>
              <a:gd name="connsiteX0" fmla="*/ 209244 w 799540"/>
              <a:gd name="connsiteY0" fmla="*/ 2601547 h 2601547"/>
              <a:gd name="connsiteX1" fmla="*/ 310255 w 799540"/>
              <a:gd name="connsiteY1" fmla="*/ 1728828 h 2601547"/>
              <a:gd name="connsiteX2" fmla="*/ 8786 w 799540"/>
              <a:gd name="connsiteY2" fmla="*/ 1301262 h 2601547"/>
              <a:gd name="connsiteX3" fmla="*/ 711003 w 799540"/>
              <a:gd name="connsiteY3" fmla="*/ 773723 h 2601547"/>
              <a:gd name="connsiteX4" fmla="*/ 781342 w 799540"/>
              <a:gd name="connsiteY4" fmla="*/ 0 h 2601547"/>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29700 w 799616"/>
              <a:gd name="connsiteY0" fmla="*/ 2533814 h 2533814"/>
              <a:gd name="connsiteX1" fmla="*/ 310331 w 799616"/>
              <a:gd name="connsiteY1" fmla="*/ 1728828 h 2533814"/>
              <a:gd name="connsiteX2" fmla="*/ 8862 w 799616"/>
              <a:gd name="connsiteY2" fmla="*/ 1301262 h 2533814"/>
              <a:gd name="connsiteX3" fmla="*/ 711079 w 799616"/>
              <a:gd name="connsiteY3" fmla="*/ 773723 h 2533814"/>
              <a:gd name="connsiteX4" fmla="*/ 781418 w 799616"/>
              <a:gd name="connsiteY4" fmla="*/ 0 h 2533814"/>
              <a:gd name="connsiteX0" fmla="*/ 233715 w 803631"/>
              <a:gd name="connsiteY0" fmla="*/ 2533814 h 2533814"/>
              <a:gd name="connsiteX1" fmla="*/ 258300 w 803631"/>
              <a:gd name="connsiteY1" fmla="*/ 1792328 h 2533814"/>
              <a:gd name="connsiteX2" fmla="*/ 12877 w 803631"/>
              <a:gd name="connsiteY2" fmla="*/ 1301262 h 2533814"/>
              <a:gd name="connsiteX3" fmla="*/ 715094 w 803631"/>
              <a:gd name="connsiteY3" fmla="*/ 773723 h 2533814"/>
              <a:gd name="connsiteX4" fmla="*/ 785433 w 803631"/>
              <a:gd name="connsiteY4" fmla="*/ 0 h 2533814"/>
              <a:gd name="connsiteX0" fmla="*/ 232108 w 802024"/>
              <a:gd name="connsiteY0" fmla="*/ 2533814 h 2533814"/>
              <a:gd name="connsiteX1" fmla="*/ 277073 w 802024"/>
              <a:gd name="connsiteY1" fmla="*/ 1792328 h 2533814"/>
              <a:gd name="connsiteX2" fmla="*/ 11270 w 802024"/>
              <a:gd name="connsiteY2" fmla="*/ 1301262 h 2533814"/>
              <a:gd name="connsiteX3" fmla="*/ 713487 w 802024"/>
              <a:gd name="connsiteY3" fmla="*/ 773723 h 2533814"/>
              <a:gd name="connsiteX4" fmla="*/ 783826 w 802024"/>
              <a:gd name="connsiteY4" fmla="*/ 0 h 2533814"/>
              <a:gd name="connsiteX0" fmla="*/ 222813 w 792729"/>
              <a:gd name="connsiteY0" fmla="*/ 2533814 h 2533814"/>
              <a:gd name="connsiteX1" fmla="*/ 267778 w 792729"/>
              <a:gd name="connsiteY1" fmla="*/ 1792328 h 2533814"/>
              <a:gd name="connsiteX2" fmla="*/ 1975 w 792729"/>
              <a:gd name="connsiteY2" fmla="*/ 1301262 h 2533814"/>
              <a:gd name="connsiteX3" fmla="*/ 704192 w 792729"/>
              <a:gd name="connsiteY3" fmla="*/ 773723 h 2533814"/>
              <a:gd name="connsiteX4" fmla="*/ 774531 w 792729"/>
              <a:gd name="connsiteY4" fmla="*/ 0 h 2533814"/>
              <a:gd name="connsiteX0" fmla="*/ 258284 w 830240"/>
              <a:gd name="connsiteY0" fmla="*/ 2533814 h 2533814"/>
              <a:gd name="connsiteX1" fmla="*/ 303249 w 830240"/>
              <a:gd name="connsiteY1" fmla="*/ 1792328 h 2533814"/>
              <a:gd name="connsiteX2" fmla="*/ 1781 w 830240"/>
              <a:gd name="connsiteY2" fmla="*/ 1305495 h 2533814"/>
              <a:gd name="connsiteX3" fmla="*/ 739663 w 830240"/>
              <a:gd name="connsiteY3" fmla="*/ 773723 h 2533814"/>
              <a:gd name="connsiteX4" fmla="*/ 810002 w 830240"/>
              <a:gd name="connsiteY4" fmla="*/ 0 h 2533814"/>
              <a:gd name="connsiteX0" fmla="*/ 267927 w 853030"/>
              <a:gd name="connsiteY0" fmla="*/ 2533814 h 2533814"/>
              <a:gd name="connsiteX1" fmla="*/ 312892 w 853030"/>
              <a:gd name="connsiteY1" fmla="*/ 1792328 h 2533814"/>
              <a:gd name="connsiteX2" fmla="*/ 11424 w 853030"/>
              <a:gd name="connsiteY2" fmla="*/ 1305495 h 2533814"/>
              <a:gd name="connsiteX3" fmla="*/ 774781 w 853030"/>
              <a:gd name="connsiteY3" fmla="*/ 811823 h 2533814"/>
              <a:gd name="connsiteX4" fmla="*/ 819645 w 853030"/>
              <a:gd name="connsiteY4" fmla="*/ 0 h 2533814"/>
              <a:gd name="connsiteX0" fmla="*/ 267927 w 891058"/>
              <a:gd name="connsiteY0" fmla="*/ 2563447 h 2563447"/>
              <a:gd name="connsiteX1" fmla="*/ 312892 w 891058"/>
              <a:gd name="connsiteY1" fmla="*/ 1821961 h 2563447"/>
              <a:gd name="connsiteX2" fmla="*/ 11424 w 891058"/>
              <a:gd name="connsiteY2" fmla="*/ 1335128 h 2563447"/>
              <a:gd name="connsiteX3" fmla="*/ 774781 w 891058"/>
              <a:gd name="connsiteY3" fmla="*/ 841456 h 2563447"/>
              <a:gd name="connsiteX4" fmla="*/ 880785 w 891058"/>
              <a:gd name="connsiteY4" fmla="*/ 0 h 2563447"/>
              <a:gd name="connsiteX0" fmla="*/ 264738 w 879301"/>
              <a:gd name="connsiteY0" fmla="*/ 2563447 h 2563447"/>
              <a:gd name="connsiteX1" fmla="*/ 309703 w 879301"/>
              <a:gd name="connsiteY1" fmla="*/ 1821961 h 2563447"/>
              <a:gd name="connsiteX2" fmla="*/ 8235 w 879301"/>
              <a:gd name="connsiteY2" fmla="*/ 1335128 h 2563447"/>
              <a:gd name="connsiteX3" fmla="*/ 690073 w 879301"/>
              <a:gd name="connsiteY3" fmla="*/ 892256 h 2563447"/>
              <a:gd name="connsiteX4" fmla="*/ 877596 w 879301"/>
              <a:gd name="connsiteY4" fmla="*/ 0 h 2563447"/>
              <a:gd name="connsiteX0" fmla="*/ 264738 w 2265414"/>
              <a:gd name="connsiteY0" fmla="*/ 2563447 h 2563447"/>
              <a:gd name="connsiteX1" fmla="*/ 309703 w 2265414"/>
              <a:gd name="connsiteY1" fmla="*/ 1821961 h 2563447"/>
              <a:gd name="connsiteX2" fmla="*/ 8235 w 2265414"/>
              <a:gd name="connsiteY2" fmla="*/ 1335128 h 2563447"/>
              <a:gd name="connsiteX3" fmla="*/ 690073 w 2265414"/>
              <a:gd name="connsiteY3" fmla="*/ 892256 h 2563447"/>
              <a:gd name="connsiteX4" fmla="*/ 2264907 w 2265414"/>
              <a:gd name="connsiteY4" fmla="*/ 2069449 h 2563447"/>
              <a:gd name="connsiteX5" fmla="*/ 877596 w 2265414"/>
              <a:gd name="connsiteY5" fmla="*/ 0 h 2563447"/>
              <a:gd name="connsiteX0" fmla="*/ 264738 w 2693494"/>
              <a:gd name="connsiteY0" fmla="*/ 2563447 h 2563447"/>
              <a:gd name="connsiteX1" fmla="*/ 309703 w 2693494"/>
              <a:gd name="connsiteY1" fmla="*/ 1821961 h 2563447"/>
              <a:gd name="connsiteX2" fmla="*/ 8235 w 2693494"/>
              <a:gd name="connsiteY2" fmla="*/ 1335128 h 2563447"/>
              <a:gd name="connsiteX3" fmla="*/ 690073 w 2693494"/>
              <a:gd name="connsiteY3" fmla="*/ 892256 h 2563447"/>
              <a:gd name="connsiteX4" fmla="*/ 2264907 w 2693494"/>
              <a:gd name="connsiteY4" fmla="*/ 2069449 h 2563447"/>
              <a:gd name="connsiteX5" fmla="*/ 2625857 w 2693494"/>
              <a:gd name="connsiteY5" fmla="*/ 1260556 h 2563447"/>
              <a:gd name="connsiteX6" fmla="*/ 877596 w 2693494"/>
              <a:gd name="connsiteY6" fmla="*/ 0 h 2563447"/>
              <a:gd name="connsiteX0" fmla="*/ 264738 w 2634439"/>
              <a:gd name="connsiteY0" fmla="*/ 2563447 h 2563447"/>
              <a:gd name="connsiteX1" fmla="*/ 309703 w 2634439"/>
              <a:gd name="connsiteY1" fmla="*/ 1821961 h 2563447"/>
              <a:gd name="connsiteX2" fmla="*/ 8235 w 2634439"/>
              <a:gd name="connsiteY2" fmla="*/ 1335128 h 2563447"/>
              <a:gd name="connsiteX3" fmla="*/ 690073 w 2634439"/>
              <a:gd name="connsiteY3" fmla="*/ 892256 h 2563447"/>
              <a:gd name="connsiteX4" fmla="*/ 2264907 w 2634439"/>
              <a:gd name="connsiteY4" fmla="*/ 2069449 h 2563447"/>
              <a:gd name="connsiteX5" fmla="*/ 2625857 w 2634439"/>
              <a:gd name="connsiteY5" fmla="*/ 1260556 h 2563447"/>
              <a:gd name="connsiteX6" fmla="*/ 1659027 w 2634439"/>
              <a:gd name="connsiteY6" fmla="*/ 900072 h 2563447"/>
              <a:gd name="connsiteX7" fmla="*/ 877596 w 2634439"/>
              <a:gd name="connsiteY7" fmla="*/ 0 h 2563447"/>
              <a:gd name="connsiteX0" fmla="*/ 264738 w 2631353"/>
              <a:gd name="connsiteY0" fmla="*/ 2563447 h 2563447"/>
              <a:gd name="connsiteX1" fmla="*/ 309703 w 2631353"/>
              <a:gd name="connsiteY1" fmla="*/ 1821961 h 2563447"/>
              <a:gd name="connsiteX2" fmla="*/ 8235 w 2631353"/>
              <a:gd name="connsiteY2" fmla="*/ 1335128 h 2563447"/>
              <a:gd name="connsiteX3" fmla="*/ 690073 w 2631353"/>
              <a:gd name="connsiteY3" fmla="*/ 892256 h 2563447"/>
              <a:gd name="connsiteX4" fmla="*/ 2097324 w 2631353"/>
              <a:gd name="connsiteY4" fmla="*/ 2069449 h 2563447"/>
              <a:gd name="connsiteX5" fmla="*/ 2625857 w 2631353"/>
              <a:gd name="connsiteY5" fmla="*/ 1260556 h 2563447"/>
              <a:gd name="connsiteX6" fmla="*/ 1659027 w 2631353"/>
              <a:gd name="connsiteY6" fmla="*/ 900072 h 2563447"/>
              <a:gd name="connsiteX7" fmla="*/ 877596 w 2631353"/>
              <a:gd name="connsiteY7" fmla="*/ 0 h 2563447"/>
              <a:gd name="connsiteX0" fmla="*/ 264738 w 2631353"/>
              <a:gd name="connsiteY0" fmla="*/ 2563447 h 2563447"/>
              <a:gd name="connsiteX1" fmla="*/ 309703 w 2631353"/>
              <a:gd name="connsiteY1" fmla="*/ 1821961 h 2563447"/>
              <a:gd name="connsiteX2" fmla="*/ 8235 w 2631353"/>
              <a:gd name="connsiteY2" fmla="*/ 1335128 h 2563447"/>
              <a:gd name="connsiteX3" fmla="*/ 690073 w 2631353"/>
              <a:gd name="connsiteY3" fmla="*/ 892256 h 2563447"/>
              <a:gd name="connsiteX4" fmla="*/ 2097324 w 2631353"/>
              <a:gd name="connsiteY4" fmla="*/ 2069449 h 2563447"/>
              <a:gd name="connsiteX5" fmla="*/ 2625857 w 2631353"/>
              <a:gd name="connsiteY5" fmla="*/ 1260556 h 2563447"/>
              <a:gd name="connsiteX6" fmla="*/ 1659027 w 2631353"/>
              <a:gd name="connsiteY6" fmla="*/ 900072 h 2563447"/>
              <a:gd name="connsiteX7" fmla="*/ 877596 w 2631353"/>
              <a:gd name="connsiteY7" fmla="*/ 0 h 2563447"/>
              <a:gd name="connsiteX0" fmla="*/ 276466 w 2644670"/>
              <a:gd name="connsiteY0" fmla="*/ 2563447 h 2563447"/>
              <a:gd name="connsiteX1" fmla="*/ 321431 w 2644670"/>
              <a:gd name="connsiteY1" fmla="*/ 1821961 h 2563447"/>
              <a:gd name="connsiteX2" fmla="*/ 19963 w 2644670"/>
              <a:gd name="connsiteY2" fmla="*/ 1335128 h 2563447"/>
              <a:gd name="connsiteX3" fmla="*/ 972513 w 2644670"/>
              <a:gd name="connsiteY3" fmla="*/ 909840 h 2563447"/>
              <a:gd name="connsiteX4" fmla="*/ 2109052 w 2644670"/>
              <a:gd name="connsiteY4" fmla="*/ 2069449 h 2563447"/>
              <a:gd name="connsiteX5" fmla="*/ 2637585 w 2644670"/>
              <a:gd name="connsiteY5" fmla="*/ 1260556 h 2563447"/>
              <a:gd name="connsiteX6" fmla="*/ 1670755 w 2644670"/>
              <a:gd name="connsiteY6" fmla="*/ 900072 h 2563447"/>
              <a:gd name="connsiteX7" fmla="*/ 889324 w 2644670"/>
              <a:gd name="connsiteY7" fmla="*/ 0 h 2563447"/>
              <a:gd name="connsiteX0" fmla="*/ 285684 w 2653364"/>
              <a:gd name="connsiteY0" fmla="*/ 2563447 h 2563447"/>
              <a:gd name="connsiteX1" fmla="*/ 330649 w 2653364"/>
              <a:gd name="connsiteY1" fmla="*/ 1821961 h 2563447"/>
              <a:gd name="connsiteX2" fmla="*/ 29181 w 2653364"/>
              <a:gd name="connsiteY2" fmla="*/ 1335128 h 2563447"/>
              <a:gd name="connsiteX3" fmla="*/ 1161727 w 2653364"/>
              <a:gd name="connsiteY3" fmla="*/ 859040 h 2563447"/>
              <a:gd name="connsiteX4" fmla="*/ 2118270 w 2653364"/>
              <a:gd name="connsiteY4" fmla="*/ 2069449 h 2563447"/>
              <a:gd name="connsiteX5" fmla="*/ 2646803 w 2653364"/>
              <a:gd name="connsiteY5" fmla="*/ 1260556 h 2563447"/>
              <a:gd name="connsiteX6" fmla="*/ 1679973 w 2653364"/>
              <a:gd name="connsiteY6" fmla="*/ 900072 h 2563447"/>
              <a:gd name="connsiteX7" fmla="*/ 898542 w 2653364"/>
              <a:gd name="connsiteY7" fmla="*/ 0 h 2563447"/>
              <a:gd name="connsiteX0" fmla="*/ 279789 w 2647469"/>
              <a:gd name="connsiteY0" fmla="*/ 2563447 h 2563447"/>
              <a:gd name="connsiteX1" fmla="*/ 324754 w 2647469"/>
              <a:gd name="connsiteY1" fmla="*/ 1821961 h 2563447"/>
              <a:gd name="connsiteX2" fmla="*/ 29493 w 2647469"/>
              <a:gd name="connsiteY2" fmla="*/ 1309728 h 2563447"/>
              <a:gd name="connsiteX3" fmla="*/ 1155832 w 2647469"/>
              <a:gd name="connsiteY3" fmla="*/ 859040 h 2563447"/>
              <a:gd name="connsiteX4" fmla="*/ 2112375 w 2647469"/>
              <a:gd name="connsiteY4" fmla="*/ 2069449 h 2563447"/>
              <a:gd name="connsiteX5" fmla="*/ 2640908 w 2647469"/>
              <a:gd name="connsiteY5" fmla="*/ 1260556 h 2563447"/>
              <a:gd name="connsiteX6" fmla="*/ 1674078 w 2647469"/>
              <a:gd name="connsiteY6" fmla="*/ 900072 h 2563447"/>
              <a:gd name="connsiteX7" fmla="*/ 892647 w 2647469"/>
              <a:gd name="connsiteY7" fmla="*/ 0 h 2563447"/>
              <a:gd name="connsiteX0" fmla="*/ 279788 w 2656663"/>
              <a:gd name="connsiteY0" fmla="*/ 2563447 h 2563447"/>
              <a:gd name="connsiteX1" fmla="*/ 324753 w 2656663"/>
              <a:gd name="connsiteY1" fmla="*/ 1821961 h 2563447"/>
              <a:gd name="connsiteX2" fmla="*/ 29492 w 2656663"/>
              <a:gd name="connsiteY2" fmla="*/ 1309728 h 2563447"/>
              <a:gd name="connsiteX3" fmla="*/ 1155831 w 2656663"/>
              <a:gd name="connsiteY3" fmla="*/ 859040 h 2563447"/>
              <a:gd name="connsiteX4" fmla="*/ 2348231 w 2656663"/>
              <a:gd name="connsiteY4" fmla="*/ 1976315 h 2563447"/>
              <a:gd name="connsiteX5" fmla="*/ 2640907 w 2656663"/>
              <a:gd name="connsiteY5" fmla="*/ 1260556 h 2563447"/>
              <a:gd name="connsiteX6" fmla="*/ 1674077 w 2656663"/>
              <a:gd name="connsiteY6" fmla="*/ 900072 h 2563447"/>
              <a:gd name="connsiteX7" fmla="*/ 892646 w 2656663"/>
              <a:gd name="connsiteY7" fmla="*/ 0 h 2563447"/>
              <a:gd name="connsiteX0" fmla="*/ 279788 w 2651946"/>
              <a:gd name="connsiteY0" fmla="*/ 2563447 h 2563447"/>
              <a:gd name="connsiteX1" fmla="*/ 324753 w 2651946"/>
              <a:gd name="connsiteY1" fmla="*/ 1821961 h 2563447"/>
              <a:gd name="connsiteX2" fmla="*/ 29492 w 2651946"/>
              <a:gd name="connsiteY2" fmla="*/ 1309728 h 2563447"/>
              <a:gd name="connsiteX3" fmla="*/ 1155831 w 2651946"/>
              <a:gd name="connsiteY3" fmla="*/ 859040 h 2563447"/>
              <a:gd name="connsiteX4" fmla="*/ 2273750 w 2651946"/>
              <a:gd name="connsiteY4" fmla="*/ 1972082 h 2563447"/>
              <a:gd name="connsiteX5" fmla="*/ 2640907 w 2651946"/>
              <a:gd name="connsiteY5" fmla="*/ 1260556 h 2563447"/>
              <a:gd name="connsiteX6" fmla="*/ 1674077 w 2651946"/>
              <a:gd name="connsiteY6" fmla="*/ 900072 h 2563447"/>
              <a:gd name="connsiteX7" fmla="*/ 892646 w 2651946"/>
              <a:gd name="connsiteY7" fmla="*/ 0 h 2563447"/>
              <a:gd name="connsiteX0" fmla="*/ 279788 w 2665515"/>
              <a:gd name="connsiteY0" fmla="*/ 2563447 h 2563447"/>
              <a:gd name="connsiteX1" fmla="*/ 324753 w 2665515"/>
              <a:gd name="connsiteY1" fmla="*/ 1821961 h 2563447"/>
              <a:gd name="connsiteX2" fmla="*/ 29492 w 2665515"/>
              <a:gd name="connsiteY2" fmla="*/ 1309728 h 2563447"/>
              <a:gd name="connsiteX3" fmla="*/ 1155831 w 2665515"/>
              <a:gd name="connsiteY3" fmla="*/ 859040 h 2563447"/>
              <a:gd name="connsiteX4" fmla="*/ 2273750 w 2665515"/>
              <a:gd name="connsiteY4" fmla="*/ 1972082 h 2563447"/>
              <a:gd name="connsiteX5" fmla="*/ 2640907 w 2665515"/>
              <a:gd name="connsiteY5" fmla="*/ 1260556 h 2563447"/>
              <a:gd name="connsiteX6" fmla="*/ 1674077 w 2665515"/>
              <a:gd name="connsiteY6" fmla="*/ 900072 h 2563447"/>
              <a:gd name="connsiteX7" fmla="*/ 892646 w 2665515"/>
              <a:gd name="connsiteY7" fmla="*/ 0 h 2563447"/>
              <a:gd name="connsiteX0" fmla="*/ 279788 w 2647436"/>
              <a:gd name="connsiteY0" fmla="*/ 2563447 h 2563447"/>
              <a:gd name="connsiteX1" fmla="*/ 324753 w 2647436"/>
              <a:gd name="connsiteY1" fmla="*/ 1821961 h 2563447"/>
              <a:gd name="connsiteX2" fmla="*/ 29492 w 2647436"/>
              <a:gd name="connsiteY2" fmla="*/ 1309728 h 2563447"/>
              <a:gd name="connsiteX3" fmla="*/ 1155831 w 2647436"/>
              <a:gd name="connsiteY3" fmla="*/ 859040 h 2563447"/>
              <a:gd name="connsiteX4" fmla="*/ 2162980 w 2647436"/>
              <a:gd name="connsiteY4" fmla="*/ 1289864 h 2563447"/>
              <a:gd name="connsiteX5" fmla="*/ 2273750 w 2647436"/>
              <a:gd name="connsiteY5" fmla="*/ 1972082 h 2563447"/>
              <a:gd name="connsiteX6" fmla="*/ 2640907 w 2647436"/>
              <a:gd name="connsiteY6" fmla="*/ 1260556 h 2563447"/>
              <a:gd name="connsiteX7" fmla="*/ 1674077 w 2647436"/>
              <a:gd name="connsiteY7" fmla="*/ 900072 h 2563447"/>
              <a:gd name="connsiteX8" fmla="*/ 892646 w 2647436"/>
              <a:gd name="connsiteY8" fmla="*/ 0 h 2563447"/>
              <a:gd name="connsiteX0" fmla="*/ 279788 w 2844097"/>
              <a:gd name="connsiteY0" fmla="*/ 2563447 h 2563447"/>
              <a:gd name="connsiteX1" fmla="*/ 324753 w 2844097"/>
              <a:gd name="connsiteY1" fmla="*/ 1821961 h 2563447"/>
              <a:gd name="connsiteX2" fmla="*/ 29492 w 2844097"/>
              <a:gd name="connsiteY2" fmla="*/ 1309728 h 2563447"/>
              <a:gd name="connsiteX3" fmla="*/ 1155831 w 2844097"/>
              <a:gd name="connsiteY3" fmla="*/ 859040 h 2563447"/>
              <a:gd name="connsiteX4" fmla="*/ 2162980 w 2844097"/>
              <a:gd name="connsiteY4" fmla="*/ 1289864 h 2563447"/>
              <a:gd name="connsiteX5" fmla="*/ 2273750 w 2844097"/>
              <a:gd name="connsiteY5" fmla="*/ 1972082 h 2563447"/>
              <a:gd name="connsiteX6" fmla="*/ 2839525 w 2844097"/>
              <a:gd name="connsiteY6" fmla="*/ 1311356 h 2563447"/>
              <a:gd name="connsiteX7" fmla="*/ 1674077 w 2844097"/>
              <a:gd name="connsiteY7" fmla="*/ 900072 h 2563447"/>
              <a:gd name="connsiteX8" fmla="*/ 892646 w 2844097"/>
              <a:gd name="connsiteY8" fmla="*/ 0 h 2563447"/>
              <a:gd name="connsiteX0" fmla="*/ 279788 w 2844097"/>
              <a:gd name="connsiteY0" fmla="*/ 2563447 h 2563447"/>
              <a:gd name="connsiteX1" fmla="*/ 324753 w 2844097"/>
              <a:gd name="connsiteY1" fmla="*/ 1821961 h 2563447"/>
              <a:gd name="connsiteX2" fmla="*/ 29492 w 2844097"/>
              <a:gd name="connsiteY2" fmla="*/ 1309728 h 2563447"/>
              <a:gd name="connsiteX3" fmla="*/ 1155831 w 2844097"/>
              <a:gd name="connsiteY3" fmla="*/ 859040 h 2563447"/>
              <a:gd name="connsiteX4" fmla="*/ 2162980 w 2844097"/>
              <a:gd name="connsiteY4" fmla="*/ 1289864 h 2563447"/>
              <a:gd name="connsiteX5" fmla="*/ 2273750 w 2844097"/>
              <a:gd name="connsiteY5" fmla="*/ 1972082 h 2563447"/>
              <a:gd name="connsiteX6" fmla="*/ 2839525 w 2844097"/>
              <a:gd name="connsiteY6" fmla="*/ 1311356 h 2563447"/>
              <a:gd name="connsiteX7" fmla="*/ 1965796 w 2844097"/>
              <a:gd name="connsiteY7" fmla="*/ 878905 h 2563447"/>
              <a:gd name="connsiteX8" fmla="*/ 892646 w 2844097"/>
              <a:gd name="connsiteY8" fmla="*/ 0 h 2563447"/>
              <a:gd name="connsiteX0" fmla="*/ 279788 w 2844097"/>
              <a:gd name="connsiteY0" fmla="*/ 2563447 h 2563447"/>
              <a:gd name="connsiteX1" fmla="*/ 324753 w 2844097"/>
              <a:gd name="connsiteY1" fmla="*/ 1821961 h 2563447"/>
              <a:gd name="connsiteX2" fmla="*/ 29492 w 2844097"/>
              <a:gd name="connsiteY2" fmla="*/ 1309728 h 2563447"/>
              <a:gd name="connsiteX3" fmla="*/ 1155831 w 2844097"/>
              <a:gd name="connsiteY3" fmla="*/ 859040 h 2563447"/>
              <a:gd name="connsiteX4" fmla="*/ 2162980 w 2844097"/>
              <a:gd name="connsiteY4" fmla="*/ 1289864 h 2563447"/>
              <a:gd name="connsiteX5" fmla="*/ 2273750 w 2844097"/>
              <a:gd name="connsiteY5" fmla="*/ 1972082 h 2563447"/>
              <a:gd name="connsiteX6" fmla="*/ 2839525 w 2844097"/>
              <a:gd name="connsiteY6" fmla="*/ 1311356 h 2563447"/>
              <a:gd name="connsiteX7" fmla="*/ 1965796 w 2844097"/>
              <a:gd name="connsiteY7" fmla="*/ 878905 h 2563447"/>
              <a:gd name="connsiteX8" fmla="*/ 892646 w 2844097"/>
              <a:gd name="connsiteY8" fmla="*/ 0 h 2563447"/>
              <a:gd name="connsiteX0" fmla="*/ 279788 w 2844097"/>
              <a:gd name="connsiteY0" fmla="*/ 2563447 h 2563447"/>
              <a:gd name="connsiteX1" fmla="*/ 324753 w 2844097"/>
              <a:gd name="connsiteY1" fmla="*/ 1821961 h 2563447"/>
              <a:gd name="connsiteX2" fmla="*/ 29492 w 2844097"/>
              <a:gd name="connsiteY2" fmla="*/ 1309728 h 2563447"/>
              <a:gd name="connsiteX3" fmla="*/ 1155831 w 2844097"/>
              <a:gd name="connsiteY3" fmla="*/ 859040 h 2563447"/>
              <a:gd name="connsiteX4" fmla="*/ 2162980 w 2844097"/>
              <a:gd name="connsiteY4" fmla="*/ 1289864 h 2563447"/>
              <a:gd name="connsiteX5" fmla="*/ 2273750 w 2844097"/>
              <a:gd name="connsiteY5" fmla="*/ 1972082 h 2563447"/>
              <a:gd name="connsiteX6" fmla="*/ 2839525 w 2844097"/>
              <a:gd name="connsiteY6" fmla="*/ 1311356 h 2563447"/>
              <a:gd name="connsiteX7" fmla="*/ 1965796 w 2844097"/>
              <a:gd name="connsiteY7" fmla="*/ 878905 h 2563447"/>
              <a:gd name="connsiteX8" fmla="*/ 892646 w 2844097"/>
              <a:gd name="connsiteY8" fmla="*/ 0 h 2563447"/>
              <a:gd name="connsiteX0" fmla="*/ 279788 w 2844097"/>
              <a:gd name="connsiteY0" fmla="*/ 2580380 h 2580380"/>
              <a:gd name="connsiteX1" fmla="*/ 324753 w 2844097"/>
              <a:gd name="connsiteY1" fmla="*/ 1838894 h 2580380"/>
              <a:gd name="connsiteX2" fmla="*/ 29492 w 2844097"/>
              <a:gd name="connsiteY2" fmla="*/ 1326661 h 2580380"/>
              <a:gd name="connsiteX3" fmla="*/ 1155831 w 2844097"/>
              <a:gd name="connsiteY3" fmla="*/ 875973 h 2580380"/>
              <a:gd name="connsiteX4" fmla="*/ 2162980 w 2844097"/>
              <a:gd name="connsiteY4" fmla="*/ 1306797 h 2580380"/>
              <a:gd name="connsiteX5" fmla="*/ 2273750 w 2844097"/>
              <a:gd name="connsiteY5" fmla="*/ 1989015 h 2580380"/>
              <a:gd name="connsiteX6" fmla="*/ 2839525 w 2844097"/>
              <a:gd name="connsiteY6" fmla="*/ 1328289 h 2580380"/>
              <a:gd name="connsiteX7" fmla="*/ 1965796 w 2844097"/>
              <a:gd name="connsiteY7" fmla="*/ 895838 h 2580380"/>
              <a:gd name="connsiteX8" fmla="*/ 1178158 w 2844097"/>
              <a:gd name="connsiteY8" fmla="*/ 0 h 2580380"/>
              <a:gd name="connsiteX0" fmla="*/ 279788 w 2844097"/>
              <a:gd name="connsiteY0" fmla="*/ 2580380 h 2580380"/>
              <a:gd name="connsiteX1" fmla="*/ 324753 w 2844097"/>
              <a:gd name="connsiteY1" fmla="*/ 1838894 h 2580380"/>
              <a:gd name="connsiteX2" fmla="*/ 29492 w 2844097"/>
              <a:gd name="connsiteY2" fmla="*/ 1326661 h 2580380"/>
              <a:gd name="connsiteX3" fmla="*/ 1155831 w 2844097"/>
              <a:gd name="connsiteY3" fmla="*/ 875973 h 2580380"/>
              <a:gd name="connsiteX4" fmla="*/ 2162980 w 2844097"/>
              <a:gd name="connsiteY4" fmla="*/ 1306797 h 2580380"/>
              <a:gd name="connsiteX5" fmla="*/ 2273750 w 2844097"/>
              <a:gd name="connsiteY5" fmla="*/ 1989015 h 2580380"/>
              <a:gd name="connsiteX6" fmla="*/ 2839525 w 2844097"/>
              <a:gd name="connsiteY6" fmla="*/ 1328289 h 2580380"/>
              <a:gd name="connsiteX7" fmla="*/ 1965796 w 2844097"/>
              <a:gd name="connsiteY7" fmla="*/ 895838 h 2580380"/>
              <a:gd name="connsiteX8" fmla="*/ 1178158 w 2844097"/>
              <a:gd name="connsiteY8" fmla="*/ 0 h 2580380"/>
              <a:gd name="connsiteX0" fmla="*/ 279788 w 2872267"/>
              <a:gd name="connsiteY0" fmla="*/ 2580380 h 2580380"/>
              <a:gd name="connsiteX1" fmla="*/ 324753 w 2872267"/>
              <a:gd name="connsiteY1" fmla="*/ 1838894 h 2580380"/>
              <a:gd name="connsiteX2" fmla="*/ 29492 w 2872267"/>
              <a:gd name="connsiteY2" fmla="*/ 1326661 h 2580380"/>
              <a:gd name="connsiteX3" fmla="*/ 1155831 w 2872267"/>
              <a:gd name="connsiteY3" fmla="*/ 875973 h 2580380"/>
              <a:gd name="connsiteX4" fmla="*/ 2162980 w 2872267"/>
              <a:gd name="connsiteY4" fmla="*/ 1306797 h 2580380"/>
              <a:gd name="connsiteX5" fmla="*/ 2273750 w 2872267"/>
              <a:gd name="connsiteY5" fmla="*/ 1989015 h 2580380"/>
              <a:gd name="connsiteX6" fmla="*/ 2839525 w 2872267"/>
              <a:gd name="connsiteY6" fmla="*/ 1328289 h 2580380"/>
              <a:gd name="connsiteX7" fmla="*/ 1178158 w 2872267"/>
              <a:gd name="connsiteY7" fmla="*/ 0 h 2580380"/>
              <a:gd name="connsiteX0" fmla="*/ 279788 w 2872266"/>
              <a:gd name="connsiteY0" fmla="*/ 2580380 h 2580380"/>
              <a:gd name="connsiteX1" fmla="*/ 324753 w 2872266"/>
              <a:gd name="connsiteY1" fmla="*/ 1838894 h 2580380"/>
              <a:gd name="connsiteX2" fmla="*/ 29492 w 2872266"/>
              <a:gd name="connsiteY2" fmla="*/ 1326661 h 2580380"/>
              <a:gd name="connsiteX3" fmla="*/ 1155831 w 2872266"/>
              <a:gd name="connsiteY3" fmla="*/ 875973 h 2580380"/>
              <a:gd name="connsiteX4" fmla="*/ 2162980 w 2872266"/>
              <a:gd name="connsiteY4" fmla="*/ 1306797 h 2580380"/>
              <a:gd name="connsiteX5" fmla="*/ 2273750 w 2872266"/>
              <a:gd name="connsiteY5" fmla="*/ 1989015 h 2580380"/>
              <a:gd name="connsiteX6" fmla="*/ 2839525 w 2872266"/>
              <a:gd name="connsiteY6" fmla="*/ 1328289 h 2580380"/>
              <a:gd name="connsiteX7" fmla="*/ 1178158 w 2872266"/>
              <a:gd name="connsiteY7" fmla="*/ 0 h 2580380"/>
              <a:gd name="connsiteX0" fmla="*/ 279788 w 2866283"/>
              <a:gd name="connsiteY0" fmla="*/ 2580380 h 2580380"/>
              <a:gd name="connsiteX1" fmla="*/ 324753 w 2866283"/>
              <a:gd name="connsiteY1" fmla="*/ 1838894 h 2580380"/>
              <a:gd name="connsiteX2" fmla="*/ 29492 w 2866283"/>
              <a:gd name="connsiteY2" fmla="*/ 1326661 h 2580380"/>
              <a:gd name="connsiteX3" fmla="*/ 1155831 w 2866283"/>
              <a:gd name="connsiteY3" fmla="*/ 875973 h 2580380"/>
              <a:gd name="connsiteX4" fmla="*/ 2162980 w 2866283"/>
              <a:gd name="connsiteY4" fmla="*/ 1306797 h 2580380"/>
              <a:gd name="connsiteX5" fmla="*/ 2273750 w 2866283"/>
              <a:gd name="connsiteY5" fmla="*/ 1989015 h 2580380"/>
              <a:gd name="connsiteX6" fmla="*/ 2833319 w 2866283"/>
              <a:gd name="connsiteY6" fmla="*/ 1290189 h 2580380"/>
              <a:gd name="connsiteX7" fmla="*/ 1178158 w 2866283"/>
              <a:gd name="connsiteY7" fmla="*/ 0 h 2580380"/>
              <a:gd name="connsiteX0" fmla="*/ 279788 w 2848352"/>
              <a:gd name="connsiteY0" fmla="*/ 2580380 h 2580380"/>
              <a:gd name="connsiteX1" fmla="*/ 324753 w 2848352"/>
              <a:gd name="connsiteY1" fmla="*/ 1838894 h 2580380"/>
              <a:gd name="connsiteX2" fmla="*/ 29492 w 2848352"/>
              <a:gd name="connsiteY2" fmla="*/ 1326661 h 2580380"/>
              <a:gd name="connsiteX3" fmla="*/ 1155831 w 2848352"/>
              <a:gd name="connsiteY3" fmla="*/ 875973 h 2580380"/>
              <a:gd name="connsiteX4" fmla="*/ 2162980 w 2848352"/>
              <a:gd name="connsiteY4" fmla="*/ 1306797 h 2580380"/>
              <a:gd name="connsiteX5" fmla="*/ 2273750 w 2848352"/>
              <a:gd name="connsiteY5" fmla="*/ 1989015 h 2580380"/>
              <a:gd name="connsiteX6" fmla="*/ 2814699 w 2848352"/>
              <a:gd name="connsiteY6" fmla="*/ 1315589 h 2580380"/>
              <a:gd name="connsiteX7" fmla="*/ 1178158 w 2848352"/>
              <a:gd name="connsiteY7" fmla="*/ 0 h 2580380"/>
              <a:gd name="connsiteX0" fmla="*/ 279788 w 2881853"/>
              <a:gd name="connsiteY0" fmla="*/ 2580380 h 2580380"/>
              <a:gd name="connsiteX1" fmla="*/ 324753 w 2881853"/>
              <a:gd name="connsiteY1" fmla="*/ 1838894 h 2580380"/>
              <a:gd name="connsiteX2" fmla="*/ 29492 w 2881853"/>
              <a:gd name="connsiteY2" fmla="*/ 1326661 h 2580380"/>
              <a:gd name="connsiteX3" fmla="*/ 1155831 w 2881853"/>
              <a:gd name="connsiteY3" fmla="*/ 875973 h 2580380"/>
              <a:gd name="connsiteX4" fmla="*/ 2162980 w 2881853"/>
              <a:gd name="connsiteY4" fmla="*/ 1306797 h 2580380"/>
              <a:gd name="connsiteX5" fmla="*/ 2273750 w 2881853"/>
              <a:gd name="connsiteY5" fmla="*/ 1989015 h 2580380"/>
              <a:gd name="connsiteX6" fmla="*/ 2814699 w 2881853"/>
              <a:gd name="connsiteY6" fmla="*/ 1315589 h 2580380"/>
              <a:gd name="connsiteX7" fmla="*/ 1178158 w 2881853"/>
              <a:gd name="connsiteY7" fmla="*/ 0 h 2580380"/>
              <a:gd name="connsiteX0" fmla="*/ 279788 w 2857663"/>
              <a:gd name="connsiteY0" fmla="*/ 2580380 h 2580380"/>
              <a:gd name="connsiteX1" fmla="*/ 324753 w 2857663"/>
              <a:gd name="connsiteY1" fmla="*/ 1838894 h 2580380"/>
              <a:gd name="connsiteX2" fmla="*/ 29492 w 2857663"/>
              <a:gd name="connsiteY2" fmla="*/ 1326661 h 2580380"/>
              <a:gd name="connsiteX3" fmla="*/ 1155831 w 2857663"/>
              <a:gd name="connsiteY3" fmla="*/ 875973 h 2580380"/>
              <a:gd name="connsiteX4" fmla="*/ 2162980 w 2857663"/>
              <a:gd name="connsiteY4" fmla="*/ 1306797 h 2580380"/>
              <a:gd name="connsiteX5" fmla="*/ 2273750 w 2857663"/>
              <a:gd name="connsiteY5" fmla="*/ 1989015 h 2580380"/>
              <a:gd name="connsiteX6" fmla="*/ 2814699 w 2857663"/>
              <a:gd name="connsiteY6" fmla="*/ 1315589 h 2580380"/>
              <a:gd name="connsiteX7" fmla="*/ 1178158 w 2857663"/>
              <a:gd name="connsiteY7" fmla="*/ 0 h 2580380"/>
              <a:gd name="connsiteX0" fmla="*/ 279788 w 2849993"/>
              <a:gd name="connsiteY0" fmla="*/ 2580380 h 2580380"/>
              <a:gd name="connsiteX1" fmla="*/ 324753 w 2849993"/>
              <a:gd name="connsiteY1" fmla="*/ 1838894 h 2580380"/>
              <a:gd name="connsiteX2" fmla="*/ 29492 w 2849993"/>
              <a:gd name="connsiteY2" fmla="*/ 1326661 h 2580380"/>
              <a:gd name="connsiteX3" fmla="*/ 1155831 w 2849993"/>
              <a:gd name="connsiteY3" fmla="*/ 875973 h 2580380"/>
              <a:gd name="connsiteX4" fmla="*/ 2162980 w 2849993"/>
              <a:gd name="connsiteY4" fmla="*/ 1306797 h 2580380"/>
              <a:gd name="connsiteX5" fmla="*/ 2143407 w 2849993"/>
              <a:gd name="connsiteY5" fmla="*/ 1984782 h 2580380"/>
              <a:gd name="connsiteX6" fmla="*/ 2814699 w 2849993"/>
              <a:gd name="connsiteY6" fmla="*/ 1315589 h 2580380"/>
              <a:gd name="connsiteX7" fmla="*/ 1178158 w 2849993"/>
              <a:gd name="connsiteY7" fmla="*/ 0 h 2580380"/>
              <a:gd name="connsiteX0" fmla="*/ 279788 w 2873770"/>
              <a:gd name="connsiteY0" fmla="*/ 2580380 h 2580380"/>
              <a:gd name="connsiteX1" fmla="*/ 324753 w 2873770"/>
              <a:gd name="connsiteY1" fmla="*/ 1838894 h 2580380"/>
              <a:gd name="connsiteX2" fmla="*/ 29492 w 2873770"/>
              <a:gd name="connsiteY2" fmla="*/ 1326661 h 2580380"/>
              <a:gd name="connsiteX3" fmla="*/ 1155831 w 2873770"/>
              <a:gd name="connsiteY3" fmla="*/ 875973 h 2580380"/>
              <a:gd name="connsiteX4" fmla="*/ 2162980 w 2873770"/>
              <a:gd name="connsiteY4" fmla="*/ 1306797 h 2580380"/>
              <a:gd name="connsiteX5" fmla="*/ 2441334 w 2873770"/>
              <a:gd name="connsiteY5" fmla="*/ 2001715 h 2580380"/>
              <a:gd name="connsiteX6" fmla="*/ 2814699 w 2873770"/>
              <a:gd name="connsiteY6" fmla="*/ 1315589 h 2580380"/>
              <a:gd name="connsiteX7" fmla="*/ 1178158 w 2873770"/>
              <a:gd name="connsiteY7" fmla="*/ 0 h 2580380"/>
              <a:gd name="connsiteX0" fmla="*/ 279788 w 2854773"/>
              <a:gd name="connsiteY0" fmla="*/ 2580380 h 2580380"/>
              <a:gd name="connsiteX1" fmla="*/ 324753 w 2854773"/>
              <a:gd name="connsiteY1" fmla="*/ 1838894 h 2580380"/>
              <a:gd name="connsiteX2" fmla="*/ 29492 w 2854773"/>
              <a:gd name="connsiteY2" fmla="*/ 1326661 h 2580380"/>
              <a:gd name="connsiteX3" fmla="*/ 1155831 w 2854773"/>
              <a:gd name="connsiteY3" fmla="*/ 875973 h 2580380"/>
              <a:gd name="connsiteX4" fmla="*/ 2162980 w 2854773"/>
              <a:gd name="connsiteY4" fmla="*/ 1306797 h 2580380"/>
              <a:gd name="connsiteX5" fmla="*/ 2230301 w 2854773"/>
              <a:gd name="connsiteY5" fmla="*/ 2001715 h 2580380"/>
              <a:gd name="connsiteX6" fmla="*/ 2814699 w 2854773"/>
              <a:gd name="connsiteY6" fmla="*/ 1315589 h 2580380"/>
              <a:gd name="connsiteX7" fmla="*/ 1178158 w 2854773"/>
              <a:gd name="connsiteY7" fmla="*/ 0 h 2580380"/>
              <a:gd name="connsiteX0" fmla="*/ 279788 w 2849399"/>
              <a:gd name="connsiteY0" fmla="*/ 2580380 h 2580380"/>
              <a:gd name="connsiteX1" fmla="*/ 324753 w 2849399"/>
              <a:gd name="connsiteY1" fmla="*/ 1838894 h 2580380"/>
              <a:gd name="connsiteX2" fmla="*/ 29492 w 2849399"/>
              <a:gd name="connsiteY2" fmla="*/ 1326661 h 2580380"/>
              <a:gd name="connsiteX3" fmla="*/ 1155831 w 2849399"/>
              <a:gd name="connsiteY3" fmla="*/ 875973 h 2580380"/>
              <a:gd name="connsiteX4" fmla="*/ 2162980 w 2849399"/>
              <a:gd name="connsiteY4" fmla="*/ 1306797 h 2580380"/>
              <a:gd name="connsiteX5" fmla="*/ 2130993 w 2849399"/>
              <a:gd name="connsiteY5" fmla="*/ 2001715 h 2580380"/>
              <a:gd name="connsiteX6" fmla="*/ 2814699 w 2849399"/>
              <a:gd name="connsiteY6" fmla="*/ 1315589 h 2580380"/>
              <a:gd name="connsiteX7" fmla="*/ 1178158 w 2849399"/>
              <a:gd name="connsiteY7" fmla="*/ 0 h 2580380"/>
              <a:gd name="connsiteX0" fmla="*/ 279788 w 2851567"/>
              <a:gd name="connsiteY0" fmla="*/ 2580380 h 2580380"/>
              <a:gd name="connsiteX1" fmla="*/ 324753 w 2851567"/>
              <a:gd name="connsiteY1" fmla="*/ 1838894 h 2580380"/>
              <a:gd name="connsiteX2" fmla="*/ 29492 w 2851567"/>
              <a:gd name="connsiteY2" fmla="*/ 1326661 h 2580380"/>
              <a:gd name="connsiteX3" fmla="*/ 1155831 w 2851567"/>
              <a:gd name="connsiteY3" fmla="*/ 875973 h 2580380"/>
              <a:gd name="connsiteX4" fmla="*/ 2162980 w 2851567"/>
              <a:gd name="connsiteY4" fmla="*/ 1306797 h 2580380"/>
              <a:gd name="connsiteX5" fmla="*/ 2174440 w 2851567"/>
              <a:gd name="connsiteY5" fmla="*/ 1929749 h 2580380"/>
              <a:gd name="connsiteX6" fmla="*/ 2814699 w 2851567"/>
              <a:gd name="connsiteY6" fmla="*/ 1315589 h 2580380"/>
              <a:gd name="connsiteX7" fmla="*/ 1178158 w 2851567"/>
              <a:gd name="connsiteY7" fmla="*/ 0 h 2580380"/>
              <a:gd name="connsiteX0" fmla="*/ 279788 w 2853646"/>
              <a:gd name="connsiteY0" fmla="*/ 2580380 h 2580380"/>
              <a:gd name="connsiteX1" fmla="*/ 324753 w 2853646"/>
              <a:gd name="connsiteY1" fmla="*/ 1838894 h 2580380"/>
              <a:gd name="connsiteX2" fmla="*/ 29492 w 2853646"/>
              <a:gd name="connsiteY2" fmla="*/ 1326661 h 2580380"/>
              <a:gd name="connsiteX3" fmla="*/ 1155831 w 2853646"/>
              <a:gd name="connsiteY3" fmla="*/ 875973 h 2580380"/>
              <a:gd name="connsiteX4" fmla="*/ 2162980 w 2853646"/>
              <a:gd name="connsiteY4" fmla="*/ 1306797 h 2580380"/>
              <a:gd name="connsiteX5" fmla="*/ 2211680 w 2853646"/>
              <a:gd name="connsiteY5" fmla="*/ 1967849 h 2580380"/>
              <a:gd name="connsiteX6" fmla="*/ 2814699 w 2853646"/>
              <a:gd name="connsiteY6" fmla="*/ 1315589 h 2580380"/>
              <a:gd name="connsiteX7" fmla="*/ 1178158 w 2853646"/>
              <a:gd name="connsiteY7" fmla="*/ 0 h 2580380"/>
              <a:gd name="connsiteX0" fmla="*/ 279788 w 2791825"/>
              <a:gd name="connsiteY0" fmla="*/ 2580380 h 2580380"/>
              <a:gd name="connsiteX1" fmla="*/ 324753 w 2791825"/>
              <a:gd name="connsiteY1" fmla="*/ 1838894 h 2580380"/>
              <a:gd name="connsiteX2" fmla="*/ 29492 w 2791825"/>
              <a:gd name="connsiteY2" fmla="*/ 1326661 h 2580380"/>
              <a:gd name="connsiteX3" fmla="*/ 1155831 w 2791825"/>
              <a:gd name="connsiteY3" fmla="*/ 875973 h 2580380"/>
              <a:gd name="connsiteX4" fmla="*/ 2162980 w 2791825"/>
              <a:gd name="connsiteY4" fmla="*/ 1306797 h 2580380"/>
              <a:gd name="connsiteX5" fmla="*/ 2211680 w 2791825"/>
              <a:gd name="connsiteY5" fmla="*/ 1967849 h 2580380"/>
              <a:gd name="connsiteX6" fmla="*/ 2758837 w 2791825"/>
              <a:gd name="connsiteY6" fmla="*/ 1269023 h 2580380"/>
              <a:gd name="connsiteX7" fmla="*/ 1178158 w 2791825"/>
              <a:gd name="connsiteY7" fmla="*/ 0 h 2580380"/>
              <a:gd name="connsiteX0" fmla="*/ 279788 w 2790123"/>
              <a:gd name="connsiteY0" fmla="*/ 2580380 h 2580380"/>
              <a:gd name="connsiteX1" fmla="*/ 324753 w 2790123"/>
              <a:gd name="connsiteY1" fmla="*/ 1838894 h 2580380"/>
              <a:gd name="connsiteX2" fmla="*/ 29492 w 2790123"/>
              <a:gd name="connsiteY2" fmla="*/ 1326661 h 2580380"/>
              <a:gd name="connsiteX3" fmla="*/ 1155831 w 2790123"/>
              <a:gd name="connsiteY3" fmla="*/ 875973 h 2580380"/>
              <a:gd name="connsiteX4" fmla="*/ 2423666 w 2790123"/>
              <a:gd name="connsiteY4" fmla="*/ 1340664 h 2580380"/>
              <a:gd name="connsiteX5" fmla="*/ 2211680 w 2790123"/>
              <a:gd name="connsiteY5" fmla="*/ 1967849 h 2580380"/>
              <a:gd name="connsiteX6" fmla="*/ 2758837 w 2790123"/>
              <a:gd name="connsiteY6" fmla="*/ 1269023 h 2580380"/>
              <a:gd name="connsiteX7" fmla="*/ 1178158 w 2790123"/>
              <a:gd name="connsiteY7" fmla="*/ 0 h 2580380"/>
              <a:gd name="connsiteX0" fmla="*/ 279788 w 2790009"/>
              <a:gd name="connsiteY0" fmla="*/ 2580380 h 2580380"/>
              <a:gd name="connsiteX1" fmla="*/ 324753 w 2790009"/>
              <a:gd name="connsiteY1" fmla="*/ 1838894 h 2580380"/>
              <a:gd name="connsiteX2" fmla="*/ 29492 w 2790009"/>
              <a:gd name="connsiteY2" fmla="*/ 1326661 h 2580380"/>
              <a:gd name="connsiteX3" fmla="*/ 1155831 w 2790009"/>
              <a:gd name="connsiteY3" fmla="*/ 875973 h 2580380"/>
              <a:gd name="connsiteX4" fmla="*/ 2442286 w 2790009"/>
              <a:gd name="connsiteY4" fmla="*/ 1298331 h 2580380"/>
              <a:gd name="connsiteX5" fmla="*/ 2211680 w 2790009"/>
              <a:gd name="connsiteY5" fmla="*/ 1967849 h 2580380"/>
              <a:gd name="connsiteX6" fmla="*/ 2758837 w 2790009"/>
              <a:gd name="connsiteY6" fmla="*/ 1269023 h 2580380"/>
              <a:gd name="connsiteX7" fmla="*/ 1178158 w 2790009"/>
              <a:gd name="connsiteY7" fmla="*/ 0 h 2580380"/>
              <a:gd name="connsiteX0" fmla="*/ 282493 w 2792713"/>
              <a:gd name="connsiteY0" fmla="*/ 2580380 h 2580380"/>
              <a:gd name="connsiteX1" fmla="*/ 327458 w 2792713"/>
              <a:gd name="connsiteY1" fmla="*/ 1838894 h 2580380"/>
              <a:gd name="connsiteX2" fmla="*/ 32197 w 2792713"/>
              <a:gd name="connsiteY2" fmla="*/ 1326661 h 2580380"/>
              <a:gd name="connsiteX3" fmla="*/ 1208190 w 2792713"/>
              <a:gd name="connsiteY3" fmla="*/ 829406 h 2580380"/>
              <a:gd name="connsiteX4" fmla="*/ 2444991 w 2792713"/>
              <a:gd name="connsiteY4" fmla="*/ 1298331 h 2580380"/>
              <a:gd name="connsiteX5" fmla="*/ 2214385 w 2792713"/>
              <a:gd name="connsiteY5" fmla="*/ 1967849 h 2580380"/>
              <a:gd name="connsiteX6" fmla="*/ 2761542 w 2792713"/>
              <a:gd name="connsiteY6" fmla="*/ 1269023 h 2580380"/>
              <a:gd name="connsiteX7" fmla="*/ 1180863 w 2792713"/>
              <a:gd name="connsiteY7" fmla="*/ 0 h 2580380"/>
              <a:gd name="connsiteX0" fmla="*/ 282493 w 2804630"/>
              <a:gd name="connsiteY0" fmla="*/ 2580380 h 2580380"/>
              <a:gd name="connsiteX1" fmla="*/ 327458 w 2804630"/>
              <a:gd name="connsiteY1" fmla="*/ 1838894 h 2580380"/>
              <a:gd name="connsiteX2" fmla="*/ 32197 w 2804630"/>
              <a:gd name="connsiteY2" fmla="*/ 1326661 h 2580380"/>
              <a:gd name="connsiteX3" fmla="*/ 1208190 w 2804630"/>
              <a:gd name="connsiteY3" fmla="*/ 829406 h 2580380"/>
              <a:gd name="connsiteX4" fmla="*/ 2444991 w 2804630"/>
              <a:gd name="connsiteY4" fmla="*/ 1298331 h 2580380"/>
              <a:gd name="connsiteX5" fmla="*/ 2437830 w 2804630"/>
              <a:gd name="connsiteY5" fmla="*/ 1984782 h 2580380"/>
              <a:gd name="connsiteX6" fmla="*/ 2761542 w 2804630"/>
              <a:gd name="connsiteY6" fmla="*/ 1269023 h 2580380"/>
              <a:gd name="connsiteX7" fmla="*/ 1180863 w 2804630"/>
              <a:gd name="connsiteY7" fmla="*/ 0 h 2580380"/>
              <a:gd name="connsiteX0" fmla="*/ 282493 w 2795311"/>
              <a:gd name="connsiteY0" fmla="*/ 2580380 h 2580380"/>
              <a:gd name="connsiteX1" fmla="*/ 327458 w 2795311"/>
              <a:gd name="connsiteY1" fmla="*/ 1838894 h 2580380"/>
              <a:gd name="connsiteX2" fmla="*/ 32197 w 2795311"/>
              <a:gd name="connsiteY2" fmla="*/ 1326661 h 2580380"/>
              <a:gd name="connsiteX3" fmla="*/ 1208190 w 2795311"/>
              <a:gd name="connsiteY3" fmla="*/ 829406 h 2580380"/>
              <a:gd name="connsiteX4" fmla="*/ 2444991 w 2795311"/>
              <a:gd name="connsiteY4" fmla="*/ 1298331 h 2580380"/>
              <a:gd name="connsiteX5" fmla="*/ 2276452 w 2795311"/>
              <a:gd name="connsiteY5" fmla="*/ 1993249 h 2580380"/>
              <a:gd name="connsiteX6" fmla="*/ 2761542 w 2795311"/>
              <a:gd name="connsiteY6" fmla="*/ 1269023 h 2580380"/>
              <a:gd name="connsiteX7" fmla="*/ 1180863 w 2795311"/>
              <a:gd name="connsiteY7" fmla="*/ 0 h 2580380"/>
              <a:gd name="connsiteX0" fmla="*/ 282493 w 2798844"/>
              <a:gd name="connsiteY0" fmla="*/ 2580380 h 2580380"/>
              <a:gd name="connsiteX1" fmla="*/ 327458 w 2798844"/>
              <a:gd name="connsiteY1" fmla="*/ 1838894 h 2580380"/>
              <a:gd name="connsiteX2" fmla="*/ 32197 w 2798844"/>
              <a:gd name="connsiteY2" fmla="*/ 1326661 h 2580380"/>
              <a:gd name="connsiteX3" fmla="*/ 1208190 w 2798844"/>
              <a:gd name="connsiteY3" fmla="*/ 829406 h 2580380"/>
              <a:gd name="connsiteX4" fmla="*/ 2444991 w 2798844"/>
              <a:gd name="connsiteY4" fmla="*/ 1298331 h 2580380"/>
              <a:gd name="connsiteX5" fmla="*/ 2276452 w 2798844"/>
              <a:gd name="connsiteY5" fmla="*/ 1993249 h 2580380"/>
              <a:gd name="connsiteX6" fmla="*/ 2761542 w 2798844"/>
              <a:gd name="connsiteY6" fmla="*/ 1269023 h 2580380"/>
              <a:gd name="connsiteX7" fmla="*/ 1180863 w 2798844"/>
              <a:gd name="connsiteY7" fmla="*/ 0 h 258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8844" h="2580380">
                <a:moveTo>
                  <a:pt x="282493" y="2580380"/>
                </a:moveTo>
                <a:cubicBezTo>
                  <a:pt x="147996" y="2091186"/>
                  <a:pt x="369174" y="2047847"/>
                  <a:pt x="327458" y="1838894"/>
                </a:cubicBezTo>
                <a:cubicBezTo>
                  <a:pt x="285742" y="1629941"/>
                  <a:pt x="-114592" y="1494909"/>
                  <a:pt x="32197" y="1326661"/>
                </a:cubicBezTo>
                <a:cubicBezTo>
                  <a:pt x="178986" y="1158413"/>
                  <a:pt x="806058" y="834128"/>
                  <a:pt x="1208190" y="829406"/>
                </a:cubicBezTo>
                <a:cubicBezTo>
                  <a:pt x="1610322" y="824684"/>
                  <a:pt x="2258671" y="1112824"/>
                  <a:pt x="2444991" y="1298331"/>
                </a:cubicBezTo>
                <a:cubicBezTo>
                  <a:pt x="2631311" y="1483838"/>
                  <a:pt x="2149212" y="1989668"/>
                  <a:pt x="2276452" y="1993249"/>
                </a:cubicBezTo>
                <a:cubicBezTo>
                  <a:pt x="2403692" y="1996830"/>
                  <a:pt x="2944141" y="1600526"/>
                  <a:pt x="2761542" y="1269023"/>
                </a:cubicBezTo>
                <a:cubicBezTo>
                  <a:pt x="2578943" y="937521"/>
                  <a:pt x="1104918" y="822827"/>
                  <a:pt x="1180863" y="0"/>
                </a:cubicBezTo>
              </a:path>
            </a:pathLst>
          </a:cu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77"/>
          <p:cNvSpPr txBox="1"/>
          <p:nvPr/>
        </p:nvSpPr>
        <p:spPr>
          <a:xfrm>
            <a:off x="7132227" y="5811150"/>
            <a:ext cx="1749197" cy="261610"/>
          </a:xfrm>
          <a:prstGeom prst="rect">
            <a:avLst/>
          </a:prstGeom>
          <a:noFill/>
        </p:spPr>
        <p:txBody>
          <a:bodyPr wrap="none" rtlCol="0">
            <a:spAutoFit/>
          </a:bodyPr>
          <a:lstStyle/>
          <a:p>
            <a:pPr algn="ctr" fontAlgn="ctr"/>
            <a:r>
              <a:rPr lang="en-US" altLang="zh-CN" sz="1100" b="1"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SSID guest </a:t>
            </a:r>
            <a:r>
              <a:rPr lang="en-US" altLang="zh-CN" sz="1100" b="1" dirty="0" smtClean="0">
                <a:solidFill>
                  <a:schemeClr val="bg1">
                    <a:lumMod val="65000"/>
                  </a:schemeClr>
                </a:solidFill>
                <a:latin typeface="Huawei Sans" panose="020C0503030203020204" pitchFamily="34" charset="0"/>
              </a:rPr>
              <a:t>(VLAN 100)</a:t>
            </a:r>
            <a:endParaRPr lang="en-US" altLang="zh-CN" sz="1100" b="1" dirty="0">
              <a:solidFill>
                <a:schemeClr val="bg1">
                  <a:lumMod val="65000"/>
                </a:schemeClr>
              </a:solidFill>
              <a:latin typeface="Huawei Sans" panose="020C0503030203020204" pitchFamily="34" charset="0"/>
            </a:endParaRPr>
          </a:p>
        </p:txBody>
      </p:sp>
      <p:sp>
        <p:nvSpPr>
          <p:cNvPr id="77" name="TextBox 82"/>
          <p:cNvSpPr txBox="1"/>
          <p:nvPr/>
        </p:nvSpPr>
        <p:spPr>
          <a:xfrm>
            <a:off x="1869223" y="5183689"/>
            <a:ext cx="915158" cy="430887"/>
          </a:xfrm>
          <a:prstGeom prst="rect">
            <a:avLst/>
          </a:prstGeom>
          <a:noFill/>
        </p:spPr>
        <p:txBody>
          <a:bodyPr wrap="square" rtlCol="0">
            <a:spAutoFit/>
          </a:bodyPr>
          <a:lstStyle/>
          <a:p>
            <a:pPr algn="ctr" fontAlgn="ctr"/>
            <a:r>
              <a:rPr lang="en-US" altLang="zh-CN" sz="1100" dirty="0">
                <a:latin typeface="Huawei Sans" panose="020C0503030203020204" pitchFamily="34" charset="0"/>
              </a:rPr>
              <a:t>Before roaming</a:t>
            </a:r>
          </a:p>
        </p:txBody>
      </p:sp>
      <p:sp>
        <p:nvSpPr>
          <p:cNvPr id="78" name="TextBox 82"/>
          <p:cNvSpPr txBox="1"/>
          <p:nvPr/>
        </p:nvSpPr>
        <p:spPr>
          <a:xfrm>
            <a:off x="3996703" y="5183689"/>
            <a:ext cx="840876" cy="430887"/>
          </a:xfrm>
          <a:prstGeom prst="rect">
            <a:avLst/>
          </a:prstGeom>
          <a:noFill/>
        </p:spPr>
        <p:txBody>
          <a:bodyPr wrap="square" rtlCol="0">
            <a:spAutoFit/>
          </a:bodyPr>
          <a:lstStyle/>
          <a:p>
            <a:pPr algn="ctr" fontAlgn="ctr"/>
            <a:r>
              <a:rPr lang="en-US" altLang="zh-CN" sz="1100" dirty="0">
                <a:latin typeface="Huawei Sans" panose="020C0503030203020204" pitchFamily="34" charset="0"/>
              </a:rPr>
              <a:t>After roaming</a:t>
            </a:r>
          </a:p>
        </p:txBody>
      </p:sp>
      <p:sp>
        <p:nvSpPr>
          <p:cNvPr id="79" name="TextBox 82"/>
          <p:cNvSpPr txBox="1"/>
          <p:nvPr/>
        </p:nvSpPr>
        <p:spPr>
          <a:xfrm>
            <a:off x="7366320" y="5170126"/>
            <a:ext cx="898841" cy="430887"/>
          </a:xfrm>
          <a:prstGeom prst="rect">
            <a:avLst/>
          </a:prstGeom>
          <a:noFill/>
        </p:spPr>
        <p:txBody>
          <a:bodyPr wrap="square" rtlCol="0">
            <a:spAutoFit/>
          </a:bodyPr>
          <a:lstStyle/>
          <a:p>
            <a:pPr algn="ctr" fontAlgn="ctr"/>
            <a:r>
              <a:rPr lang="en-US" altLang="zh-CN" sz="1100" dirty="0">
                <a:latin typeface="Huawei Sans" panose="020C0503030203020204" pitchFamily="34" charset="0"/>
              </a:rPr>
              <a:t>Before roaming</a:t>
            </a:r>
          </a:p>
        </p:txBody>
      </p:sp>
      <p:sp>
        <p:nvSpPr>
          <p:cNvPr id="80" name="TextBox 82"/>
          <p:cNvSpPr txBox="1"/>
          <p:nvPr/>
        </p:nvSpPr>
        <p:spPr>
          <a:xfrm>
            <a:off x="9398523" y="5170126"/>
            <a:ext cx="982399" cy="430887"/>
          </a:xfrm>
          <a:prstGeom prst="rect">
            <a:avLst/>
          </a:prstGeom>
          <a:noFill/>
        </p:spPr>
        <p:txBody>
          <a:bodyPr wrap="square" rtlCol="0">
            <a:spAutoFit/>
          </a:bodyPr>
          <a:lstStyle/>
          <a:p>
            <a:pPr algn="ctr" fontAlgn="ctr"/>
            <a:r>
              <a:rPr lang="en-US" altLang="zh-CN" sz="1100" dirty="0">
                <a:latin typeface="Huawei Sans" panose="020C0503030203020204" pitchFamily="34" charset="0"/>
              </a:rPr>
              <a:t>After roaming</a:t>
            </a:r>
          </a:p>
        </p:txBody>
      </p:sp>
      <p:sp>
        <p:nvSpPr>
          <p:cNvPr id="81" name="TextBox 95"/>
          <p:cNvSpPr txBox="1"/>
          <p:nvPr/>
        </p:nvSpPr>
        <p:spPr>
          <a:xfrm>
            <a:off x="8334544" y="4233512"/>
            <a:ext cx="449162" cy="261610"/>
          </a:xfrm>
          <a:prstGeom prst="rect">
            <a:avLst/>
          </a:prstGeom>
          <a:noFill/>
        </p:spPr>
        <p:txBody>
          <a:bodyPr wrap="none" rtlCol="0">
            <a:spAutoFit/>
          </a:bodyPr>
          <a:lstStyle/>
          <a:p>
            <a:pPr fontAlgn="ctr"/>
            <a:r>
              <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AP1</a:t>
            </a:r>
            <a:endParaRPr lang="en-US" altLang="zh-CN" sz="11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96"/>
          <p:cNvSpPr txBox="1"/>
          <p:nvPr/>
        </p:nvSpPr>
        <p:spPr>
          <a:xfrm>
            <a:off x="9098410" y="4233512"/>
            <a:ext cx="449162" cy="261610"/>
          </a:xfrm>
          <a:prstGeom prst="rect">
            <a:avLst/>
          </a:prstGeom>
          <a:noFill/>
        </p:spPr>
        <p:txBody>
          <a:bodyPr wrap="none" rtlCol="0">
            <a:spAutoFit/>
          </a:bodyPr>
          <a:lstStyle/>
          <a:p>
            <a:pPr fontAlgn="ctr"/>
            <a:r>
              <a:rPr lang="en-US" altLang="zh-CN" sz="11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AP2</a:t>
            </a:r>
            <a:endParaRPr lang="en-US" altLang="zh-CN" sz="11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77"/>
          <p:cNvSpPr txBox="1"/>
          <p:nvPr/>
        </p:nvSpPr>
        <p:spPr>
          <a:xfrm>
            <a:off x="9214047" y="5811150"/>
            <a:ext cx="1749197" cy="261610"/>
          </a:xfrm>
          <a:prstGeom prst="rect">
            <a:avLst/>
          </a:prstGeom>
          <a:noFill/>
        </p:spPr>
        <p:txBody>
          <a:bodyPr wrap="none" rtlCol="0">
            <a:spAutoFit/>
          </a:bodyPr>
          <a:lstStyle/>
          <a:p>
            <a:pPr algn="ctr" fontAlgn="ctr"/>
            <a:r>
              <a:rPr lang="en-US" altLang="zh-CN" sz="1100" b="1"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SSID guest </a:t>
            </a:r>
            <a:r>
              <a:rPr lang="en-US" altLang="zh-CN" sz="1100" b="1" dirty="0" smtClean="0">
                <a:solidFill>
                  <a:schemeClr val="bg1">
                    <a:lumMod val="65000"/>
                  </a:schemeClr>
                </a:solidFill>
                <a:latin typeface="Huawei Sans" panose="020C0503030203020204" pitchFamily="34" charset="0"/>
              </a:rPr>
              <a:t>(</a:t>
            </a:r>
            <a:r>
              <a:rPr lang="en-US" altLang="zh-CN" sz="1100" b="1" dirty="0">
                <a:solidFill>
                  <a:schemeClr val="bg1">
                    <a:lumMod val="65000"/>
                  </a:schemeClr>
                </a:solidFill>
                <a:latin typeface="Huawei Sans" panose="020C0503030203020204" pitchFamily="34" charset="0"/>
              </a:rPr>
              <a:t>VLAN </a:t>
            </a:r>
            <a:r>
              <a:rPr lang="en-US" altLang="zh-CN" sz="1100" b="1" dirty="0" smtClean="0">
                <a:solidFill>
                  <a:schemeClr val="bg1">
                    <a:lumMod val="65000"/>
                  </a:schemeClr>
                </a:solidFill>
                <a:latin typeface="Huawei Sans" panose="020C0503030203020204" pitchFamily="34" charset="0"/>
              </a:rPr>
              <a:t>101)</a:t>
            </a:r>
            <a:endParaRPr lang="en-US" altLang="zh-CN" sz="1100" b="1" dirty="0">
              <a:solidFill>
                <a:schemeClr val="bg1">
                  <a:lumMod val="65000"/>
                </a:schemeClr>
              </a:solidFill>
              <a:latin typeface="Huawei Sans" panose="020C0503030203020204" pitchFamily="34" charset="0"/>
            </a:endParaRPr>
          </a:p>
        </p:txBody>
      </p:sp>
      <p:sp>
        <p:nvSpPr>
          <p:cNvPr id="87" name="五边形 86"/>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88" name="燕尾形 87"/>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89" name="燕尾形 88"/>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96" name="燕尾形 95"/>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97" name="燕尾形 96"/>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98" name="燕尾形 97"/>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5306609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7: Wireless Roaming Design </a:t>
            </a:r>
            <a:endParaRPr lang="en-US" altLang="zh-CN" dirty="0">
              <a:latin typeface="Huawei Sans" panose="020C0503030203020204" pitchFamily="34" charset="0"/>
              <a:sym typeface="Huawei Sans" panose="020C0503030203020204" pitchFamily="34" charset="0"/>
            </a:endParaRPr>
          </a:p>
        </p:txBody>
      </p:sp>
      <p:sp>
        <p:nvSpPr>
          <p:cNvPr id="77" name="文本占位符 76"/>
          <p:cNvSpPr>
            <a:spLocks noGrp="1"/>
          </p:cNvSpPr>
          <p:nvPr>
            <p:ph type="body" sz="quarter" idx="10"/>
          </p:nvPr>
        </p:nvSpPr>
        <p:spPr>
          <a:prstGeom prst="rect">
            <a:avLst/>
          </a:prstGeom>
        </p:spPr>
        <p:txBody>
          <a:bodyPr/>
          <a:lstStyle/>
          <a:p>
            <a:r>
              <a:rPr lang="en-US" altLang="zh-CN" sz="1400" dirty="0">
                <a:latin typeface="Huawei Sans" panose="020C0503030203020204" pitchFamily="34" charset="0"/>
              </a:rPr>
              <a:t>A small- and medium-sized campus network has a small number of STAs. Therefore, Layer 2 roaming is recommended on such a network. (An SSID corresponds to one service VLAN, and all users share one user gateway.)</a:t>
            </a:r>
          </a:p>
          <a:p>
            <a:r>
              <a:rPr lang="en-US" altLang="zh-CN" sz="1400" dirty="0">
                <a:latin typeface="Huawei Sans" panose="020C0503030203020204" pitchFamily="34" charset="0"/>
              </a:rPr>
              <a:t>When more than 50 APs are deployed on a network or there are more than 1,000 STAs, Layer 3 roaming needs to be deployed. (An SSID corresponds to different service VLANs.)</a:t>
            </a:r>
          </a:p>
          <a:p>
            <a:r>
              <a:rPr lang="en-US" altLang="zh-CN" sz="1400" dirty="0">
                <a:latin typeface="Huawei Sans" panose="020C0503030203020204" pitchFamily="34" charset="0"/>
              </a:rPr>
              <a:t>802.11r fast roaming supports an enhanced roaming mechanism based on device-pipe synergy when working with Huawei terminals. This mechanism helps reduce the roaming handover delay and packet loss rate. Therefore, you are advised to enable the mechanism when enabling 802.11r fast roaming.</a:t>
            </a:r>
          </a:p>
          <a:p>
            <a:r>
              <a:rPr lang="en-US" altLang="zh-CN" sz="1400" dirty="0">
                <a:latin typeface="Huawei Sans" panose="020C0503030203020204" pitchFamily="34" charset="0"/>
              </a:rPr>
              <a:t>Note:</a:t>
            </a:r>
          </a:p>
          <a:p>
            <a:pPr marL="628650" lvl="1" indent="-323850"/>
            <a:r>
              <a:rPr lang="en-US" altLang="zh-CN" sz="1200" dirty="0">
                <a:latin typeface="Huawei Sans" panose="020C0503030203020204" pitchFamily="34" charset="0"/>
              </a:rPr>
              <a:t>Wireless roaming is supported only by APs at the same site.</a:t>
            </a:r>
          </a:p>
          <a:p>
            <a:pPr marL="628650" lvl="1" indent="-323850"/>
            <a:r>
              <a:rPr lang="en-US" altLang="zh-CN" sz="1200" dirty="0">
                <a:latin typeface="Huawei Sans" panose="020C0503030203020204" pitchFamily="34" charset="0"/>
              </a:rPr>
              <a:t>If the Layer 2 roaming domain is large, broadcast packets may be flooded. You are advised to rate limit broadcast packets on </a:t>
            </a:r>
            <a:r>
              <a:rPr lang="en-US" altLang="zh-CN" sz="1200" dirty="0" err="1">
                <a:latin typeface="Huawei Sans" panose="020C0503030203020204" pitchFamily="34" charset="0"/>
              </a:rPr>
              <a:t>iMaster</a:t>
            </a:r>
            <a:r>
              <a:rPr lang="en-US" altLang="zh-CN" sz="1200" dirty="0">
                <a:latin typeface="Huawei Sans" panose="020C0503030203020204" pitchFamily="34" charset="0"/>
              </a:rPr>
              <a:t> NCE-Campus. By default, the rate limit for broadcast packets is 256 </a:t>
            </a:r>
            <a:r>
              <a:rPr lang="en-US" altLang="zh-CN" sz="1200" dirty="0" err="1">
                <a:latin typeface="Huawei Sans" panose="020C0503030203020204" pitchFamily="34" charset="0"/>
              </a:rPr>
              <a:t>pps</a:t>
            </a:r>
            <a:r>
              <a:rPr lang="en-US" altLang="zh-CN" sz="1200" dirty="0">
                <a:latin typeface="Huawei Sans" panose="020C0503030203020204" pitchFamily="34" charset="0"/>
              </a:rPr>
              <a:t>.</a:t>
            </a:r>
          </a:p>
          <a:p>
            <a:pPr marL="628650" lvl="1" indent="-323850"/>
            <a:r>
              <a:rPr lang="en-US" altLang="zh-CN" sz="1200" dirty="0">
                <a:latin typeface="Huawei Sans" panose="020C0503030203020204" pitchFamily="34" charset="0"/>
              </a:rPr>
              <a:t>Each AP supports only 64 Layer 3 roaming STAs. If there are a larger number of Layer 3 roaming STAs, roaming fails and STAs need to go offline and then online again.</a:t>
            </a:r>
          </a:p>
          <a:p>
            <a:pPr marL="628650" lvl="1" indent="-323850"/>
            <a:r>
              <a:rPr lang="en-US" altLang="zh-CN" sz="1200" dirty="0">
                <a:latin typeface="Huawei Sans" panose="020C0503030203020204" pitchFamily="34" charset="0"/>
              </a:rPr>
              <a:t>When a STA roams at Layer 3, its traffic is detoured to the AP that the STA accesses for the first time or another AP in the same Layer 2 domain as the AP that the STA accesses for the first time. Therefore, it is recommended that a large Layer 2 domain be planned for APs at the network ingress to facilitate traffic detouring and load sharing after Layer 3 roaming.</a:t>
            </a:r>
          </a:p>
        </p:txBody>
      </p:sp>
      <p:sp>
        <p:nvSpPr>
          <p:cNvPr id="16" name="五边形 1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7" name="燕尾形 1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8" name="燕尾形 17"/>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19" name="燕尾形 1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0" name="燕尾形 1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1" name="燕尾形 20"/>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992967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8: VAS Design (Customer Flow Analysis)</a:t>
            </a:r>
            <a:endParaRPr lang="en-US" altLang="zh-CN" dirty="0">
              <a:latin typeface="Huawei Sans" panose="020C0503030203020204" pitchFamily="34" charset="0"/>
              <a:sym typeface="Huawei Sans" panose="020C0503030203020204" pitchFamily="34" charset="0"/>
            </a:endParaRPr>
          </a:p>
        </p:txBody>
      </p:sp>
      <p:sp>
        <p:nvSpPr>
          <p:cNvPr id="4" name="圆角矩形 3"/>
          <p:cNvSpPr/>
          <p:nvPr/>
        </p:nvSpPr>
        <p:spPr>
          <a:xfrm>
            <a:off x="1943777" y="2743818"/>
            <a:ext cx="2349446" cy="277997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a:xfrm>
            <a:off x="3111991" y="2088824"/>
            <a:ext cx="0" cy="18768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a:xfrm>
            <a:off x="2622189" y="1761327"/>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3438982" y="3908143"/>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6537" y="3052775"/>
            <a:ext cx="490909" cy="402545"/>
          </a:xfrm>
          <a:prstGeom prst="rect">
            <a:avLst/>
          </a:prstGeom>
        </p:spPr>
      </p:pic>
      <p:pic>
        <p:nvPicPr>
          <p:cNvPr id="10" name="图片 9" descr="云AP蓝.png"/>
          <p:cNvPicPr>
            <a:picLocks noChangeAspect="1"/>
          </p:cNvPicPr>
          <p:nvPr/>
        </p:nvPicPr>
        <p:blipFill>
          <a:blip r:embed="rId4" cstate="print"/>
          <a:stretch>
            <a:fillRect/>
          </a:stretch>
        </p:blipFill>
        <p:spPr>
          <a:xfrm>
            <a:off x="2876285" y="3928457"/>
            <a:ext cx="464045" cy="379673"/>
          </a:xfrm>
          <a:prstGeom prst="rect">
            <a:avLst/>
          </a:prstGeom>
        </p:spPr>
      </p:pic>
      <p:pic>
        <p:nvPicPr>
          <p:cNvPr id="12" name="图片 11" descr="故障链路.png"/>
          <p:cNvPicPr>
            <a:picLocks noChangeAspect="1"/>
          </p:cNvPicPr>
          <p:nvPr/>
        </p:nvPicPr>
        <p:blipFill>
          <a:blip r:embed="rId5" cstate="print"/>
          <a:stretch>
            <a:fillRect/>
          </a:stretch>
        </p:blipFill>
        <p:spPr>
          <a:xfrm>
            <a:off x="2224954" y="5683484"/>
            <a:ext cx="540000" cy="402667"/>
          </a:xfrm>
          <a:prstGeom prst="rect">
            <a:avLst/>
          </a:prstGeom>
        </p:spPr>
      </p:pic>
      <p:pic>
        <p:nvPicPr>
          <p:cNvPr id="13" name="图片 12" descr="SAN网络-蓝.png"/>
          <p:cNvPicPr>
            <a:picLocks noChangeAspect="1"/>
          </p:cNvPicPr>
          <p:nvPr/>
        </p:nvPicPr>
        <p:blipFill>
          <a:blip r:embed="rId6" cstate="print"/>
          <a:stretch>
            <a:fillRect/>
          </a:stretch>
        </p:blipFill>
        <p:spPr>
          <a:xfrm>
            <a:off x="2383254" y="4731704"/>
            <a:ext cx="267540" cy="438311"/>
          </a:xfrm>
          <a:prstGeom prst="rect">
            <a:avLst/>
          </a:prstGeom>
        </p:spPr>
      </p:pic>
      <p:pic>
        <p:nvPicPr>
          <p:cNvPr id="14" name="图片 13" descr="SAN网络-蓝.png"/>
          <p:cNvPicPr>
            <a:picLocks noChangeAspect="1"/>
          </p:cNvPicPr>
          <p:nvPr/>
        </p:nvPicPr>
        <p:blipFill>
          <a:blip r:embed="rId6" cstate="print"/>
          <a:stretch>
            <a:fillRect/>
          </a:stretch>
        </p:blipFill>
        <p:spPr>
          <a:xfrm>
            <a:off x="3596558" y="4731704"/>
            <a:ext cx="267540" cy="438311"/>
          </a:xfrm>
          <a:prstGeom prst="rect">
            <a:avLst/>
          </a:prstGeom>
        </p:spPr>
      </p:pic>
      <p:pic>
        <p:nvPicPr>
          <p:cNvPr id="15" name="图片 14" descr="wifi信号蓝.png"/>
          <p:cNvPicPr>
            <a:picLocks noChangeAspect="1"/>
          </p:cNvPicPr>
          <p:nvPr/>
        </p:nvPicPr>
        <p:blipFill>
          <a:blip r:embed="rId7" cstate="print"/>
          <a:stretch>
            <a:fillRect/>
          </a:stretch>
        </p:blipFill>
        <p:spPr>
          <a:xfrm rot="10800000">
            <a:off x="2969620" y="4425400"/>
            <a:ext cx="277374" cy="232258"/>
          </a:xfrm>
          <a:prstGeom prst="rect">
            <a:avLst/>
          </a:prstGeom>
        </p:spPr>
      </p:pic>
      <p:sp>
        <p:nvSpPr>
          <p:cNvPr id="16" name="矩形 15"/>
          <p:cNvSpPr/>
          <p:nvPr/>
        </p:nvSpPr>
        <p:spPr>
          <a:xfrm>
            <a:off x="4590639" y="1032609"/>
            <a:ext cx="6534562" cy="2767424"/>
          </a:xfrm>
          <a:prstGeom prst="rect">
            <a:avLst/>
          </a:prstGeom>
        </p:spPr>
        <p:txBody>
          <a:bodyPr wrap="square">
            <a:spAutoFit/>
          </a:bodyPr>
          <a:lstStyle/>
          <a:p>
            <a:pPr marL="266700" indent="-266700" fontAlgn="ctr">
              <a:lnSpc>
                <a:spcPts val="2600"/>
              </a:lnSpc>
              <a:spcAft>
                <a:spcPts val="600"/>
              </a:spcAft>
              <a:buFont typeface="Arial" panose="020B0604020202020204" pitchFamily="34" charset="0"/>
              <a:buChar char="•"/>
            </a:pPr>
            <a:r>
              <a:rPr lang="en-US" altLang="zh-CN" sz="1400" dirty="0" smtClean="0">
                <a:latin typeface="Huawei Sans" panose="020C0503030203020204" pitchFamily="34" charset="0"/>
              </a:rPr>
              <a:t>Leveraging WLANs, enterprises can obtain more customer flow information to facilitate their operation and management, including:</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76225" defTabSz="914034" fontAlgn="ctr">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Master the customer flow situation and distribution, and properly arrange market activities.</a:t>
            </a:r>
            <a:endParaRPr lang="en-US" altLang="zh-CN" sz="1400" dirty="0" smtClean="0">
              <a:latin typeface="Huawei Sans" panose="020C0503030203020204" pitchFamily="34" charset="0"/>
              <a:sym typeface="Huawei Sans" panose="020C0503030203020204" pitchFamily="34" charset="0"/>
            </a:endParaRPr>
          </a:p>
          <a:p>
            <a:pPr marL="542925" lvl="1" indent="-276225" defTabSz="914034" fontAlgn="ctr">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Master the hotspot areas with high customer density, and use them as a basis for determining the rental, which improves the management efficiency and precision.</a:t>
            </a:r>
          </a:p>
          <a:p>
            <a:pPr marL="542925" lvl="1" indent="-276225" defTabSz="914034" fontAlgn="ctr">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Obtain highly loyal customers based on the visit frequency and launch promotions.</a:t>
            </a:r>
            <a:endParaRPr lang="en-US" altLang="zh-CN" sz="1400" dirty="0">
              <a:latin typeface="Huawei Sans" panose="020C0503030203020204" pitchFamily="34" charset="0"/>
            </a:endParaRPr>
          </a:p>
        </p:txBody>
      </p:sp>
      <p:pic>
        <p:nvPicPr>
          <p:cNvPr id="17" name="图片 16" descr="SAN网络-蓝.png"/>
          <p:cNvPicPr>
            <a:picLocks noChangeAspect="1"/>
          </p:cNvPicPr>
          <p:nvPr/>
        </p:nvPicPr>
        <p:blipFill>
          <a:blip r:embed="rId6" cstate="print"/>
          <a:stretch>
            <a:fillRect/>
          </a:stretch>
        </p:blipFill>
        <p:spPr>
          <a:xfrm>
            <a:off x="3596558" y="5665661"/>
            <a:ext cx="267540" cy="438311"/>
          </a:xfrm>
          <a:prstGeom prst="rect">
            <a:avLst/>
          </a:prstGeom>
        </p:spPr>
      </p:pic>
      <p:sp>
        <p:nvSpPr>
          <p:cNvPr id="18" name="文本框 17"/>
          <p:cNvSpPr txBox="1"/>
          <p:nvPr/>
        </p:nvSpPr>
        <p:spPr>
          <a:xfrm>
            <a:off x="2650794" y="4896030"/>
            <a:ext cx="968535"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2654802" y="5749968"/>
            <a:ext cx="960519" cy="307777"/>
          </a:xfrm>
          <a:prstGeom prst="rect">
            <a:avLst/>
          </a:prstGeom>
          <a:noFill/>
        </p:spPr>
        <p:txBody>
          <a:bodyPr wrap="none" rtlCol="0">
            <a:spAutoFit/>
          </a:bodyPr>
          <a:lstStyle/>
          <a:p>
            <a:pPr algn="ctr" fontAlgn="ctr"/>
            <a:r>
              <a:rPr lang="en-US" altLang="zh-CN" sz="1400" dirty="0">
                <a:latin typeface="Huawei Sans" panose="020C0503030203020204" pitchFamily="34" charset="0"/>
              </a:rPr>
              <a:t>Passer-by</a:t>
            </a:r>
          </a:p>
        </p:txBody>
      </p:sp>
      <p:sp>
        <p:nvSpPr>
          <p:cNvPr id="21" name="任意多边形 20"/>
          <p:cNvSpPr/>
          <p:nvPr/>
        </p:nvSpPr>
        <p:spPr>
          <a:xfrm flipH="1">
            <a:off x="2302906" y="1430707"/>
            <a:ext cx="546217" cy="2519911"/>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500331"/>
              <a:gd name="connsiteY0" fmla="*/ 2454681 h 2454681"/>
              <a:gd name="connsiteX1" fmla="*/ 269479 w 3500331"/>
              <a:gd name="connsiteY1" fmla="*/ 0 h 2454681"/>
              <a:gd name="connsiteX0" fmla="*/ 0 w 5990095"/>
              <a:gd name="connsiteY0" fmla="*/ 2454681 h 2454681"/>
              <a:gd name="connsiteX1" fmla="*/ 269479 w 5990095"/>
              <a:gd name="connsiteY1" fmla="*/ 0 h 2454681"/>
              <a:gd name="connsiteX0" fmla="*/ 0 w 6398744"/>
              <a:gd name="connsiteY0" fmla="*/ 2347182 h 2347182"/>
              <a:gd name="connsiteX1" fmla="*/ 922322 w 6398744"/>
              <a:gd name="connsiteY1" fmla="*/ 0 h 2347182"/>
              <a:gd name="connsiteX0" fmla="*/ 0 w 6694586"/>
              <a:gd name="connsiteY0" fmla="*/ 2347182 h 2347182"/>
              <a:gd name="connsiteX1" fmla="*/ 922322 w 6694586"/>
              <a:gd name="connsiteY1" fmla="*/ 0 h 2347182"/>
            </a:gdLst>
            <a:ahLst/>
            <a:cxnLst>
              <a:cxn ang="0">
                <a:pos x="connsiteX0" y="connsiteY0"/>
              </a:cxn>
              <a:cxn ang="0">
                <a:pos x="connsiteX1" y="connsiteY1"/>
              </a:cxn>
            </a:cxnLst>
            <a:rect l="l" t="t" r="r" b="b"/>
            <a:pathLst>
              <a:path w="6694586" h="2347182">
                <a:moveTo>
                  <a:pt x="0" y="2347182"/>
                </a:moveTo>
                <a:cubicBezTo>
                  <a:pt x="6400656" y="1695877"/>
                  <a:pt x="10733961" y="592203"/>
                  <a:pt x="922322"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76250" y="1174158"/>
            <a:ext cx="1809242" cy="1569660"/>
          </a:xfrm>
          <a:prstGeom prst="rect">
            <a:avLst/>
          </a:prstGeom>
          <a:noFill/>
        </p:spPr>
        <p:txBody>
          <a:bodyPr wrap="square" rtlCol="0">
            <a:spAutoFit/>
          </a:bodyPr>
          <a:lstStyle/>
          <a:p>
            <a:pPr fontAlgn="ctr"/>
            <a:r>
              <a:rPr lang="en-US" altLang="zh-CN" sz="1200" dirty="0">
                <a:solidFill>
                  <a:srgbClr val="C7000B"/>
                </a:solidFill>
                <a:latin typeface="Huawei Sans" panose="020C0503030203020204" pitchFamily="34" charset="0"/>
              </a:rPr>
              <a:t>The AP periodically reports STA information (such as the MAC address, IP address, access AP, SSID, and signal strength) to the cloud management platform.</a:t>
            </a:r>
          </a:p>
        </p:txBody>
      </p:sp>
      <p:sp>
        <p:nvSpPr>
          <p:cNvPr id="23" name="矩形 22"/>
          <p:cNvSpPr/>
          <p:nvPr/>
        </p:nvSpPr>
        <p:spPr>
          <a:xfrm>
            <a:off x="4590639" y="3800033"/>
            <a:ext cx="6726915" cy="2414507"/>
          </a:xfrm>
          <a:prstGeom prst="rect">
            <a:avLst/>
          </a:prstGeom>
          <a:ln>
            <a:solidFill>
              <a:schemeClr val="bg1">
                <a:lumMod val="65000"/>
              </a:schemeClr>
            </a:solidFill>
          </a:ln>
        </p:spPr>
        <p:txBody>
          <a:bodyPr wrap="square">
            <a:spAutoFit/>
          </a:bodyPr>
          <a:lstStyle/>
          <a:p>
            <a:pPr marL="285750" indent="-285750" fontAlgn="ctr">
              <a:lnSpc>
                <a:spcPts val="2400"/>
              </a:lnSpc>
              <a:spcAft>
                <a:spcPts val="600"/>
              </a:spcAft>
              <a:buFont typeface="Arial" panose="020B0604020202020204" pitchFamily="34" charset="0"/>
              <a:buChar char="•"/>
            </a:pPr>
            <a:r>
              <a:rPr lang="en-US" altLang="zh-CN" sz="1400" dirty="0" smtClean="0">
                <a:latin typeface="Huawei Sans" panose="020C0503030203020204" pitchFamily="34" charset="0"/>
              </a:rPr>
              <a:t>Collect statistics on customer flows at different time points and customer flow trends.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33375" defTabSz="914034" fontAlgn="ctr">
              <a:lnSpc>
                <a:spcPct val="140000"/>
              </a:lnSpc>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Distinguish passers-by from customers and calculate the percentage of customers to all persons.</a:t>
            </a:r>
            <a:endParaRPr lang="en-US" altLang="zh-CN" sz="1400" dirty="0" smtClean="0">
              <a:latin typeface="Huawei Sans" panose="020C0503030203020204" pitchFamily="34" charset="0"/>
              <a:sym typeface="Huawei Sans" panose="020C0503030203020204" pitchFamily="34" charset="0"/>
            </a:endParaRPr>
          </a:p>
          <a:p>
            <a:pPr marL="628650" lvl="1" indent="-333375" defTabSz="914034" fontAlgn="ctr">
              <a:lnSpc>
                <a:spcPct val="140000"/>
              </a:lnSpc>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Collect statistics on and analyze the customer dwell duration.</a:t>
            </a:r>
          </a:p>
          <a:p>
            <a:pPr marL="628650" lvl="1" indent="-333375" defTabSz="914034" fontAlgn="ctr">
              <a:lnSpc>
                <a:spcPct val="140000"/>
              </a:lnSpc>
              <a:spcBef>
                <a:spcPts val="720"/>
              </a:spcBef>
              <a:spcAft>
                <a:spcPts val="600"/>
              </a:spcAft>
              <a:buSzPct val="50000"/>
              <a:buFont typeface="Wingdings" panose="05000000000000000000" pitchFamily="2" charset="2"/>
              <a:buChar char="p"/>
            </a:pPr>
            <a:r>
              <a:rPr lang="en-US" altLang="zh-CN" sz="1400" dirty="0" smtClean="0">
                <a:latin typeface="Huawei Sans" panose="020C0503030203020204" pitchFamily="34" charset="0"/>
              </a:rPr>
              <a:t>Analyze the customer loyalty (repeated visit rate of regular customers).</a:t>
            </a:r>
            <a:endParaRPr lang="en-US" altLang="zh-CN" sz="1400" dirty="0">
              <a:latin typeface="Huawei Sans" panose="020C0503030203020204" pitchFamily="34" charset="0"/>
            </a:endParaRPr>
          </a:p>
        </p:txBody>
      </p:sp>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1406" y="1176469"/>
            <a:ext cx="1346845" cy="248394"/>
          </a:xfrm>
          <a:prstGeom prst="rect">
            <a:avLst/>
          </a:prstGeom>
        </p:spPr>
      </p:pic>
      <p:sp>
        <p:nvSpPr>
          <p:cNvPr id="27" name="五边形 26"/>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28" name="燕尾形 27"/>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29" name="燕尾形 28"/>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30" name="燕尾形 29"/>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37" name="燕尾形 36"/>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38" name="燕尾形 37"/>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3951812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WLAN Design 9: VAS Design (Commercial Portal Page Push)</a:t>
            </a:r>
            <a:endParaRPr lang="en-US" altLang="zh-CN" dirty="0">
              <a:latin typeface="Huawei Sans" panose="020C0503030203020204" pitchFamily="34" charset="0"/>
              <a:sym typeface="Huawei Sans" panose="020C0503030203020204" pitchFamily="34" charset="0"/>
            </a:endParaRPr>
          </a:p>
        </p:txBody>
      </p:sp>
      <p:sp>
        <p:nvSpPr>
          <p:cNvPr id="5" name="圆角矩形 4"/>
          <p:cNvSpPr/>
          <p:nvPr/>
        </p:nvSpPr>
        <p:spPr>
          <a:xfrm>
            <a:off x="1450635" y="5269994"/>
            <a:ext cx="9283564" cy="5847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With this function, enterprises can conveniently customize their own Portal pages so as to launch VASs such as brand promotion and advertisement push.</a:t>
            </a:r>
          </a:p>
        </p:txBody>
      </p:sp>
      <p:pic>
        <p:nvPicPr>
          <p:cNvPr id="3" name="图片 2"/>
          <p:cNvPicPr>
            <a:picLocks noChangeAspect="1"/>
          </p:cNvPicPr>
          <p:nvPr/>
        </p:nvPicPr>
        <p:blipFill>
          <a:blip r:embed="rId3"/>
          <a:stretch>
            <a:fillRect/>
          </a:stretch>
        </p:blipFill>
        <p:spPr>
          <a:xfrm>
            <a:off x="1454218" y="1722100"/>
            <a:ext cx="9279981" cy="3413799"/>
          </a:xfrm>
          <a:prstGeom prst="rect">
            <a:avLst/>
          </a:prstGeom>
          <a:ln>
            <a:solidFill>
              <a:schemeClr val="bg1">
                <a:lumMod val="85000"/>
              </a:schemeClr>
            </a:solidFill>
          </a:ln>
        </p:spPr>
      </p:pic>
      <p:sp>
        <p:nvSpPr>
          <p:cNvPr id="11" name="五边形 10"/>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2" name="燕尾形 11"/>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9" name="燕尾形 18"/>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20" name="燕尾形 19"/>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1" name="燕尾形 20"/>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2" name="燕尾形 21"/>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4922227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fontAlgn="ctr"/>
            <a:r>
              <a:rPr lang="en-US" altLang="zh-CN" dirty="0" smtClean="0">
                <a:latin typeface="Huawei Sans" panose="020C0503030203020204" pitchFamily="34" charset="0"/>
              </a:rPr>
              <a:t>WLAN Design 10: VAS Design (Wi-Fi &amp; </a:t>
            </a:r>
            <a:r>
              <a:rPr lang="en-US" altLang="zh-CN" dirty="0" err="1" smtClean="0">
                <a:latin typeface="Huawei Sans" panose="020C0503030203020204" pitchFamily="34" charset="0"/>
              </a:rPr>
              <a:t>IoT</a:t>
            </a:r>
            <a:r>
              <a:rPr lang="en-US" altLang="zh-CN" dirty="0" smtClean="0">
                <a:latin typeface="Huawei Sans" panose="020C0503030203020204" pitchFamily="34" charset="0"/>
              </a:rPr>
              <a:t> Convergence Solution)</a:t>
            </a:r>
            <a:endParaRPr lang="en-US" altLang="zh-CN" dirty="0">
              <a:latin typeface="Huawei Sans" panose="020C0503030203020204" pitchFamily="34" charset="0"/>
              <a:sym typeface="Huawei Sans" panose="020C0503030203020204" pitchFamily="34" charset="0"/>
            </a:endParaRPr>
          </a:p>
        </p:txBody>
      </p:sp>
      <p:sp>
        <p:nvSpPr>
          <p:cNvPr id="3" name="圆角矩形 2"/>
          <p:cNvSpPr/>
          <p:nvPr/>
        </p:nvSpPr>
        <p:spPr>
          <a:xfrm>
            <a:off x="735623" y="2632540"/>
            <a:ext cx="3034843" cy="272425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a:xfrm>
            <a:off x="1776692" y="2184263"/>
            <a:ext cx="0" cy="18768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1286890" y="1803663"/>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2173791" y="3866093"/>
            <a:ext cx="1536849" cy="738664"/>
          </a:xfrm>
          <a:prstGeom prst="rect">
            <a:avLst/>
          </a:prstGeom>
          <a:noFill/>
        </p:spPr>
        <p:txBody>
          <a:bodyPr wrap="square" rtlCol="0">
            <a:spAutoFit/>
          </a:bodyPr>
          <a:lstStyle/>
          <a:p>
            <a:pPr fontAlgn="ctr"/>
            <a:r>
              <a:rPr lang="en-US" altLang="zh-CN" sz="1400" dirty="0">
                <a:latin typeface="Huawei Sans" panose="020C0503030203020204" pitchFamily="34" charset="0"/>
              </a:rPr>
              <a:t>Huawei </a:t>
            </a:r>
            <a:r>
              <a:rPr lang="en-US" altLang="zh-CN" sz="1400" dirty="0" err="1">
                <a:latin typeface="Huawei Sans" panose="020C0503030203020204" pitchFamily="34" charset="0"/>
              </a:rPr>
              <a:t>IoT</a:t>
            </a:r>
            <a:r>
              <a:rPr lang="en-US" altLang="zh-CN" sz="1400" dirty="0">
                <a:latin typeface="Huawei Sans" panose="020C0503030203020204" pitchFamily="34" charset="0"/>
              </a:rPr>
              <a:t> </a:t>
            </a:r>
            <a:r>
              <a:rPr lang="en-US" altLang="zh-CN" sz="1400" dirty="0" smtClean="0">
                <a:latin typeface="Huawei Sans" panose="020C0503030203020204" pitchFamily="34" charset="0"/>
              </a:rPr>
              <a:t>AP has an </a:t>
            </a:r>
            <a:r>
              <a:rPr lang="en-US" altLang="zh-CN" sz="1400" dirty="0" err="1">
                <a:latin typeface="Huawei Sans" panose="020C0503030203020204" pitchFamily="34" charset="0"/>
              </a:rPr>
              <a:t>IoT</a:t>
            </a:r>
            <a:r>
              <a:rPr lang="en-US" altLang="zh-CN" sz="1400" dirty="0">
                <a:latin typeface="Huawei Sans" panose="020C0503030203020204" pitchFamily="34" charset="0"/>
              </a:rPr>
              <a:t> </a:t>
            </a:r>
            <a:r>
              <a:rPr lang="en-US" altLang="zh-CN" sz="1400" dirty="0" smtClean="0">
                <a:latin typeface="Huawei Sans" panose="020C0503030203020204" pitchFamily="34" charset="0"/>
              </a:rPr>
              <a:t>card installed</a:t>
            </a:r>
            <a:endParaRPr lang="en-US" altLang="zh-CN" sz="1400" dirty="0">
              <a:latin typeface="Huawei Sans" panose="020C0503030203020204" pitchFamily="34"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9692" y="2828531"/>
            <a:ext cx="594000" cy="487080"/>
          </a:xfrm>
          <a:prstGeom prst="rect">
            <a:avLst/>
          </a:prstGeom>
        </p:spPr>
      </p:pic>
      <p:pic>
        <p:nvPicPr>
          <p:cNvPr id="8" name="图片 7" descr="云AP蓝.png"/>
          <p:cNvPicPr>
            <a:picLocks noChangeAspect="1"/>
          </p:cNvPicPr>
          <p:nvPr/>
        </p:nvPicPr>
        <p:blipFill>
          <a:blip r:embed="rId4" cstate="print"/>
          <a:stretch>
            <a:fillRect/>
          </a:stretch>
        </p:blipFill>
        <p:spPr>
          <a:xfrm>
            <a:off x="1492261" y="3866093"/>
            <a:ext cx="561495" cy="459404"/>
          </a:xfrm>
          <a:prstGeom prst="rect">
            <a:avLst/>
          </a:prstGeom>
        </p:spPr>
      </p:pic>
      <p:pic>
        <p:nvPicPr>
          <p:cNvPr id="12" name="图片 11" descr="wifi信号蓝.png"/>
          <p:cNvPicPr>
            <a:picLocks noChangeAspect="1"/>
          </p:cNvPicPr>
          <p:nvPr/>
        </p:nvPicPr>
        <p:blipFill>
          <a:blip r:embed="rId5" cstate="print"/>
          <a:stretch>
            <a:fillRect/>
          </a:stretch>
        </p:blipFill>
        <p:spPr>
          <a:xfrm rot="10800000">
            <a:off x="1634321" y="4402902"/>
            <a:ext cx="277374" cy="232258"/>
          </a:xfrm>
          <a:prstGeom prst="rect">
            <a:avLst/>
          </a:prstGeom>
        </p:spPr>
      </p:pic>
      <p:pic>
        <p:nvPicPr>
          <p:cNvPr id="18" name="图片 17" descr="云管理平台蓝.png"/>
          <p:cNvPicPr>
            <a:picLocks noChangeAspect="1"/>
          </p:cNvPicPr>
          <p:nvPr/>
        </p:nvPicPr>
        <p:blipFill>
          <a:blip r:embed="rId6" cstate="print"/>
          <a:stretch>
            <a:fillRect/>
          </a:stretch>
        </p:blipFill>
        <p:spPr>
          <a:xfrm>
            <a:off x="3170640" y="1076260"/>
            <a:ext cx="540000" cy="486001"/>
          </a:xfrm>
          <a:prstGeom prst="rect">
            <a:avLst/>
          </a:prstGeom>
        </p:spPr>
      </p:pic>
      <p:sp>
        <p:nvSpPr>
          <p:cNvPr id="20" name="矩形 19"/>
          <p:cNvSpPr/>
          <p:nvPr/>
        </p:nvSpPr>
        <p:spPr>
          <a:xfrm>
            <a:off x="4314985" y="1355841"/>
            <a:ext cx="7306839" cy="2708434"/>
          </a:xfrm>
          <a:prstGeom prst="rect">
            <a:avLst/>
          </a:prstGeom>
        </p:spPr>
        <p:txBody>
          <a:bodyPr wrap="square">
            <a:spAutoFit/>
          </a:bodyPr>
          <a:lstStyle/>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Huawei </a:t>
            </a:r>
            <a:r>
              <a:rPr lang="en-US" altLang="zh-CN" sz="1600" dirty="0" err="1">
                <a:latin typeface="Huawei Sans" panose="020C0503030203020204" pitchFamily="34" charset="0"/>
              </a:rPr>
              <a:t>IoT</a:t>
            </a:r>
            <a:r>
              <a:rPr lang="en-US" altLang="zh-CN" sz="1600" dirty="0">
                <a:latin typeface="Huawei Sans" panose="020C0503030203020204" pitchFamily="34" charset="0"/>
              </a:rPr>
              <a:t> cloud APs provide pipe-layer capabilities, that is, standard Mini </a:t>
            </a:r>
            <a:r>
              <a:rPr lang="en-US" altLang="zh-CN" sz="1600" dirty="0" err="1">
                <a:latin typeface="Huawei Sans" panose="020C0503030203020204" pitchFamily="34" charset="0"/>
              </a:rPr>
              <a:t>PCIe</a:t>
            </a:r>
            <a:r>
              <a:rPr lang="en-US" altLang="zh-CN" sz="1600" dirty="0">
                <a:latin typeface="Huawei Sans" panose="020C0503030203020204" pitchFamily="34" charset="0"/>
              </a:rPr>
              <a:t> expansion slots and USB ports for access of </a:t>
            </a:r>
            <a:r>
              <a:rPr lang="en-US" altLang="zh-CN" sz="1600" dirty="0" err="1">
                <a:latin typeface="Huawei Sans" panose="020C0503030203020204" pitchFamily="34" charset="0"/>
              </a:rPr>
              <a:t>IoT</a:t>
            </a:r>
            <a:r>
              <a:rPr lang="en-US" altLang="zh-CN" sz="1600" dirty="0">
                <a:latin typeface="Huawei Sans" panose="020C0503030203020204" pitchFamily="34" charset="0"/>
              </a:rPr>
              <a:t> card modules, as well as uplink data channels. </a:t>
            </a:r>
          </a:p>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Partners provide </a:t>
            </a:r>
            <a:r>
              <a:rPr lang="en-US" altLang="zh-CN" sz="1600" dirty="0" err="1">
                <a:latin typeface="Huawei Sans" panose="020C0503030203020204" pitchFamily="34" charset="0"/>
              </a:rPr>
              <a:t>IoT</a:t>
            </a:r>
            <a:r>
              <a:rPr lang="en-US" altLang="zh-CN" sz="1600" dirty="0">
                <a:latin typeface="Huawei Sans" panose="020C0503030203020204" pitchFamily="34" charset="0"/>
              </a:rPr>
              <a:t> card modules that comply with Huawei interface specifications and connect to Huawei </a:t>
            </a:r>
            <a:r>
              <a:rPr lang="en-US" altLang="zh-CN" sz="1600" dirty="0" err="1">
                <a:latin typeface="Huawei Sans" panose="020C0503030203020204" pitchFamily="34" charset="0"/>
              </a:rPr>
              <a:t>IoT</a:t>
            </a:r>
            <a:r>
              <a:rPr lang="en-US" altLang="zh-CN" sz="1600" dirty="0">
                <a:latin typeface="Huawei Sans" panose="020C0503030203020204" pitchFamily="34" charset="0"/>
              </a:rPr>
              <a:t> cloud APs through Mini </a:t>
            </a:r>
            <a:r>
              <a:rPr lang="en-US" altLang="zh-CN" sz="1600" dirty="0" err="1">
                <a:latin typeface="Huawei Sans" panose="020C0503030203020204" pitchFamily="34" charset="0"/>
              </a:rPr>
              <a:t>PCIe</a:t>
            </a:r>
            <a:r>
              <a:rPr lang="en-US" altLang="zh-CN" sz="1600" dirty="0">
                <a:latin typeface="Huawei Sans" panose="020C0503030203020204" pitchFamily="34" charset="0"/>
              </a:rPr>
              <a:t> ports or USB ports. </a:t>
            </a:r>
          </a:p>
          <a:p>
            <a:pPr marL="266700" indent="-26670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Partners provide terminal-layer capabilities, including tags and wristbands, to interact with </a:t>
            </a:r>
            <a:r>
              <a:rPr lang="en-US" altLang="zh-CN" sz="1600" dirty="0" err="1">
                <a:latin typeface="Huawei Sans" panose="020C0503030203020204" pitchFamily="34" charset="0"/>
              </a:rPr>
              <a:t>IoT</a:t>
            </a:r>
            <a:r>
              <a:rPr lang="en-US" altLang="zh-CN" sz="1600" dirty="0">
                <a:latin typeface="Huawei Sans" panose="020C0503030203020204" pitchFamily="34" charset="0"/>
              </a:rPr>
              <a:t> cards. </a:t>
            </a:r>
          </a:p>
        </p:txBody>
      </p:sp>
      <p:sp>
        <p:nvSpPr>
          <p:cNvPr id="23" name="矩形 22"/>
          <p:cNvSpPr/>
          <p:nvPr/>
        </p:nvSpPr>
        <p:spPr>
          <a:xfrm>
            <a:off x="1911695" y="4025332"/>
            <a:ext cx="233754" cy="13350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a:xfrm flipH="1">
            <a:off x="935173" y="1534700"/>
            <a:ext cx="559337" cy="2317073"/>
          </a:xfrm>
          <a:custGeom>
            <a:avLst/>
            <a:gdLst>
              <a:gd name="connsiteX0" fmla="*/ 0 w 905523"/>
              <a:gd name="connsiteY0" fmla="*/ 0 h 2201662"/>
              <a:gd name="connsiteX1" fmla="*/ 905523 w 905523"/>
              <a:gd name="connsiteY1" fmla="*/ 2201662 h 2201662"/>
              <a:gd name="connsiteX0" fmla="*/ 0 w 905523"/>
              <a:gd name="connsiteY0" fmla="*/ 0 h 2201662"/>
              <a:gd name="connsiteX1" fmla="*/ 905523 w 905523"/>
              <a:gd name="connsiteY1" fmla="*/ 2201662 h 2201662"/>
              <a:gd name="connsiteX0" fmla="*/ 0 w 905523"/>
              <a:gd name="connsiteY0" fmla="*/ 0 h 2201662"/>
              <a:gd name="connsiteX1" fmla="*/ 905523 w 905523"/>
              <a:gd name="connsiteY1" fmla="*/ 2201662 h 2201662"/>
              <a:gd name="connsiteX0" fmla="*/ 909288 w 1045840"/>
              <a:gd name="connsiteY0" fmla="*/ 0 h 2547892"/>
              <a:gd name="connsiteX1" fmla="*/ 8687 w 1045840"/>
              <a:gd name="connsiteY1" fmla="*/ 2547892 h 2547892"/>
              <a:gd name="connsiteX0" fmla="*/ 900601 w 1247275"/>
              <a:gd name="connsiteY0" fmla="*/ 0 h 2547892"/>
              <a:gd name="connsiteX1" fmla="*/ 0 w 1247275"/>
              <a:gd name="connsiteY1" fmla="*/ 2547892 h 2547892"/>
              <a:gd name="connsiteX0" fmla="*/ 1395364 w 1629192"/>
              <a:gd name="connsiteY0" fmla="*/ 0 h 2530137"/>
              <a:gd name="connsiteX1" fmla="*/ 0 w 1629192"/>
              <a:gd name="connsiteY1" fmla="*/ 2530137 h 2530137"/>
              <a:gd name="connsiteX0" fmla="*/ 1395364 w 1488063"/>
              <a:gd name="connsiteY0" fmla="*/ 0 h 2530137"/>
              <a:gd name="connsiteX1" fmla="*/ 0 w 1488063"/>
              <a:gd name="connsiteY1" fmla="*/ 2530137 h 2530137"/>
              <a:gd name="connsiteX0" fmla="*/ 1343285 w 1442748"/>
              <a:gd name="connsiteY0" fmla="*/ 0 h 2317073"/>
              <a:gd name="connsiteX1" fmla="*/ 0 w 1442748"/>
              <a:gd name="connsiteY1" fmla="*/ 2317073 h 2317073"/>
              <a:gd name="connsiteX0" fmla="*/ 1557856 w 1633595"/>
              <a:gd name="connsiteY0" fmla="*/ 0 h 2317073"/>
              <a:gd name="connsiteX1" fmla="*/ 0 w 1633595"/>
              <a:gd name="connsiteY1" fmla="*/ 2317073 h 2317073"/>
              <a:gd name="connsiteX0" fmla="*/ 1557856 w 1640658"/>
              <a:gd name="connsiteY0" fmla="*/ 0 h 2317073"/>
              <a:gd name="connsiteX1" fmla="*/ 0 w 1640658"/>
              <a:gd name="connsiteY1" fmla="*/ 2317073 h 2317073"/>
            </a:gdLst>
            <a:ahLst/>
            <a:cxnLst>
              <a:cxn ang="0">
                <a:pos x="connsiteX0" y="connsiteY0"/>
              </a:cxn>
              <a:cxn ang="0">
                <a:pos x="connsiteX1" y="connsiteY1"/>
              </a:cxn>
            </a:cxnLst>
            <a:rect l="l" t="t" r="r" b="b"/>
            <a:pathLst>
              <a:path w="1640658" h="2317073">
                <a:moveTo>
                  <a:pt x="1557856" y="0"/>
                </a:moveTo>
                <a:cubicBezTo>
                  <a:pt x="1831896" y="1009095"/>
                  <a:pt x="1453906" y="1592862"/>
                  <a:pt x="0" y="2317073"/>
                </a:cubicBezTo>
              </a:path>
            </a:pathLst>
          </a:custGeom>
          <a:noFill/>
          <a:ln w="19050">
            <a:solidFill>
              <a:srgbClr val="EC7061"/>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a:xfrm>
            <a:off x="2197964" y="1848989"/>
            <a:ext cx="1280565" cy="2087562"/>
          </a:xfrm>
          <a:custGeom>
            <a:avLst/>
            <a:gdLst>
              <a:gd name="connsiteX0" fmla="*/ 0 w 905523"/>
              <a:gd name="connsiteY0" fmla="*/ 0 h 2201662"/>
              <a:gd name="connsiteX1" fmla="*/ 905523 w 905523"/>
              <a:gd name="connsiteY1" fmla="*/ 2201662 h 2201662"/>
              <a:gd name="connsiteX0" fmla="*/ 0 w 905523"/>
              <a:gd name="connsiteY0" fmla="*/ 0 h 2201662"/>
              <a:gd name="connsiteX1" fmla="*/ 905523 w 905523"/>
              <a:gd name="connsiteY1" fmla="*/ 2201662 h 2201662"/>
              <a:gd name="connsiteX0" fmla="*/ 0 w 905523"/>
              <a:gd name="connsiteY0" fmla="*/ 0 h 2201662"/>
              <a:gd name="connsiteX1" fmla="*/ 905523 w 905523"/>
              <a:gd name="connsiteY1" fmla="*/ 2201662 h 2201662"/>
              <a:gd name="connsiteX0" fmla="*/ 909288 w 1045840"/>
              <a:gd name="connsiteY0" fmla="*/ 0 h 2547892"/>
              <a:gd name="connsiteX1" fmla="*/ 8687 w 1045840"/>
              <a:gd name="connsiteY1" fmla="*/ 2547892 h 2547892"/>
              <a:gd name="connsiteX0" fmla="*/ 900601 w 1247275"/>
              <a:gd name="connsiteY0" fmla="*/ 0 h 2547892"/>
              <a:gd name="connsiteX1" fmla="*/ 0 w 1247275"/>
              <a:gd name="connsiteY1" fmla="*/ 2547892 h 2547892"/>
              <a:gd name="connsiteX0" fmla="*/ 1395364 w 1629192"/>
              <a:gd name="connsiteY0" fmla="*/ 0 h 2530137"/>
              <a:gd name="connsiteX1" fmla="*/ 0 w 1629192"/>
              <a:gd name="connsiteY1" fmla="*/ 2530137 h 2530137"/>
              <a:gd name="connsiteX0" fmla="*/ 1395364 w 1488063"/>
              <a:gd name="connsiteY0" fmla="*/ 0 h 2530137"/>
              <a:gd name="connsiteX1" fmla="*/ 0 w 1488063"/>
              <a:gd name="connsiteY1" fmla="*/ 2530137 h 2530137"/>
              <a:gd name="connsiteX0" fmla="*/ 1343285 w 1442748"/>
              <a:gd name="connsiteY0" fmla="*/ 0 h 2317073"/>
              <a:gd name="connsiteX1" fmla="*/ 0 w 1442748"/>
              <a:gd name="connsiteY1" fmla="*/ 2317073 h 2317073"/>
              <a:gd name="connsiteX0" fmla="*/ 1973707 w 2023916"/>
              <a:gd name="connsiteY0" fmla="*/ 0 h 2325637"/>
              <a:gd name="connsiteX1" fmla="*/ 0 w 2023916"/>
              <a:gd name="connsiteY1" fmla="*/ 2325637 h 2325637"/>
              <a:gd name="connsiteX0" fmla="*/ 1973707 w 1973707"/>
              <a:gd name="connsiteY0" fmla="*/ 0 h 2325637"/>
              <a:gd name="connsiteX1" fmla="*/ 0 w 1973707"/>
              <a:gd name="connsiteY1" fmla="*/ 2325637 h 2325637"/>
            </a:gdLst>
            <a:ahLst/>
            <a:cxnLst>
              <a:cxn ang="0">
                <a:pos x="connsiteX0" y="connsiteY0"/>
              </a:cxn>
              <a:cxn ang="0">
                <a:pos x="connsiteX1" y="connsiteY1"/>
              </a:cxn>
            </a:cxnLst>
            <a:rect l="l" t="t" r="r" b="b"/>
            <a:pathLst>
              <a:path w="1973707" h="2325637">
                <a:moveTo>
                  <a:pt x="1973707" y="0"/>
                </a:moveTo>
                <a:cubicBezTo>
                  <a:pt x="1804748" y="1103302"/>
                  <a:pt x="1373442" y="1573994"/>
                  <a:pt x="0" y="2325637"/>
                </a:cubicBezTo>
              </a:path>
            </a:pathLst>
          </a:custGeom>
          <a:noFill/>
          <a:ln w="19050">
            <a:solidFill>
              <a:srgbClr val="FF990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p:nvPr/>
        </p:nvCxnSpPr>
        <p:spPr>
          <a:xfrm>
            <a:off x="778215" y="5599471"/>
            <a:ext cx="310943" cy="0"/>
          </a:xfrm>
          <a:prstGeom prst="straightConnector1">
            <a:avLst/>
          </a:prstGeom>
          <a:noFill/>
          <a:ln w="19050">
            <a:solidFill>
              <a:srgbClr val="0082B4"/>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1" name="文本框 30"/>
          <p:cNvSpPr txBox="1"/>
          <p:nvPr/>
        </p:nvSpPr>
        <p:spPr>
          <a:xfrm>
            <a:off x="1079633" y="5400144"/>
            <a:ext cx="1376458" cy="646331"/>
          </a:xfrm>
          <a:prstGeom prst="rect">
            <a:avLst/>
          </a:prstGeom>
          <a:noFill/>
        </p:spPr>
        <p:txBody>
          <a:bodyPr wrap="square" rtlCol="0">
            <a:spAutoFit/>
          </a:bodyPr>
          <a:lstStyle/>
          <a:p>
            <a:pPr fontAlgn="ctr"/>
            <a:r>
              <a:rPr lang="en-US" altLang="zh-CN" sz="1200" dirty="0" smtClean="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rPr>
              <a:t>AP </a:t>
            </a:r>
            <a:r>
              <a:rPr lang="en-US" altLang="zh-CN" sz="1200" dirty="0" smtClean="0">
                <a:solidFill>
                  <a:srgbClr val="0082B4"/>
                </a:solidFill>
                <a:latin typeface="Huawei Sans" panose="020C0503030203020204" pitchFamily="34" charset="0"/>
                <a:ea typeface="方正兰亭黑简体" panose="02000000000000000000" pitchFamily="2" charset="-122"/>
              </a:rPr>
              <a:t>management channel</a:t>
            </a:r>
          </a:p>
          <a:p>
            <a:pPr fontAlgn="ctr"/>
            <a:endParaRPr lang="en-US" altLang="zh-CN"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箭头连接符 33"/>
          <p:cNvCxnSpPr/>
          <p:nvPr/>
        </p:nvCxnSpPr>
        <p:spPr>
          <a:xfrm>
            <a:off x="2394437" y="5599471"/>
            <a:ext cx="310943" cy="0"/>
          </a:xfrm>
          <a:prstGeom prst="straightConnector1">
            <a:avLst/>
          </a:prstGeom>
          <a:noFill/>
          <a:ln w="19050">
            <a:solidFill>
              <a:srgbClr val="FF990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5" name="文本框 34"/>
          <p:cNvSpPr txBox="1"/>
          <p:nvPr/>
        </p:nvSpPr>
        <p:spPr>
          <a:xfrm>
            <a:off x="2703980" y="5400144"/>
            <a:ext cx="1505853" cy="461665"/>
          </a:xfrm>
          <a:prstGeom prst="rect">
            <a:avLst/>
          </a:prstGeom>
          <a:noFill/>
        </p:spPr>
        <p:txBody>
          <a:bodyPr wrap="square" rtlCol="0">
            <a:spAutoFit/>
          </a:bodyPr>
          <a:lstStyle/>
          <a:p>
            <a:pPr fontAlgn="ctr"/>
            <a:r>
              <a:rPr lang="en-US" altLang="zh-CN" sz="1200" dirty="0">
                <a:solidFill>
                  <a:srgbClr val="FF9900"/>
                </a:solidFill>
                <a:latin typeface="Huawei Sans" panose="020C0503030203020204" pitchFamily="34" charset="0"/>
              </a:rPr>
              <a:t>Card management channel</a:t>
            </a:r>
          </a:p>
        </p:txBody>
      </p:sp>
      <p:sp>
        <p:nvSpPr>
          <p:cNvPr id="36" name="文本框 35"/>
          <p:cNvSpPr txBox="1"/>
          <p:nvPr/>
        </p:nvSpPr>
        <p:spPr>
          <a:xfrm>
            <a:off x="2166790" y="1575080"/>
            <a:ext cx="2202847" cy="307777"/>
          </a:xfrm>
          <a:prstGeom prst="rect">
            <a:avLst/>
          </a:prstGeom>
          <a:noFill/>
        </p:spPr>
        <p:txBody>
          <a:bodyPr wrap="none" rtlCol="0">
            <a:spAutoFit/>
          </a:bodyPr>
          <a:lstStyle/>
          <a:p>
            <a:pPr algn="ctr" fontAlgn="ctr"/>
            <a:r>
              <a:rPr lang="en-US" altLang="zh-CN" sz="1400" dirty="0" err="1">
                <a:solidFill>
                  <a:srgbClr val="FF9900"/>
                </a:solidFill>
                <a:latin typeface="Huawei Sans" panose="020C0503030203020204" pitchFamily="34" charset="0"/>
              </a:rPr>
              <a:t>IoT</a:t>
            </a:r>
            <a:r>
              <a:rPr lang="en-US" altLang="zh-CN" sz="1400" dirty="0">
                <a:solidFill>
                  <a:srgbClr val="FF9900"/>
                </a:solidFill>
                <a:latin typeface="Huawei Sans" panose="020C0503030203020204" pitchFamily="34" charset="0"/>
              </a:rPr>
              <a:t> management system</a:t>
            </a:r>
          </a:p>
        </p:txBody>
      </p:sp>
      <p:sp>
        <p:nvSpPr>
          <p:cNvPr id="37" name="矩形 36"/>
          <p:cNvSpPr/>
          <p:nvPr/>
        </p:nvSpPr>
        <p:spPr>
          <a:xfrm>
            <a:off x="820874" y="5871919"/>
            <a:ext cx="233754" cy="13350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1079633" y="5800174"/>
            <a:ext cx="752129" cy="276999"/>
          </a:xfrm>
          <a:prstGeom prst="rect">
            <a:avLst/>
          </a:prstGeom>
          <a:noFill/>
        </p:spPr>
        <p:txBody>
          <a:bodyPr wrap="none" rtlCol="0">
            <a:spAutoFit/>
          </a:bodyPr>
          <a:lstStyle/>
          <a:p>
            <a:pPr fontAlgn="ctr"/>
            <a:r>
              <a:rPr lang="en-US" altLang="zh-CN" sz="1200" dirty="0" err="1">
                <a:solidFill>
                  <a:srgbClr val="FF9900"/>
                </a:solidFill>
                <a:latin typeface="Huawei Sans" panose="020C0503030203020204" pitchFamily="34" charset="0"/>
              </a:rPr>
              <a:t>IoT</a:t>
            </a:r>
            <a:r>
              <a:rPr lang="en-US" altLang="zh-CN" sz="1200" dirty="0">
                <a:solidFill>
                  <a:srgbClr val="FF9900"/>
                </a:solidFill>
                <a:latin typeface="Huawei Sans" panose="020C0503030203020204" pitchFamily="34" charset="0"/>
              </a:rPr>
              <a:t> card</a:t>
            </a:r>
          </a:p>
        </p:txBody>
      </p:sp>
      <p:sp>
        <p:nvSpPr>
          <p:cNvPr id="39" name="文本框 38"/>
          <p:cNvSpPr txBox="1"/>
          <p:nvPr/>
        </p:nvSpPr>
        <p:spPr>
          <a:xfrm>
            <a:off x="1147670" y="4750537"/>
            <a:ext cx="2210749" cy="523220"/>
          </a:xfrm>
          <a:prstGeom prst="rect">
            <a:avLst/>
          </a:prstGeom>
          <a:noFill/>
        </p:spPr>
        <p:txBody>
          <a:bodyPr wrap="square" rtlCol="0">
            <a:spAutoFit/>
          </a:bodyPr>
          <a:lstStyle/>
          <a:p>
            <a:pPr algn="ctr" fontAlgn="ctr"/>
            <a:r>
              <a:rPr lang="en-US" altLang="zh-CN" sz="1400" dirty="0" err="1">
                <a:latin typeface="Huawei Sans" panose="020C0503030203020204" pitchFamily="34" charset="0"/>
              </a:rPr>
              <a:t>IoT</a:t>
            </a:r>
            <a:r>
              <a:rPr lang="en-US" altLang="zh-CN" sz="1400" dirty="0">
                <a:latin typeface="Huawei Sans" panose="020C0503030203020204" pitchFamily="34" charset="0"/>
              </a:rPr>
              <a:t> terminal (such as tag and wristband)</a:t>
            </a:r>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098" y="1261733"/>
            <a:ext cx="1346845" cy="248394"/>
          </a:xfrm>
          <a:prstGeom prst="rect">
            <a:avLst/>
          </a:prstGeom>
        </p:spPr>
      </p:pic>
      <p:sp>
        <p:nvSpPr>
          <p:cNvPr id="55" name="圆角矩形 54"/>
          <p:cNvSpPr/>
          <p:nvPr/>
        </p:nvSpPr>
        <p:spPr>
          <a:xfrm>
            <a:off x="5800517" y="4402902"/>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100" dirty="0" smtClean="0">
                <a:solidFill>
                  <a:schemeClr val="bg1">
                    <a:lumMod val="50000"/>
                  </a:schemeClr>
                </a:solidFill>
                <a:latin typeface="Huawei Sans" panose="020C0503030203020204" pitchFamily="34" charset="0"/>
              </a:rPr>
              <a:t>Wi-Fi &amp; </a:t>
            </a:r>
            <a:r>
              <a:rPr lang="en-US" sz="1100" dirty="0" err="1" smtClean="0">
                <a:solidFill>
                  <a:schemeClr val="bg1">
                    <a:lumMod val="50000"/>
                  </a:schemeClr>
                </a:solidFill>
                <a:latin typeface="Huawei Sans" panose="020C0503030203020204" pitchFamily="34" charset="0"/>
              </a:rPr>
              <a:t>IoT</a:t>
            </a:r>
            <a:r>
              <a:rPr lang="en-US" sz="1100" dirty="0" smtClean="0">
                <a:solidFill>
                  <a:schemeClr val="bg1">
                    <a:lumMod val="50000"/>
                  </a:schemeClr>
                </a:solidFill>
                <a:latin typeface="Huawei Sans" panose="020C0503030203020204" pitchFamily="34" charset="0"/>
              </a:rPr>
              <a:t> convergence</a:t>
            </a:r>
            <a:endParaRPr lang="en-US" altLang="zh-CN" sz="1100" dirty="0">
              <a:solidFill>
                <a:schemeClr val="bg1">
                  <a:lumMod val="50000"/>
                </a:schemeClr>
              </a:solidFill>
              <a:latin typeface="Huawei Sans" panose="020C0503030203020204" pitchFamily="34" charset="0"/>
            </a:endParaRPr>
          </a:p>
        </p:txBody>
      </p:sp>
      <p:sp>
        <p:nvSpPr>
          <p:cNvPr id="56" name="圆角矩形 55"/>
          <p:cNvSpPr/>
          <p:nvPr/>
        </p:nvSpPr>
        <p:spPr>
          <a:xfrm>
            <a:off x="4209833" y="4402902"/>
            <a:ext cx="145125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Cost-saving</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57" name="圆角矩形 56"/>
          <p:cNvSpPr/>
          <p:nvPr/>
        </p:nvSpPr>
        <p:spPr>
          <a:xfrm>
            <a:off x="8728308" y="4402902"/>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altLang="zh-CN" sz="1100" dirty="0" smtClean="0">
                <a:solidFill>
                  <a:schemeClr val="bg1">
                    <a:lumMod val="50000"/>
                  </a:schemeClr>
                </a:solidFill>
                <a:latin typeface="Huawei Sans" panose="020C0503030203020204" pitchFamily="34" charset="0"/>
              </a:rPr>
              <a:t>Simple </a:t>
            </a:r>
            <a:r>
              <a:rPr lang="en-US" sz="1100" dirty="0" smtClean="0">
                <a:solidFill>
                  <a:schemeClr val="bg1">
                    <a:lumMod val="50000"/>
                  </a:schemeClr>
                </a:solidFill>
                <a:latin typeface="Huawei Sans" panose="020C0503030203020204" pitchFamily="34" charset="0"/>
              </a:rPr>
              <a:t>site design and power supply </a:t>
            </a:r>
            <a:r>
              <a:rPr lang="en-US" altLang="zh-CN" sz="1100" dirty="0" smtClean="0">
                <a:solidFill>
                  <a:schemeClr val="bg1">
                    <a:lumMod val="50000"/>
                  </a:schemeClr>
                </a:solidFill>
                <a:latin typeface="Huawei Sans" panose="020C0503030203020204" pitchFamily="34" charset="0"/>
              </a:rPr>
              <a:t>solutions</a:t>
            </a:r>
            <a:endParaRPr lang="en-US" altLang="zh-CN" sz="1100" dirty="0">
              <a:solidFill>
                <a:schemeClr val="bg1">
                  <a:lumMod val="50000"/>
                </a:schemeClr>
              </a:solidFill>
              <a:latin typeface="Huawei Sans" panose="020C0503030203020204" pitchFamily="34" charset="0"/>
            </a:endParaRPr>
          </a:p>
        </p:txBody>
      </p:sp>
      <p:sp>
        <p:nvSpPr>
          <p:cNvPr id="58" name="圆角矩形 57"/>
          <p:cNvSpPr/>
          <p:nvPr/>
        </p:nvSpPr>
        <p:spPr>
          <a:xfrm>
            <a:off x="5800517" y="4909508"/>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100" dirty="0" smtClean="0">
                <a:solidFill>
                  <a:schemeClr val="bg1">
                    <a:lumMod val="50000"/>
                  </a:schemeClr>
                </a:solidFill>
                <a:latin typeface="Huawei Sans" panose="020C0503030203020204" pitchFamily="34" charset="0"/>
              </a:rPr>
              <a:t>Site locations and communication channels provided by APs</a:t>
            </a:r>
            <a:endParaRPr lang="en-US" altLang="zh-CN" sz="1100" dirty="0">
              <a:solidFill>
                <a:schemeClr val="bg1">
                  <a:lumMod val="50000"/>
                </a:schemeClr>
              </a:solidFill>
              <a:latin typeface="Huawei Sans" panose="020C0503030203020204" pitchFamily="34" charset="0"/>
            </a:endParaRPr>
          </a:p>
        </p:txBody>
      </p:sp>
      <p:sp>
        <p:nvSpPr>
          <p:cNvPr id="59" name="圆角矩形 58"/>
          <p:cNvSpPr/>
          <p:nvPr/>
        </p:nvSpPr>
        <p:spPr>
          <a:xfrm>
            <a:off x="4209833" y="4909508"/>
            <a:ext cx="145125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Simple deployment</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0" name="圆角矩形 59"/>
          <p:cNvSpPr/>
          <p:nvPr/>
        </p:nvSpPr>
        <p:spPr>
          <a:xfrm>
            <a:off x="8728308" y="4909508"/>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100" dirty="0" smtClean="0">
                <a:solidFill>
                  <a:schemeClr val="bg1">
                    <a:lumMod val="50000"/>
                  </a:schemeClr>
                </a:solidFill>
                <a:latin typeface="Huawei Sans" panose="020C0503030203020204" pitchFamily="34" charset="0"/>
              </a:rPr>
              <a:t>Easy service provisioning</a:t>
            </a:r>
            <a:endParaRPr lang="en-US" altLang="zh-CN" sz="1100" dirty="0">
              <a:solidFill>
                <a:schemeClr val="bg1">
                  <a:lumMod val="50000"/>
                </a:schemeClr>
              </a:solidFill>
              <a:latin typeface="Huawei Sans" panose="020C0503030203020204" pitchFamily="34" charset="0"/>
            </a:endParaRPr>
          </a:p>
        </p:txBody>
      </p:sp>
      <p:sp>
        <p:nvSpPr>
          <p:cNvPr id="61" name="圆角矩形 60"/>
          <p:cNvSpPr/>
          <p:nvPr/>
        </p:nvSpPr>
        <p:spPr>
          <a:xfrm>
            <a:off x="5800517" y="5416114"/>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100" dirty="0" smtClean="0">
                <a:solidFill>
                  <a:schemeClr val="bg1">
                    <a:lumMod val="50000"/>
                  </a:schemeClr>
                </a:solidFill>
                <a:latin typeface="Huawei Sans" panose="020C0503030203020204" pitchFamily="34" charset="0"/>
              </a:rPr>
              <a:t>Mini </a:t>
            </a:r>
            <a:r>
              <a:rPr lang="en-US" sz="1100" dirty="0" err="1" smtClean="0">
                <a:solidFill>
                  <a:schemeClr val="bg1">
                    <a:lumMod val="50000"/>
                  </a:schemeClr>
                </a:solidFill>
                <a:latin typeface="Huawei Sans" panose="020C0503030203020204" pitchFamily="34" charset="0"/>
              </a:rPr>
              <a:t>PCIe</a:t>
            </a:r>
            <a:r>
              <a:rPr lang="en-US" sz="1100" dirty="0" smtClean="0">
                <a:solidFill>
                  <a:schemeClr val="bg1">
                    <a:lumMod val="50000"/>
                  </a:schemeClr>
                </a:solidFill>
                <a:latin typeface="Huawei Sans" panose="020C0503030203020204" pitchFamily="34" charset="0"/>
              </a:rPr>
              <a:t> expansion slots + USB ports</a:t>
            </a:r>
            <a:endParaRPr lang="en-US" altLang="zh-CN" sz="1100" dirty="0">
              <a:solidFill>
                <a:schemeClr val="bg1">
                  <a:lumMod val="50000"/>
                </a:schemeClr>
              </a:solidFill>
              <a:latin typeface="Huawei Sans" panose="020C0503030203020204" pitchFamily="34" charset="0"/>
            </a:endParaRPr>
          </a:p>
        </p:txBody>
      </p:sp>
      <p:sp>
        <p:nvSpPr>
          <p:cNvPr id="62" name="圆角矩形 61"/>
          <p:cNvSpPr/>
          <p:nvPr/>
        </p:nvSpPr>
        <p:spPr>
          <a:xfrm>
            <a:off x="4209833" y="5416114"/>
            <a:ext cx="145125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200" dirty="0">
                <a:solidFill>
                  <a:srgbClr val="30B5C5"/>
                </a:solidFill>
                <a:latin typeface="Huawei Sans" panose="020C0503030203020204" pitchFamily="34" charset="0"/>
                <a:ea typeface="方正兰亭黑简体" panose="02000000000000000000" pitchFamily="2" charset="-122"/>
              </a:rPr>
              <a:t>Scalability</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3" name="圆角矩形 62"/>
          <p:cNvSpPr/>
          <p:nvPr/>
        </p:nvSpPr>
        <p:spPr>
          <a:xfrm>
            <a:off x="8728308" y="5416114"/>
            <a:ext cx="2788364" cy="364249"/>
          </a:xfrm>
          <a:prstGeom prst="roundRect">
            <a:avLst/>
          </a:prstGeom>
          <a:gradFill>
            <a:gsLst>
              <a:gs pos="0">
                <a:schemeClr val="bg1"/>
              </a:gs>
              <a:gs pos="100000">
                <a:schemeClr val="bg1">
                  <a:lumMod val="85000"/>
                </a:schemeClr>
              </a:gs>
            </a:gsLst>
            <a:lin ang="5400000" scaled="1"/>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100" dirty="0" smtClean="0">
                <a:solidFill>
                  <a:schemeClr val="bg1">
                    <a:lumMod val="50000"/>
                  </a:schemeClr>
                </a:solidFill>
                <a:latin typeface="Huawei Sans" panose="020C0503030203020204" pitchFamily="34" charset="0"/>
              </a:rPr>
              <a:t>Convenient installation of </a:t>
            </a:r>
            <a:r>
              <a:rPr lang="en-US" sz="1100" dirty="0" err="1" smtClean="0">
                <a:solidFill>
                  <a:schemeClr val="bg1">
                    <a:lumMod val="50000"/>
                  </a:schemeClr>
                </a:solidFill>
                <a:latin typeface="Huawei Sans" panose="020C0503030203020204" pitchFamily="34" charset="0"/>
              </a:rPr>
              <a:t>IoT</a:t>
            </a:r>
            <a:r>
              <a:rPr lang="en-US" sz="1100" dirty="0" smtClean="0">
                <a:solidFill>
                  <a:schemeClr val="bg1">
                    <a:lumMod val="50000"/>
                  </a:schemeClr>
                </a:solidFill>
                <a:latin typeface="Huawei Sans" panose="020C0503030203020204" pitchFamily="34" charset="0"/>
              </a:rPr>
              <a:t> cards</a:t>
            </a:r>
            <a:endParaRPr lang="en-US" altLang="zh-CN" sz="1100" dirty="0">
              <a:solidFill>
                <a:schemeClr val="bg1">
                  <a:lumMod val="50000"/>
                </a:schemeClr>
              </a:solidFill>
              <a:latin typeface="Huawei Sans" panose="020C0503030203020204" pitchFamily="34" charset="0"/>
            </a:endParaRPr>
          </a:p>
        </p:txBody>
      </p:sp>
      <p:sp>
        <p:nvSpPr>
          <p:cNvPr id="46" name="五边形 4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7" name="燕尾形 4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8" name="燕尾形 47"/>
          <p:cNvSpPr/>
          <p:nvPr/>
        </p:nvSpPr>
        <p:spPr bwMode="auto">
          <a:xfrm>
            <a:off x="9486076" y="48039"/>
            <a:ext cx="1170974"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9" name="燕尾形 4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50" name="燕尾形 4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51" name="燕尾形 50"/>
          <p:cNvSpPr/>
          <p:nvPr/>
        </p:nvSpPr>
        <p:spPr bwMode="auto">
          <a:xfrm>
            <a:off x="10510837" y="48039"/>
            <a:ext cx="122872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92608790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Access Control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Typical Authentication Technology Comparison</a:t>
            </a:r>
            <a:endParaRPr lang="en-US" altLang="zh-CN" dirty="0">
              <a:latin typeface="Huawei Sans" panose="020C0503030203020204" pitchFamily="34" charset="0"/>
              <a:sym typeface="Huawei Sans" panose="020C0503030203020204" pitchFamily="34" charset="0"/>
            </a:endParaRPr>
          </a:p>
        </p:txBody>
      </p:sp>
      <p:graphicFrame>
        <p:nvGraphicFramePr>
          <p:cNvPr id="3" name="表格 2"/>
          <p:cNvGraphicFramePr>
            <a:graphicFrameLocks noGrp="1"/>
          </p:cNvGraphicFramePr>
          <p:nvPr>
            <p:extLst/>
          </p:nvPr>
        </p:nvGraphicFramePr>
        <p:xfrm>
          <a:off x="476248" y="1659657"/>
          <a:ext cx="11272839" cy="2864190"/>
        </p:xfrm>
        <a:graphic>
          <a:graphicData uri="http://schemas.openxmlformats.org/drawingml/2006/table">
            <a:tbl>
              <a:tblPr/>
              <a:tblGrid>
                <a:gridCol w="1771652"/>
                <a:gridCol w="2800963"/>
                <a:gridCol w="3330929"/>
                <a:gridCol w="3369295"/>
              </a:tblGrid>
              <a:tr h="211722">
                <a:tc>
                  <a:txBody>
                    <a:bodyPr/>
                    <a:lstStyle/>
                    <a:p>
                      <a:pPr algn="ctr" fontAlgn="ctr">
                        <a:lnSpc>
                          <a:spcPct val="100000"/>
                        </a:lnSpc>
                      </a:pPr>
                      <a:r>
                        <a:rPr lang="en-US" sz="1600" b="1" dirty="0" smtClean="0">
                          <a:solidFill>
                            <a:schemeClr val="tx1"/>
                          </a:solidFill>
                          <a:latin typeface="Huawei Sans" panose="020C0503030203020204" pitchFamily="34" charset="0"/>
                        </a:rPr>
                        <a:t>Item</a:t>
                      </a:r>
                      <a:endParaRPr lang="en-US" altLang="zh-CN" sz="3200" b="1" dirty="0">
                        <a:solidFill>
                          <a:schemeClr val="tx1"/>
                        </a:solidFill>
                        <a:effectLst/>
                        <a:latin typeface="Huawei Sans" panose="020C0503030203020204" pitchFamily="34" charset="0"/>
                        <a:ea typeface="+mn-ea"/>
                      </a:endParaRPr>
                    </a:p>
                  </a:txBody>
                  <a:tcPr marL="85157" marR="85157" marT="42579" marB="4257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dirty="0" smtClean="0">
                          <a:solidFill>
                            <a:schemeClr val="tx1"/>
                          </a:solidFill>
                          <a:latin typeface="Huawei Sans" panose="020C0503030203020204" pitchFamily="34" charset="0"/>
                        </a:rPr>
                        <a:t>Portal Authentication</a:t>
                      </a:r>
                      <a:endParaRPr lang="en-US" altLang="zh-CN" sz="3200" b="1" dirty="0">
                        <a:solidFill>
                          <a:schemeClr val="tx1"/>
                        </a:solidFill>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dirty="0" smtClean="0">
                          <a:solidFill>
                            <a:schemeClr val="tx1"/>
                          </a:solidFill>
                          <a:latin typeface="Huawei Sans" panose="020C0503030203020204" pitchFamily="34" charset="0"/>
                        </a:rPr>
                        <a:t>MAC Address Authentication</a:t>
                      </a:r>
                      <a:endParaRPr lang="en-US" altLang="zh-CN" sz="3200" b="1" dirty="0">
                        <a:solidFill>
                          <a:schemeClr val="tx1"/>
                        </a:solidFill>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dirty="0" smtClean="0">
                          <a:solidFill>
                            <a:schemeClr val="tx1"/>
                          </a:solidFill>
                          <a:latin typeface="Huawei Sans" panose="020C0503030203020204" pitchFamily="34" charset="0"/>
                        </a:rPr>
                        <a:t>802.1X Authentication</a:t>
                      </a:r>
                      <a:endParaRPr lang="en-US" altLang="zh-CN" sz="3200" b="1" dirty="0">
                        <a:solidFill>
                          <a:schemeClr val="tx1"/>
                        </a:solidFill>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55742">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Client</a:t>
                      </a:r>
                      <a:endParaRPr lang="en-US" altLang="zh-CN" sz="3200" dirty="0">
                        <a:effectLst/>
                        <a:latin typeface="Huawei Sans" panose="020C0503030203020204" pitchFamily="34" charset="0"/>
                        <a:ea typeface="+mn-ea"/>
                      </a:endParaRPr>
                    </a:p>
                  </a:txBody>
                  <a:tcPr marL="85157" marR="85157" marT="42579" marB="4257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Not required</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Not required</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Required</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33053">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Advantage</a:t>
                      </a:r>
                      <a:endParaRPr lang="en-US" altLang="zh-CN" sz="3200" dirty="0">
                        <a:effectLst/>
                        <a:latin typeface="Huawei Sans" panose="020C0503030203020204" pitchFamily="34" charset="0"/>
                        <a:ea typeface="+mn-ea"/>
                      </a:endParaRPr>
                    </a:p>
                  </a:txBody>
                  <a:tcPr marL="85157" marR="85157" marT="42579" marB="4257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Flexible deployment</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No client required</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High security</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72048">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Disadvantage</a:t>
                      </a:r>
                      <a:endParaRPr lang="en-US" altLang="zh-CN" sz="3200" dirty="0">
                        <a:effectLst/>
                        <a:latin typeface="Huawei Sans" panose="020C0503030203020204" pitchFamily="34" charset="0"/>
                        <a:ea typeface="+mn-ea"/>
                      </a:endParaRPr>
                    </a:p>
                  </a:txBody>
                  <a:tcPr marL="85157" marR="85157" marT="42579" marB="4257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Low security</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MAC address registration required, complicating management</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Inflexible deployment</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25353">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Applicable scenario</a:t>
                      </a:r>
                      <a:endParaRPr lang="en-US" altLang="zh-CN" sz="3200" dirty="0">
                        <a:effectLst/>
                        <a:latin typeface="Huawei Sans" panose="020C0503030203020204" pitchFamily="34" charset="0"/>
                        <a:ea typeface="+mn-ea"/>
                      </a:endParaRPr>
                    </a:p>
                  </a:txBody>
                  <a:tcPr marL="85157" marR="85157" marT="42579" marB="4257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Network authentication of guests who move frequently and use different types of terminals</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Access authentication of dumb terminals such as printers and fax machines</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lang="en-US" sz="1600" dirty="0" smtClean="0">
                          <a:solidFill>
                            <a:srgbClr val="333333"/>
                          </a:solidFill>
                          <a:latin typeface="Huawei Sans" panose="020C0503030203020204" pitchFamily="34" charset="0"/>
                        </a:rPr>
                        <a:t>Network authentication of office users with high security requirements</a:t>
                      </a:r>
                      <a:endParaRPr lang="en-US" altLang="zh-CN" sz="3200" dirty="0">
                        <a:effectLst/>
                        <a:latin typeface="Huawei Sans" panose="020C0503030203020204" pitchFamily="34" charset="0"/>
                        <a:ea typeface="+mn-ea"/>
                      </a:endParaRPr>
                    </a:p>
                  </a:txBody>
                  <a:tcPr marL="85157" marR="85157" marT="42579" marB="4257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6" name="五边形 1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7" name="燕尾形 1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8" name="燕尾形 17"/>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19" name="燕尾形 1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0" name="燕尾形 1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1" name="燕尾形 20"/>
          <p:cNvSpPr/>
          <p:nvPr/>
        </p:nvSpPr>
        <p:spPr bwMode="auto">
          <a:xfrm>
            <a:off x="10510837" y="48039"/>
            <a:ext cx="122872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95686912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Access Control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Portal Authentication Used in Multiple Application Scenarios (1)</a:t>
            </a:r>
            <a:endParaRPr lang="en-US" altLang="zh-CN" dirty="0">
              <a:latin typeface="Huawei Sans" panose="020C0503030203020204" pitchFamily="34" charset="0"/>
              <a:sym typeface="Huawei Sans" panose="020C0503030203020204" pitchFamily="34" charset="0"/>
            </a:endParaRPr>
          </a:p>
        </p:txBody>
      </p:sp>
      <p:graphicFrame>
        <p:nvGraphicFramePr>
          <p:cNvPr id="4" name="表格 3"/>
          <p:cNvGraphicFramePr>
            <a:graphicFrameLocks noGrp="1"/>
          </p:cNvGraphicFramePr>
          <p:nvPr>
            <p:extLst/>
          </p:nvPr>
        </p:nvGraphicFramePr>
        <p:xfrm>
          <a:off x="476250" y="1559497"/>
          <a:ext cx="11263312" cy="3936920"/>
        </p:xfrm>
        <a:graphic>
          <a:graphicData uri="http://schemas.openxmlformats.org/drawingml/2006/table">
            <a:tbl>
              <a:tblPr/>
              <a:tblGrid>
                <a:gridCol w="1847732"/>
                <a:gridCol w="4080703"/>
                <a:gridCol w="1558086"/>
                <a:gridCol w="3776791"/>
              </a:tblGrid>
              <a:tr h="395960">
                <a:tc>
                  <a:txBody>
                    <a:bodyPr/>
                    <a:lstStyle/>
                    <a:p>
                      <a:pPr algn="ctr" fontAlgn="ctr">
                        <a:lnSpc>
                          <a:spcPct val="100000"/>
                        </a:lnSpc>
                      </a:pPr>
                      <a:r>
                        <a:rPr lang="en-US" sz="1200" b="1" dirty="0" smtClean="0">
                          <a:solidFill>
                            <a:schemeClr val="tx1"/>
                          </a:solidFill>
                          <a:latin typeface="Huawei Sans" panose="020C0503030203020204" pitchFamily="34" charset="0"/>
                        </a:rPr>
                        <a:t>Authentication Mode</a:t>
                      </a:r>
                      <a:endParaRPr lang="en-US" altLang="zh-CN" sz="1200" b="1" dirty="0">
                        <a:solidFill>
                          <a:schemeClr val="tx1"/>
                        </a:solidFill>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Feature</a:t>
                      </a:r>
                      <a:endParaRPr lang="en-US" altLang="zh-CN" sz="12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Dependency</a:t>
                      </a:r>
                      <a:endParaRPr lang="en-US" altLang="zh-CN" sz="12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Application Scenario</a:t>
                      </a:r>
                      <a:endParaRPr lang="en-US" altLang="zh-CN" sz="12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728203">
                <a:tc>
                  <a:txBody>
                    <a:bodyPr/>
                    <a:lstStyle/>
                    <a:p>
                      <a:pPr algn="ctr" fontAlgn="ctr">
                        <a:lnSpc>
                          <a:spcPct val="100000"/>
                        </a:lnSpc>
                      </a:pPr>
                      <a:r>
                        <a:rPr lang="en-US" sz="1200" dirty="0" smtClean="0">
                          <a:solidFill>
                            <a:srgbClr val="333333"/>
                          </a:solidFill>
                          <a:latin typeface="Huawei Sans" panose="020C0503030203020204" pitchFamily="34" charset="0"/>
                        </a:rPr>
                        <a:t>User name and password authentication</a:t>
                      </a:r>
                      <a:endParaRPr lang="en-US" altLang="zh-CN" sz="12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333333"/>
                          </a:solidFill>
                          <a:latin typeface="Huawei Sans" panose="020C0503030203020204" pitchFamily="34" charset="0"/>
                        </a:rPr>
                        <a:t>A user can use the user name and password created by the tenant administrator or register an account for access authentication.</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1400" b="0" i="0" dirty="0" smtClean="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fontAlgn="ctr">
                        <a:lnSpc>
                          <a:spcPct val="100000"/>
                        </a:lnSpc>
                        <a:buFont typeface="Arial" panose="020B0604020202020204" pitchFamily="34" charset="0"/>
                        <a:buChar char="•"/>
                      </a:pPr>
                      <a:r>
                        <a:rPr lang="en-US" sz="1200" dirty="0" smtClean="0">
                          <a:solidFill>
                            <a:srgbClr val="333333"/>
                          </a:solidFill>
                          <a:latin typeface="Huawei Sans" panose="020C0503030203020204" pitchFamily="34" charset="0"/>
                        </a:rPr>
                        <a:t>Authentication based on the user name and password created by an administrator is applicable to a fixed user group, for example, enterprise employees.</a:t>
                      </a:r>
                      <a:endParaRPr lang="en-US" altLang="zh-CN" sz="1200" b="0" i="0" dirty="0" smtClean="0">
                        <a:solidFill>
                          <a:srgbClr val="333333"/>
                        </a:solidFill>
                        <a:effectLst/>
                        <a:latin typeface="Huawei Sans" panose="020C0503030203020204" pitchFamily="34" charset="0"/>
                        <a:ea typeface="+mn-ea"/>
                      </a:endParaRPr>
                    </a:p>
                    <a:p>
                      <a:pPr marL="285750" indent="-285750" fontAlgn="ctr">
                        <a:lnSpc>
                          <a:spcPct val="100000"/>
                        </a:lnSpc>
                        <a:buFont typeface="Arial" panose="020B0604020202020204" pitchFamily="34" charset="0"/>
                        <a:buChar char="•"/>
                      </a:pPr>
                      <a:r>
                        <a:rPr lang="en-US" sz="1200" dirty="0" smtClean="0">
                          <a:solidFill>
                            <a:srgbClr val="333333"/>
                          </a:solidFill>
                          <a:latin typeface="Huawei Sans" panose="020C0503030203020204" pitchFamily="34" charset="0"/>
                        </a:rPr>
                        <a:t>Authentication based on accounts registered by users is applicable to scenarios where access permission of guests such as membership needs to be verified. The accounts registered by users need to be approved.</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2014">
                <a:tc>
                  <a:txBody>
                    <a:bodyPr/>
                    <a:lstStyle/>
                    <a:p>
                      <a:pPr algn="ctr" fontAlgn="ctr">
                        <a:lnSpc>
                          <a:spcPct val="100000"/>
                        </a:lnSpc>
                      </a:pPr>
                      <a:r>
                        <a:rPr lang="en-US" sz="1200" dirty="0" smtClean="0">
                          <a:solidFill>
                            <a:srgbClr val="333333"/>
                          </a:solidFill>
                          <a:latin typeface="Huawei Sans" panose="020C0503030203020204" pitchFamily="34" charset="0"/>
                        </a:rPr>
                        <a:t>Anonymous authentication</a:t>
                      </a:r>
                      <a:endParaRPr lang="en-US" altLang="zh-CN" sz="12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333333"/>
                          </a:solidFill>
                          <a:latin typeface="Huawei Sans" panose="020C0503030203020204" pitchFamily="34" charset="0"/>
                        </a:rPr>
                        <a:t>Guests access the network without using any accounts. </a:t>
                      </a:r>
                      <a:r>
                        <a:rPr lang="en-US" sz="1200" dirty="0" err="1" smtClean="0">
                          <a:solidFill>
                            <a:srgbClr val="333333"/>
                          </a:solidFill>
                          <a:latin typeface="Huawei Sans" panose="020C0503030203020204" pitchFamily="34" charset="0"/>
                        </a:rPr>
                        <a:t>iMaster</a:t>
                      </a:r>
                      <a:r>
                        <a:rPr lang="en-US" sz="1200" dirty="0" smtClean="0">
                          <a:solidFill>
                            <a:srgbClr val="333333"/>
                          </a:solidFill>
                          <a:latin typeface="Huawei Sans" panose="020C0503030203020204" pitchFamily="34" charset="0"/>
                        </a:rPr>
                        <a:t> NCE-Campus automatically displays the login accounts of the guests as anonymous accounts.</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1400" b="0" i="0" dirty="0" smtClean="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333333"/>
                          </a:solidFill>
                          <a:latin typeface="Huawei Sans" panose="020C0503030203020204" pitchFamily="34" charset="0"/>
                        </a:rPr>
                        <a:t>This mode is applicable to open networks on which the Internet access service is provided for customers free of charge.</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88068">
                <a:tc>
                  <a:txBody>
                    <a:bodyPr/>
                    <a:lstStyle/>
                    <a:p>
                      <a:pPr algn="ctr" fontAlgn="ctr">
                        <a:lnSpc>
                          <a:spcPct val="100000"/>
                        </a:lnSpc>
                      </a:pPr>
                      <a:r>
                        <a:rPr lang="en-US" sz="1200" dirty="0" smtClean="0">
                          <a:solidFill>
                            <a:srgbClr val="333333"/>
                          </a:solidFill>
                          <a:latin typeface="Huawei Sans" panose="020C0503030203020204" pitchFamily="34" charset="0"/>
                        </a:rPr>
                        <a:t>SMS authentication</a:t>
                      </a:r>
                      <a:endParaRPr lang="en-US" altLang="zh-CN" sz="12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333333"/>
                          </a:solidFill>
                          <a:latin typeface="Huawei Sans" panose="020C0503030203020204" pitchFamily="34" charset="0"/>
                        </a:rPr>
                        <a:t>A user enters a mobile number as the user name and clicks the button for obtaining a password. The SMS server then sends a password to the user. The system automatically registers and authenticates the user name and password after the user enters the password.</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altLang="zh-CN" sz="1200" dirty="0" smtClean="0">
                          <a:solidFill>
                            <a:srgbClr val="333333"/>
                          </a:solidFill>
                          <a:latin typeface="Huawei Sans" panose="020C0503030203020204" pitchFamily="34" charset="0"/>
                        </a:rPr>
                        <a:t>An SMS server has been configured.</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333333"/>
                          </a:solidFill>
                          <a:latin typeface="Huawei Sans" panose="020C0503030203020204" pitchFamily="34" charset="0"/>
                        </a:rPr>
                        <a:t>This mode is applicable to guest authentication. SMS authentication improves the validity of guest identities and enables merchants to obtain customer information more conveniently so that they can interact with the customers.</a:t>
                      </a:r>
                      <a:endParaRPr lang="en-US" altLang="zh-CN" sz="12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0" name="五边形 9"/>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7" name="燕尾形 1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8" name="燕尾形 17"/>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19" name="燕尾形 1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0" name="燕尾形 1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1" name="燕尾形 20"/>
          <p:cNvSpPr/>
          <p:nvPr/>
        </p:nvSpPr>
        <p:spPr bwMode="auto">
          <a:xfrm>
            <a:off x="10510837" y="48039"/>
            <a:ext cx="122872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4709266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Access Control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Portal Authentication Used in Multiple Application Scenarios (2)</a:t>
            </a:r>
            <a:endParaRPr lang="en-US" altLang="zh-CN" dirty="0">
              <a:latin typeface="Huawei Sans" panose="020C0503030203020204" pitchFamily="34" charset="0"/>
              <a:sym typeface="Huawei Sans" panose="020C0503030203020204" pitchFamily="34" charset="0"/>
            </a:endParaRPr>
          </a:p>
        </p:txBody>
      </p:sp>
      <p:graphicFrame>
        <p:nvGraphicFramePr>
          <p:cNvPr id="4" name="表格 3"/>
          <p:cNvGraphicFramePr>
            <a:graphicFrameLocks noGrp="1"/>
          </p:cNvGraphicFramePr>
          <p:nvPr>
            <p:extLst/>
          </p:nvPr>
        </p:nvGraphicFramePr>
        <p:xfrm>
          <a:off x="476250" y="1559497"/>
          <a:ext cx="11272838" cy="3205680"/>
        </p:xfrm>
        <a:graphic>
          <a:graphicData uri="http://schemas.openxmlformats.org/drawingml/2006/table">
            <a:tbl>
              <a:tblPr/>
              <a:tblGrid>
                <a:gridCol w="2057400"/>
                <a:gridCol w="2984960"/>
                <a:gridCol w="2896036"/>
                <a:gridCol w="3334442"/>
              </a:tblGrid>
              <a:tr h="0">
                <a:tc>
                  <a:txBody>
                    <a:bodyPr/>
                    <a:lstStyle/>
                    <a:p>
                      <a:pPr algn="ctr" fontAlgn="ctr">
                        <a:lnSpc>
                          <a:spcPct val="100000"/>
                        </a:lnSpc>
                      </a:pPr>
                      <a:r>
                        <a:rPr lang="en-US" sz="1400" b="1" dirty="0" smtClean="0">
                          <a:solidFill>
                            <a:schemeClr val="tx1"/>
                          </a:solidFill>
                          <a:latin typeface="Huawei Sans" panose="020C0503030203020204" pitchFamily="34" charset="0"/>
                        </a:rPr>
                        <a:t>Authentication Mode</a:t>
                      </a:r>
                      <a:endParaRPr lang="en-US" altLang="zh-CN" sz="1400" b="1" dirty="0">
                        <a:solidFill>
                          <a:schemeClr val="tx1"/>
                        </a:solidFill>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Feature</a:t>
                      </a:r>
                      <a:endParaRPr lang="en-US" altLang="zh-CN" sz="14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Dependency</a:t>
                      </a:r>
                      <a:endParaRPr lang="en-US" altLang="zh-CN" sz="14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Application Scenario</a:t>
                      </a:r>
                      <a:endParaRPr lang="en-US" altLang="zh-CN" sz="14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849779">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altLang="zh-CN" sz="1600" dirty="0" smtClean="0">
                          <a:solidFill>
                            <a:srgbClr val="333333"/>
                          </a:solidFill>
                          <a:latin typeface="Huawei Sans" panose="020C0503030203020204" pitchFamily="34" charset="0"/>
                        </a:rPr>
                        <a:t>Social media authentication</a:t>
                      </a:r>
                    </a:p>
                    <a:p>
                      <a:pPr marL="0" marR="0" lvl="0" indent="0" algn="ctr" defTabSz="914034" rtl="0" eaLnBrk="1" fontAlgn="ctr" latinLnBrk="0" hangingPunct="1">
                        <a:lnSpc>
                          <a:spcPct val="100000"/>
                        </a:lnSpc>
                        <a:spcBef>
                          <a:spcPts val="0"/>
                        </a:spcBef>
                        <a:spcAft>
                          <a:spcPts val="0"/>
                        </a:spcAft>
                        <a:buClrTx/>
                        <a:buSzTx/>
                        <a:buFontTx/>
                        <a:buNone/>
                        <a:tabLst/>
                        <a:defRPr/>
                      </a:pPr>
                      <a:r>
                        <a:rPr lang="en-US" altLang="zh-CN" sz="1600" b="0" i="0" dirty="0" smtClean="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rPr>
                        <a:t>(Facebook </a:t>
                      </a:r>
                      <a:r>
                        <a:rPr lang="en-US" altLang="zh-CN" sz="1600" dirty="0" smtClean="0">
                          <a:solidFill>
                            <a:srgbClr val="333333"/>
                          </a:solidFill>
                          <a:latin typeface="Huawei Sans" panose="020C0503030203020204" pitchFamily="34" charset="0"/>
                        </a:rPr>
                        <a:t>authentication</a:t>
                      </a:r>
                    </a:p>
                    <a:p>
                      <a:pPr algn="ctr" fontAlgn="ctr">
                        <a:lnSpc>
                          <a:spcPct val="100000"/>
                        </a:lnSpc>
                      </a:pPr>
                      <a:r>
                        <a:rPr lang="en-US" altLang="zh-CN" sz="1600" b="0" i="0" dirty="0" smtClean="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rPr>
                        <a:t>used as an example)</a:t>
                      </a: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err="1" smtClean="0">
                          <a:solidFill>
                            <a:srgbClr val="333333"/>
                          </a:solidFill>
                          <a:latin typeface="Huawei Sans" panose="020C0503030203020204" pitchFamily="34" charset="0"/>
                        </a:rPr>
                        <a:t>iMaster</a:t>
                      </a:r>
                      <a:r>
                        <a:rPr lang="en-US" sz="1400" dirty="0" smtClean="0">
                          <a:solidFill>
                            <a:srgbClr val="333333"/>
                          </a:solidFill>
                          <a:latin typeface="Huawei Sans" panose="020C0503030203020204" pitchFamily="34" charset="0"/>
                        </a:rPr>
                        <a:t> NCE-Campus interworks with the Facebook platform, so that users can use their social media accounts and passwords to perform authentication on the service manager page without registering any new account. After being authenticated, users can access the network.</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fontAlgn="ctr">
                        <a:lnSpc>
                          <a:spcPct val="100000"/>
                        </a:lnSpc>
                        <a:buFont typeface="Arial" panose="020B0604020202020204" pitchFamily="34" charset="0"/>
                        <a:buNone/>
                      </a:pPr>
                      <a:r>
                        <a:rPr lang="en-US" sz="1400" dirty="0" smtClean="0">
                          <a:solidFill>
                            <a:srgbClr val="333333"/>
                          </a:solidFill>
                          <a:latin typeface="Huawei Sans" panose="020C0503030203020204" pitchFamily="34" charset="0"/>
                        </a:rPr>
                        <a:t>For Facebook authentication, an enterprise has applied for and obtained an independent Facebook account from Facebook.</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fontAlgn="ctr">
                        <a:lnSpc>
                          <a:spcPct val="100000"/>
                        </a:lnSpc>
                        <a:buFont typeface="Arial" panose="020B0604020202020204" pitchFamily="34" charset="0"/>
                        <a:buNone/>
                      </a:pPr>
                      <a:r>
                        <a:rPr lang="en-US" sz="1400" dirty="0" smtClean="0">
                          <a:latin typeface="Huawei Sans" panose="020C0503030203020204" pitchFamily="34" charset="0"/>
                        </a:rPr>
                        <a:t>Facebook authentication is applicable to shopping malls that provide free Internet access services for guests.</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0257">
                <a:tc>
                  <a:txBody>
                    <a:bodyPr/>
                    <a:lstStyle/>
                    <a:p>
                      <a:pPr algn="ctr" fontAlgn="ctr">
                        <a:lnSpc>
                          <a:spcPct val="100000"/>
                        </a:lnSpc>
                      </a:pPr>
                      <a:r>
                        <a:rPr lang="en-US" altLang="zh-CN" sz="1600" dirty="0" smtClean="0">
                          <a:effectLst/>
                          <a:latin typeface="Huawei Sans" panose="020C0503030203020204" pitchFamily="34" charset="0"/>
                          <a:ea typeface="方正兰亭黑简体" panose="02000000000000000000" pitchFamily="2" charset="-122"/>
                          <a:sym typeface="Huawei Sans" panose="020C0503030203020204" pitchFamily="34" charset="0"/>
                        </a:rPr>
                        <a:t>Passcode authentication</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Users enter the passcode on the pushed page for access authentication.</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This mode is simple and applicable to guest access in stores.</a:t>
                      </a:r>
                      <a:endParaRPr lang="en-US" sz="1400" dirty="0">
                        <a:latin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0" name="五边形 9"/>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17" name="燕尾形 16"/>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18" name="燕尾形 17"/>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19" name="燕尾形 18"/>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20" name="燕尾形 19"/>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21" name="燕尾形 20"/>
          <p:cNvSpPr/>
          <p:nvPr/>
        </p:nvSpPr>
        <p:spPr bwMode="auto">
          <a:xfrm>
            <a:off x="10510837" y="48039"/>
            <a:ext cx="122872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12259703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Access Control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Best Practices</a:t>
            </a:r>
            <a:endParaRPr lang="en-US" altLang="zh-CN" dirty="0">
              <a:latin typeface="Huawei Sans" panose="020C0503030203020204" pitchFamily="34" charset="0"/>
              <a:sym typeface="Huawei Sans" panose="020C0503030203020204" pitchFamily="34" charset="0"/>
            </a:endParaRPr>
          </a:p>
        </p:txBody>
      </p:sp>
      <p:sp>
        <p:nvSpPr>
          <p:cNvPr id="29" name="矩形 28"/>
          <p:cNvSpPr/>
          <p:nvPr/>
        </p:nvSpPr>
        <p:spPr>
          <a:xfrm>
            <a:off x="6028491" y="2054053"/>
            <a:ext cx="5325938" cy="3631763"/>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Portal authentication is recommended for guests. Authentication points can be deployed on APs, ARs, or firewalls based on the networking requirements.</a:t>
            </a:r>
          </a:p>
          <a:p>
            <a:pPr marL="285750" indent="-28575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Portal or 802.1X authentication can be selected for enterprise employees. It is recommended that access devices be selected as authentication points.</a:t>
            </a:r>
          </a:p>
          <a:p>
            <a:pPr marL="285750" indent="-285750" fontAlgn="ctr">
              <a:lnSpc>
                <a:spcPts val="2400"/>
              </a:lnSpc>
              <a:spcAft>
                <a:spcPts val="600"/>
              </a:spcAft>
              <a:buFont typeface="Arial" panose="020B0604020202020204" pitchFamily="34" charset="0"/>
              <a:buChar char="•"/>
            </a:pPr>
            <a:r>
              <a:rPr lang="en-US" altLang="zh-CN" sz="1600" dirty="0">
                <a:latin typeface="Huawei Sans" panose="020C0503030203020204" pitchFamily="34" charset="0"/>
              </a:rPr>
              <a:t>Dumb terminals in enterprises are connected to the network in wired mode. MAC address authentication is recommended for these dumb terminals, and access switches can be selected as authentication points.</a:t>
            </a:r>
          </a:p>
        </p:txBody>
      </p:sp>
      <p:grpSp>
        <p:nvGrpSpPr>
          <p:cNvPr id="18" name="组合 17"/>
          <p:cNvGrpSpPr/>
          <p:nvPr/>
        </p:nvGrpSpPr>
        <p:grpSpPr>
          <a:xfrm>
            <a:off x="1214613" y="1251110"/>
            <a:ext cx="4202122" cy="4896544"/>
            <a:chOff x="655351" y="1251110"/>
            <a:chExt cx="4202122" cy="4896544"/>
          </a:xfrm>
        </p:grpSpPr>
        <p:sp>
          <p:nvSpPr>
            <p:cNvPr id="3" name="圆角矩形 2"/>
            <p:cNvSpPr/>
            <p:nvPr/>
          </p:nvSpPr>
          <p:spPr>
            <a:xfrm>
              <a:off x="856603" y="2204864"/>
              <a:ext cx="4000870" cy="394279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a:xfrm>
              <a:off x="2850529" y="1509672"/>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2360727" y="1251110"/>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3177520" y="3489897"/>
              <a:ext cx="949299" cy="307777"/>
            </a:xfrm>
            <a:prstGeom prst="rect">
              <a:avLst/>
            </a:prstGeom>
            <a:noFill/>
          </p:spPr>
          <p:txBody>
            <a:bodyPr wrap="none" rtlCol="0">
              <a:spAutoFit/>
            </a:bodyPr>
            <a:lstStyle/>
            <a:p>
              <a:pPr fontAlgn="ctr"/>
              <a:r>
                <a:rPr lang="en-US" altLang="zh-CN" sz="1400" dirty="0">
                  <a:latin typeface="Huawei Sans" panose="020C0503030203020204" pitchFamily="34" charset="0"/>
                </a:rPr>
                <a:t>L2 switch</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5075" y="2495608"/>
              <a:ext cx="490909" cy="402545"/>
            </a:xfrm>
            <a:prstGeom prst="rect">
              <a:avLst/>
            </a:prstGeom>
          </p:spPr>
        </p:pic>
        <p:sp>
          <p:nvSpPr>
            <p:cNvPr id="8" name="文本框 7"/>
            <p:cNvSpPr txBox="1"/>
            <p:nvPr/>
          </p:nvSpPr>
          <p:spPr>
            <a:xfrm>
              <a:off x="3177520" y="2538021"/>
              <a:ext cx="1444626" cy="307777"/>
            </a:xfrm>
            <a:prstGeom prst="rect">
              <a:avLst/>
            </a:prstGeom>
            <a:noFill/>
          </p:spPr>
          <p:txBody>
            <a:bodyPr wrap="none" rtlCol="0">
              <a:spAutoFit/>
            </a:bodyPr>
            <a:lstStyle/>
            <a:p>
              <a:pPr fontAlgn="ctr"/>
              <a:r>
                <a:rPr lang="en-US" altLang="zh-CN" sz="1400" dirty="0">
                  <a:latin typeface="Huawei Sans" panose="020C0503030203020204" pitchFamily="34" charset="0"/>
                </a:rPr>
                <a:t>Egress gateway</a:t>
              </a:r>
            </a:p>
          </p:txBody>
        </p:sp>
        <p:grpSp>
          <p:nvGrpSpPr>
            <p:cNvPr id="9" name="组合 8"/>
            <p:cNvGrpSpPr/>
            <p:nvPr/>
          </p:nvGrpSpPr>
          <p:grpSpPr>
            <a:xfrm>
              <a:off x="1987675" y="3622729"/>
              <a:ext cx="1711582" cy="864856"/>
              <a:chOff x="580445" y="5592914"/>
              <a:chExt cx="587296" cy="284358"/>
            </a:xfrm>
          </p:grpSpPr>
          <p:grpSp>
            <p:nvGrpSpPr>
              <p:cNvPr id="10" name="组合 9"/>
              <p:cNvGrpSpPr/>
              <p:nvPr/>
            </p:nvGrpSpPr>
            <p:grpSpPr>
              <a:xfrm>
                <a:off x="580445" y="5592914"/>
                <a:ext cx="587296" cy="273463"/>
                <a:chOff x="6600056" y="4353447"/>
                <a:chExt cx="1296144" cy="833967"/>
              </a:xfrm>
            </p:grpSpPr>
            <p:cxnSp>
              <p:nvCxnSpPr>
                <p:cNvPr id="12" name="直接连接符 11"/>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descr="接入交换机.png"/>
            <p:cNvPicPr>
              <a:picLocks noChangeAspect="1"/>
            </p:cNvPicPr>
            <p:nvPr/>
          </p:nvPicPr>
          <p:blipFill>
            <a:blip r:embed="rId4" cstate="print"/>
            <a:stretch>
              <a:fillRect/>
            </a:stretch>
          </p:blipFill>
          <p:spPr>
            <a:xfrm>
              <a:off x="2605869" y="3425053"/>
              <a:ext cx="489321" cy="400353"/>
            </a:xfrm>
            <a:prstGeom prst="rect">
              <a:avLst/>
            </a:prstGeom>
          </p:spPr>
        </p:pic>
        <p:pic>
          <p:nvPicPr>
            <p:cNvPr id="15" name="图片 14" descr="云AP蓝.png"/>
            <p:cNvPicPr>
              <a:picLocks noChangeAspect="1"/>
            </p:cNvPicPr>
            <p:nvPr/>
          </p:nvPicPr>
          <p:blipFill>
            <a:blip r:embed="rId5" cstate="print"/>
            <a:stretch>
              <a:fillRect/>
            </a:stretch>
          </p:blipFill>
          <p:spPr>
            <a:xfrm>
              <a:off x="2606833" y="4322466"/>
              <a:ext cx="487634" cy="398973"/>
            </a:xfrm>
            <a:prstGeom prst="rect">
              <a:avLst/>
            </a:prstGeom>
          </p:spPr>
        </p:pic>
        <p:pic>
          <p:nvPicPr>
            <p:cNvPr id="16" name="图片 15" descr="云AP蓝.png"/>
            <p:cNvPicPr>
              <a:picLocks noChangeAspect="1"/>
            </p:cNvPicPr>
            <p:nvPr/>
          </p:nvPicPr>
          <p:blipFill>
            <a:blip r:embed="rId5" cstate="print"/>
            <a:stretch>
              <a:fillRect/>
            </a:stretch>
          </p:blipFill>
          <p:spPr>
            <a:xfrm>
              <a:off x="3529957" y="4322466"/>
              <a:ext cx="487634" cy="398973"/>
            </a:xfrm>
            <a:prstGeom prst="rect">
              <a:avLst/>
            </a:prstGeom>
          </p:spPr>
        </p:pic>
        <p:pic>
          <p:nvPicPr>
            <p:cNvPr id="17" name="图片 16" descr="PC.png"/>
            <p:cNvPicPr>
              <a:picLocks noChangeAspect="1"/>
            </p:cNvPicPr>
            <p:nvPr/>
          </p:nvPicPr>
          <p:blipFill>
            <a:blip r:embed="rId6" cstate="print"/>
            <a:stretch>
              <a:fillRect/>
            </a:stretch>
          </p:blipFill>
          <p:spPr>
            <a:xfrm>
              <a:off x="1647072" y="4314952"/>
              <a:ext cx="539063" cy="414000"/>
            </a:xfrm>
            <a:prstGeom prst="rect">
              <a:avLst/>
            </a:prstGeom>
          </p:spPr>
        </p:pic>
        <p:pic>
          <p:nvPicPr>
            <p:cNvPr id="19" name="图片 18" descr="SAN网络-蓝.png"/>
            <p:cNvPicPr>
              <a:picLocks noChangeAspect="1"/>
            </p:cNvPicPr>
            <p:nvPr/>
          </p:nvPicPr>
          <p:blipFill>
            <a:blip r:embed="rId7" cstate="print"/>
            <a:stretch>
              <a:fillRect/>
            </a:stretch>
          </p:blipFill>
          <p:spPr>
            <a:xfrm>
              <a:off x="3234381" y="5205659"/>
              <a:ext cx="267540" cy="438311"/>
            </a:xfrm>
            <a:prstGeom prst="rect">
              <a:avLst/>
            </a:prstGeom>
          </p:spPr>
        </p:pic>
        <p:pic>
          <p:nvPicPr>
            <p:cNvPr id="20" name="图片 19" descr="SAN网络-蓝.png"/>
            <p:cNvPicPr>
              <a:picLocks noChangeAspect="1"/>
            </p:cNvPicPr>
            <p:nvPr/>
          </p:nvPicPr>
          <p:blipFill>
            <a:blip r:embed="rId7" cstate="print"/>
            <a:stretch>
              <a:fillRect/>
            </a:stretch>
          </p:blipFill>
          <p:spPr>
            <a:xfrm>
              <a:off x="3692511" y="5205659"/>
              <a:ext cx="267540" cy="438311"/>
            </a:xfrm>
            <a:prstGeom prst="rect">
              <a:avLst/>
            </a:prstGeom>
          </p:spPr>
        </p:pic>
        <p:sp>
          <p:nvSpPr>
            <p:cNvPr id="21" name="文本框 20"/>
            <p:cNvSpPr txBox="1"/>
            <p:nvPr/>
          </p:nvSpPr>
          <p:spPr>
            <a:xfrm>
              <a:off x="2932527" y="5676931"/>
              <a:ext cx="1519968" cy="307777"/>
            </a:xfrm>
            <a:prstGeom prst="rect">
              <a:avLst/>
            </a:prstGeom>
            <a:noFill/>
          </p:spPr>
          <p:txBody>
            <a:bodyPr wrap="none" rtlCol="0">
              <a:spAutoFit/>
            </a:bodyPr>
            <a:lstStyle/>
            <a:p>
              <a:pPr algn="ctr" fontAlgn="ctr"/>
              <a:r>
                <a:rPr lang="en-US" altLang="zh-CN" sz="1400" dirty="0">
                  <a:latin typeface="Huawei Sans" panose="020C0503030203020204" pitchFamily="34" charset="0"/>
                </a:rPr>
                <a:t>Guest's terminal</a:t>
              </a:r>
            </a:p>
          </p:txBody>
        </p:sp>
        <p:pic>
          <p:nvPicPr>
            <p:cNvPr id="22" name="图片 21" descr="SAN网络-蓝.png"/>
            <p:cNvPicPr>
              <a:picLocks noChangeAspect="1"/>
            </p:cNvPicPr>
            <p:nvPr/>
          </p:nvPicPr>
          <p:blipFill>
            <a:blip r:embed="rId7" cstate="print"/>
            <a:stretch>
              <a:fillRect/>
            </a:stretch>
          </p:blipFill>
          <p:spPr>
            <a:xfrm>
              <a:off x="1725571" y="5205659"/>
              <a:ext cx="267540" cy="438311"/>
            </a:xfrm>
            <a:prstGeom prst="rect">
              <a:avLst/>
            </a:prstGeom>
          </p:spPr>
        </p:pic>
        <p:sp>
          <p:nvSpPr>
            <p:cNvPr id="24" name="文本框 23"/>
            <p:cNvSpPr txBox="1"/>
            <p:nvPr/>
          </p:nvSpPr>
          <p:spPr>
            <a:xfrm>
              <a:off x="1038683" y="5685816"/>
              <a:ext cx="1843774" cy="307777"/>
            </a:xfrm>
            <a:prstGeom prst="rect">
              <a:avLst/>
            </a:prstGeom>
            <a:noFill/>
          </p:spPr>
          <p:txBody>
            <a:bodyPr wrap="none" rtlCol="0">
              <a:spAutoFit/>
            </a:bodyPr>
            <a:lstStyle/>
            <a:p>
              <a:pPr algn="ctr" fontAlgn="ctr"/>
              <a:r>
                <a:rPr lang="en-US" altLang="zh-CN" sz="1400" dirty="0">
                  <a:latin typeface="Huawei Sans" panose="020C0503030203020204" pitchFamily="34" charset="0"/>
                </a:rPr>
                <a:t>Employee's terminal</a:t>
              </a:r>
            </a:p>
          </p:txBody>
        </p:sp>
        <p:pic>
          <p:nvPicPr>
            <p:cNvPr id="25" name="图片 24" descr="故障链路.png"/>
            <p:cNvPicPr>
              <a:picLocks noChangeAspect="1"/>
            </p:cNvPicPr>
            <p:nvPr/>
          </p:nvPicPr>
          <p:blipFill>
            <a:blip r:embed="rId8" cstate="print"/>
            <a:stretch>
              <a:fillRect/>
            </a:stretch>
          </p:blipFill>
          <p:spPr>
            <a:xfrm>
              <a:off x="2124620" y="5220088"/>
              <a:ext cx="540000" cy="402667"/>
            </a:xfrm>
            <a:prstGeom prst="rect">
              <a:avLst/>
            </a:prstGeom>
          </p:spPr>
        </p:pic>
        <p:pic>
          <p:nvPicPr>
            <p:cNvPr id="26" name="图片 25" descr="wifi信号蓝.png"/>
            <p:cNvPicPr>
              <a:picLocks noChangeAspect="1"/>
            </p:cNvPicPr>
            <p:nvPr/>
          </p:nvPicPr>
          <p:blipFill>
            <a:blip r:embed="rId9" cstate="print"/>
            <a:stretch>
              <a:fillRect/>
            </a:stretch>
          </p:blipFill>
          <p:spPr>
            <a:xfrm rot="10800000">
              <a:off x="3635087" y="4814575"/>
              <a:ext cx="277374" cy="232258"/>
            </a:xfrm>
            <a:prstGeom prst="rect">
              <a:avLst/>
            </a:prstGeom>
          </p:spPr>
        </p:pic>
        <p:pic>
          <p:nvPicPr>
            <p:cNvPr id="27" name="图片 26" descr="wifi信号蓝.png"/>
            <p:cNvPicPr>
              <a:picLocks noChangeAspect="1"/>
            </p:cNvPicPr>
            <p:nvPr/>
          </p:nvPicPr>
          <p:blipFill>
            <a:blip r:embed="rId9" cstate="print"/>
            <a:stretch>
              <a:fillRect/>
            </a:stretch>
          </p:blipFill>
          <p:spPr>
            <a:xfrm rot="10800000">
              <a:off x="2698273" y="4814575"/>
              <a:ext cx="277374" cy="232258"/>
            </a:xfrm>
            <a:prstGeom prst="rect">
              <a:avLst/>
            </a:prstGeom>
          </p:spPr>
        </p:pic>
        <p:sp>
          <p:nvSpPr>
            <p:cNvPr id="28" name="文本框 27"/>
            <p:cNvSpPr txBox="1"/>
            <p:nvPr/>
          </p:nvSpPr>
          <p:spPr>
            <a:xfrm>
              <a:off x="655351" y="4310913"/>
              <a:ext cx="1245942" cy="523220"/>
            </a:xfrm>
            <a:prstGeom prst="rect">
              <a:avLst/>
            </a:prstGeom>
            <a:noFill/>
          </p:spPr>
          <p:txBody>
            <a:bodyPr wrap="square" rtlCol="0">
              <a:spAutoFit/>
            </a:bodyPr>
            <a:lstStyle/>
            <a:p>
              <a:pPr algn="ctr" fontAlgn="ctr"/>
              <a:r>
                <a:rPr lang="en-US" altLang="zh-CN" sz="1400" dirty="0">
                  <a:latin typeface="Huawei Sans" panose="020C0503030203020204" pitchFamily="34" charset="0"/>
                </a:rPr>
                <a:t>Dumb terminal</a:t>
              </a:r>
            </a:p>
          </p:txBody>
        </p:sp>
        <p:sp>
          <p:nvSpPr>
            <p:cNvPr id="30" name="文本框 29"/>
            <p:cNvSpPr txBox="1"/>
            <p:nvPr/>
          </p:nvSpPr>
          <p:spPr>
            <a:xfrm>
              <a:off x="4033254" y="4413662"/>
              <a:ext cx="404278"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五边形 35"/>
          <p:cNvSpPr/>
          <p:nvPr/>
        </p:nvSpPr>
        <p:spPr bwMode="auto">
          <a:xfrm>
            <a:off x="4871665" y="48039"/>
            <a:ext cx="1120023" cy="342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Administrator Design</a:t>
            </a:r>
          </a:p>
        </p:txBody>
      </p:sp>
      <p:sp>
        <p:nvSpPr>
          <p:cNvPr id="43" name="燕尾形 42"/>
          <p:cNvSpPr/>
          <p:nvPr/>
        </p:nvSpPr>
        <p:spPr bwMode="auto">
          <a:xfrm>
            <a:off x="5845474"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44" name="燕尾形 43"/>
          <p:cNvSpPr/>
          <p:nvPr/>
        </p:nvSpPr>
        <p:spPr bwMode="auto">
          <a:xfrm>
            <a:off x="9486076" y="48039"/>
            <a:ext cx="117097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Design</a:t>
            </a:r>
          </a:p>
        </p:txBody>
      </p:sp>
      <p:sp>
        <p:nvSpPr>
          <p:cNvPr id="45" name="燕尾形 44"/>
          <p:cNvSpPr/>
          <p:nvPr/>
        </p:nvSpPr>
        <p:spPr bwMode="auto">
          <a:xfrm>
            <a:off x="7011815" y="48039"/>
            <a:ext cx="1454134"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Deployment Design</a:t>
            </a:r>
          </a:p>
        </p:txBody>
      </p:sp>
      <p:sp>
        <p:nvSpPr>
          <p:cNvPr id="46" name="燕尾形 45"/>
          <p:cNvSpPr/>
          <p:nvPr/>
        </p:nvSpPr>
        <p:spPr bwMode="auto">
          <a:xfrm>
            <a:off x="8319735" y="48039"/>
            <a:ext cx="1312555" cy="342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9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Design</a:t>
            </a:r>
          </a:p>
        </p:txBody>
      </p:sp>
      <p:sp>
        <p:nvSpPr>
          <p:cNvPr id="47" name="燕尾形 46"/>
          <p:cNvSpPr/>
          <p:nvPr/>
        </p:nvSpPr>
        <p:spPr bwMode="auto">
          <a:xfrm>
            <a:off x="10510837" y="48039"/>
            <a:ext cx="1228725" cy="34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Control Design</a:t>
            </a:r>
          </a:p>
        </p:txBody>
      </p:sp>
    </p:spTree>
    <p:extLst>
      <p:ext uri="{BB962C8B-B14F-4D97-AF65-F5344CB8AC3E}">
        <p14:creationId xmlns:p14="http://schemas.microsoft.com/office/powerpoint/2010/main" val="27747321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60363" indent="-360363" algn="l"/>
            <a:r>
              <a:rPr lang="en-US" altLang="zh-CN" sz="2000" dirty="0">
                <a:solidFill>
                  <a:schemeClr val="bg1">
                    <a:lumMod val="50000"/>
                  </a:schemeClr>
                </a:solidFill>
                <a:latin typeface="Huawei Sans" panose="020C0503030203020204" pitchFamily="34" charset="0"/>
              </a:rPr>
              <a:t>Service Requirements and Challenges of Small- and Medium-Sized Campus Networks</a:t>
            </a:r>
          </a:p>
          <a:p>
            <a:pPr marL="360363" indent="-360363" algn="l"/>
            <a:r>
              <a:rPr lang="en-US" altLang="zh-CN" sz="2000" dirty="0">
                <a:solidFill>
                  <a:schemeClr val="bg1">
                    <a:lumMod val="50000"/>
                  </a:schemeClr>
                </a:solidFill>
                <a:latin typeface="Huawei Sans" panose="020C0503030203020204" pitchFamily="34" charset="0"/>
              </a:rPr>
              <a:t>Introduction to 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a:t>
            </a:r>
          </a:p>
          <a:p>
            <a:pPr marL="360363" indent="-360363" algn="l"/>
            <a:r>
              <a:rPr lang="en-US" altLang="zh-CN" sz="2000" b="1" dirty="0">
                <a:latin typeface="Huawei Sans" panose="020C0503030203020204" pitchFamily="34" charset="0"/>
              </a:rPr>
              <a:t>Huawei </a:t>
            </a:r>
            <a:r>
              <a:rPr lang="en-US" altLang="zh-CN" sz="2000" b="1" dirty="0" err="1">
                <a:latin typeface="Huawei Sans" panose="020C0503030203020204" pitchFamily="34" charset="0"/>
              </a:rPr>
              <a:t>CloudCampus</a:t>
            </a:r>
            <a:r>
              <a:rPr lang="en-US" altLang="zh-CN" sz="2000" b="1" dirty="0">
                <a:latin typeface="Huawei Sans" panose="020C0503030203020204" pitchFamily="34" charset="0"/>
              </a:rPr>
              <a:t> Solution Design for Small- and Medium-Sized Campus Networks</a:t>
            </a:r>
            <a:endParaRPr lang="en-US" altLang="zh-CN" sz="1800" b="1" dirty="0">
              <a:latin typeface="Huawei Sans" panose="020C0503030203020204" pitchFamily="34" charset="0"/>
              <a:sym typeface="Huawei Sans" panose="020C0503030203020204" pitchFamily="34" charset="0"/>
            </a:endParaRPr>
          </a:p>
          <a:p>
            <a:pPr marL="646112" lvl="1" indent="-285750"/>
            <a:r>
              <a:rPr lang="en-US" altLang="zh-CN" sz="1800" dirty="0">
                <a:solidFill>
                  <a:schemeClr val="bg1">
                    <a:lumMod val="50000"/>
                  </a:schemeClr>
                </a:solidFill>
                <a:latin typeface="Huawei Sans" panose="020C0503030203020204" pitchFamily="34" charset="0"/>
                <a:sym typeface="Huawei Sans" panose="020C0503030203020204" pitchFamily="34" charset="0"/>
              </a:rPr>
              <a:t>Networking Solution Design</a:t>
            </a:r>
          </a:p>
          <a:p>
            <a:pPr marL="646112" lvl="1" indent="-285750"/>
            <a:r>
              <a:rPr lang="en-US" altLang="zh-CN" sz="1800" dirty="0">
                <a:solidFill>
                  <a:schemeClr val="bg1">
                    <a:lumMod val="50000"/>
                  </a:schemeClr>
                </a:solidFill>
                <a:latin typeface="Huawei Sans" panose="020C0503030203020204" pitchFamily="34" charset="0"/>
                <a:sym typeface="Huawei Sans" panose="020C0503030203020204" pitchFamily="34" charset="0"/>
              </a:rPr>
              <a:t>Network Design</a:t>
            </a:r>
          </a:p>
          <a:p>
            <a:pPr marL="646112" lvl="1" indent="-285750">
              <a:buSzPct val="60000"/>
              <a:buFont typeface="Wingdings" panose="05000000000000000000" pitchFamily="2" charset="2"/>
              <a:buChar char="n"/>
            </a:pPr>
            <a:r>
              <a:rPr lang="en-US" altLang="zh-CN" sz="1800" dirty="0" err="1">
                <a:sym typeface="Huawei Sans" panose="020C0503030203020204" pitchFamily="34" charset="0"/>
              </a:rPr>
              <a:t>QoS</a:t>
            </a:r>
            <a:r>
              <a:rPr lang="en-US" altLang="zh-CN" sz="1800" dirty="0">
                <a:sym typeface="Huawei Sans" panose="020C0503030203020204" pitchFamily="34" charset="0"/>
              </a:rPr>
              <a:t> and Security Design</a:t>
            </a:r>
          </a:p>
          <a:p>
            <a:pPr marL="360363" indent="-360363" algn="l"/>
            <a:r>
              <a:rPr lang="en-US" altLang="zh-CN" sz="2000" dirty="0">
                <a:solidFill>
                  <a:schemeClr val="bg1">
                    <a:lumMod val="50000"/>
                  </a:schemeClr>
                </a:solidFill>
                <a:latin typeface="Huawei Sans" panose="020C0503030203020204" pitchFamily="34" charset="0"/>
              </a:rPr>
              <a:t>Typical Industry Application Scenarios</a:t>
            </a:r>
          </a:p>
        </p:txBody>
      </p:sp>
    </p:spTree>
    <p:extLst>
      <p:ext uri="{BB962C8B-B14F-4D97-AF65-F5344CB8AC3E}">
        <p14:creationId xmlns:p14="http://schemas.microsoft.com/office/powerpoint/2010/main" val="30422927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fontAlgn="ctr"/>
            <a:r>
              <a:rPr lang="en-US" altLang="zh-CN" dirty="0" smtClean="0">
                <a:latin typeface="Huawei Sans" panose="020C0503030203020204" pitchFamily="34" charset="0"/>
              </a:rPr>
              <a:t>Technology Development Trend</a:t>
            </a:r>
            <a:endParaRPr lang="en-US" altLang="zh-CN" dirty="0">
              <a:latin typeface="Huawei Sans" panose="020C0503030203020204" pitchFamily="34" charset="0"/>
              <a:sym typeface="Huawei Sans" panose="020C0503030203020204" pitchFamily="34" charset="0"/>
            </a:endParaRPr>
          </a:p>
        </p:txBody>
      </p:sp>
      <p:sp>
        <p:nvSpPr>
          <p:cNvPr id="4" name="圆角矩形 3"/>
          <p:cNvSpPr/>
          <p:nvPr/>
        </p:nvSpPr>
        <p:spPr>
          <a:xfrm>
            <a:off x="469839" y="1142489"/>
            <a:ext cx="36000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Network </a:t>
            </a:r>
            <a:r>
              <a:rPr lang="en-US" altLang="zh-CN" sz="1600" dirty="0" err="1">
                <a:solidFill>
                  <a:srgbClr val="30B5C5"/>
                </a:solidFill>
                <a:latin typeface="Huawei Sans" panose="020C0503030203020204" pitchFamily="34" charset="0"/>
                <a:ea typeface="方正兰亭黑简体" panose="02000000000000000000" pitchFamily="2" charset="-122"/>
              </a:rPr>
              <a:t>cloudification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4"/>
          <p:cNvSpPr/>
          <p:nvPr/>
        </p:nvSpPr>
        <p:spPr>
          <a:xfrm>
            <a:off x="469839" y="1677777"/>
            <a:ext cx="3600000" cy="438059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fontAlgn="ctr">
              <a:lnSpc>
                <a:spcPts val="2400"/>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a:xfrm>
            <a:off x="8120175" y="1142489"/>
            <a:ext cx="36000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8120175" y="1677777"/>
            <a:ext cx="3600000" cy="438059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fontAlgn="ctr">
              <a:lnSpc>
                <a:spcPts val="2400"/>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a:xfrm>
            <a:off x="1700837" y="1833907"/>
            <a:ext cx="1138005" cy="712361"/>
            <a:chOff x="541338" y="830263"/>
            <a:chExt cx="761999" cy="477837"/>
          </a:xfrm>
          <a:solidFill>
            <a:schemeClr val="bg1">
              <a:lumMod val="65000"/>
            </a:schemeClr>
          </a:solidFill>
        </p:grpSpPr>
        <p:sp>
          <p:nvSpPr>
            <p:cNvPr id="11" name="Freeform 25"/>
            <p:cNvSpPr>
              <a:spLocks/>
            </p:cNvSpPr>
            <p:nvPr/>
          </p:nvSpPr>
          <p:spPr bwMode="auto">
            <a:xfrm>
              <a:off x="541338" y="830263"/>
              <a:ext cx="761999" cy="477837"/>
            </a:xfrm>
            <a:custGeom>
              <a:avLst/>
              <a:gdLst>
                <a:gd name="T0" fmla="*/ 316 w 1754"/>
                <a:gd name="T1" fmla="*/ 1065 h 1101"/>
                <a:gd name="T2" fmla="*/ 316 w 1754"/>
                <a:gd name="T3" fmla="*/ 1065 h 1101"/>
                <a:gd name="T4" fmla="*/ 1130 w 1754"/>
                <a:gd name="T5" fmla="*/ 1065 h 1101"/>
                <a:gd name="T6" fmla="*/ 1191 w 1754"/>
                <a:gd name="T7" fmla="*/ 1101 h 1101"/>
                <a:gd name="T8" fmla="*/ 1261 w 1754"/>
                <a:gd name="T9" fmla="*/ 1032 h 1101"/>
                <a:gd name="T10" fmla="*/ 1191 w 1754"/>
                <a:gd name="T11" fmla="*/ 963 h 1101"/>
                <a:gd name="T12" fmla="*/ 1131 w 1754"/>
                <a:gd name="T13" fmla="*/ 998 h 1101"/>
                <a:gd name="T14" fmla="*/ 316 w 1754"/>
                <a:gd name="T15" fmla="*/ 998 h 1101"/>
                <a:gd name="T16" fmla="*/ 66 w 1754"/>
                <a:gd name="T17" fmla="*/ 749 h 1101"/>
                <a:gd name="T18" fmla="*/ 279 w 1754"/>
                <a:gd name="T19" fmla="*/ 502 h 1101"/>
                <a:gd name="T20" fmla="*/ 306 w 1754"/>
                <a:gd name="T21" fmla="*/ 477 h 1101"/>
                <a:gd name="T22" fmla="*/ 838 w 1754"/>
                <a:gd name="T23" fmla="*/ 66 h 1101"/>
                <a:gd name="T24" fmla="*/ 1318 w 1754"/>
                <a:gd name="T25" fmla="*/ 349 h 1101"/>
                <a:gd name="T26" fmla="*/ 1347 w 1754"/>
                <a:gd name="T27" fmla="*/ 366 h 1101"/>
                <a:gd name="T28" fmla="*/ 1687 w 1754"/>
                <a:gd name="T29" fmla="*/ 710 h 1101"/>
                <a:gd name="T30" fmla="*/ 1554 w 1754"/>
                <a:gd name="T31" fmla="*/ 981 h 1101"/>
                <a:gd name="T32" fmla="*/ 1493 w 1754"/>
                <a:gd name="T33" fmla="*/ 998 h 1101"/>
                <a:gd name="T34" fmla="*/ 1466 w 1754"/>
                <a:gd name="T35" fmla="*/ 998 h 1101"/>
                <a:gd name="T36" fmla="*/ 1405 w 1754"/>
                <a:gd name="T37" fmla="*/ 962 h 1101"/>
                <a:gd name="T38" fmla="*/ 1336 w 1754"/>
                <a:gd name="T39" fmla="*/ 1031 h 1101"/>
                <a:gd name="T40" fmla="*/ 1405 w 1754"/>
                <a:gd name="T41" fmla="*/ 1101 h 1101"/>
                <a:gd name="T42" fmla="*/ 1465 w 1754"/>
                <a:gd name="T43" fmla="*/ 1065 h 1101"/>
                <a:gd name="T44" fmla="*/ 1493 w 1754"/>
                <a:gd name="T45" fmla="*/ 1065 h 1101"/>
                <a:gd name="T46" fmla="*/ 1596 w 1754"/>
                <a:gd name="T47" fmla="*/ 1033 h 1101"/>
                <a:gd name="T48" fmla="*/ 1754 w 1754"/>
                <a:gd name="T49" fmla="*/ 710 h 1101"/>
                <a:gd name="T50" fmla="*/ 1367 w 1754"/>
                <a:gd name="T51" fmla="*/ 300 h 1101"/>
                <a:gd name="T52" fmla="*/ 838 w 1754"/>
                <a:gd name="T53" fmla="*/ 0 h 1101"/>
                <a:gd name="T54" fmla="*/ 248 w 1754"/>
                <a:gd name="T55" fmla="*/ 440 h 1101"/>
                <a:gd name="T56" fmla="*/ 0 w 1754"/>
                <a:gd name="T57" fmla="*/ 749 h 1101"/>
                <a:gd name="T58" fmla="*/ 316 w 1754"/>
                <a:gd name="T59" fmla="*/ 10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4" h="1101">
                  <a:moveTo>
                    <a:pt x="316" y="1065"/>
                  </a:moveTo>
                  <a:lnTo>
                    <a:pt x="316" y="1065"/>
                  </a:lnTo>
                  <a:lnTo>
                    <a:pt x="1130" y="1065"/>
                  </a:lnTo>
                  <a:cubicBezTo>
                    <a:pt x="1142" y="1087"/>
                    <a:pt x="1165" y="1101"/>
                    <a:pt x="1191" y="1101"/>
                  </a:cubicBezTo>
                  <a:cubicBezTo>
                    <a:pt x="1229" y="1101"/>
                    <a:pt x="1261" y="1070"/>
                    <a:pt x="1261" y="1032"/>
                  </a:cubicBezTo>
                  <a:cubicBezTo>
                    <a:pt x="1261" y="994"/>
                    <a:pt x="1229" y="963"/>
                    <a:pt x="1191" y="963"/>
                  </a:cubicBezTo>
                  <a:cubicBezTo>
                    <a:pt x="1165" y="963"/>
                    <a:pt x="1143" y="977"/>
                    <a:pt x="1131" y="998"/>
                  </a:cubicBezTo>
                  <a:lnTo>
                    <a:pt x="316" y="998"/>
                  </a:lnTo>
                  <a:cubicBezTo>
                    <a:pt x="178" y="998"/>
                    <a:pt x="66" y="886"/>
                    <a:pt x="66" y="749"/>
                  </a:cubicBezTo>
                  <a:cubicBezTo>
                    <a:pt x="66" y="626"/>
                    <a:pt x="158" y="520"/>
                    <a:pt x="279" y="502"/>
                  </a:cubicBezTo>
                  <a:cubicBezTo>
                    <a:pt x="292" y="500"/>
                    <a:pt x="303" y="490"/>
                    <a:pt x="306" y="477"/>
                  </a:cubicBezTo>
                  <a:cubicBezTo>
                    <a:pt x="369" y="235"/>
                    <a:pt x="588" y="66"/>
                    <a:pt x="838" y="66"/>
                  </a:cubicBezTo>
                  <a:cubicBezTo>
                    <a:pt x="1037" y="66"/>
                    <a:pt x="1221" y="174"/>
                    <a:pt x="1318" y="349"/>
                  </a:cubicBezTo>
                  <a:cubicBezTo>
                    <a:pt x="1324" y="359"/>
                    <a:pt x="1335" y="366"/>
                    <a:pt x="1347" y="366"/>
                  </a:cubicBezTo>
                  <a:cubicBezTo>
                    <a:pt x="1534" y="368"/>
                    <a:pt x="1687" y="522"/>
                    <a:pt x="1687" y="710"/>
                  </a:cubicBezTo>
                  <a:cubicBezTo>
                    <a:pt x="1687" y="813"/>
                    <a:pt x="1638" y="912"/>
                    <a:pt x="1554" y="981"/>
                  </a:cubicBezTo>
                  <a:cubicBezTo>
                    <a:pt x="1540" y="992"/>
                    <a:pt x="1518" y="998"/>
                    <a:pt x="1493" y="998"/>
                  </a:cubicBezTo>
                  <a:lnTo>
                    <a:pt x="1466" y="998"/>
                  </a:lnTo>
                  <a:cubicBezTo>
                    <a:pt x="1454" y="977"/>
                    <a:pt x="1431" y="962"/>
                    <a:pt x="1405" y="962"/>
                  </a:cubicBezTo>
                  <a:cubicBezTo>
                    <a:pt x="1366" y="962"/>
                    <a:pt x="1336" y="993"/>
                    <a:pt x="1336" y="1031"/>
                  </a:cubicBezTo>
                  <a:cubicBezTo>
                    <a:pt x="1336" y="1069"/>
                    <a:pt x="1366" y="1101"/>
                    <a:pt x="1405" y="1101"/>
                  </a:cubicBezTo>
                  <a:cubicBezTo>
                    <a:pt x="1431" y="1101"/>
                    <a:pt x="1453" y="1086"/>
                    <a:pt x="1465" y="1065"/>
                  </a:cubicBezTo>
                  <a:lnTo>
                    <a:pt x="1493" y="1065"/>
                  </a:lnTo>
                  <a:cubicBezTo>
                    <a:pt x="1534" y="1065"/>
                    <a:pt x="1570" y="1054"/>
                    <a:pt x="1596" y="1033"/>
                  </a:cubicBezTo>
                  <a:cubicBezTo>
                    <a:pt x="1696" y="951"/>
                    <a:pt x="1754" y="833"/>
                    <a:pt x="1754" y="710"/>
                  </a:cubicBezTo>
                  <a:cubicBezTo>
                    <a:pt x="1754" y="492"/>
                    <a:pt x="1582" y="312"/>
                    <a:pt x="1367" y="300"/>
                  </a:cubicBezTo>
                  <a:cubicBezTo>
                    <a:pt x="1256" y="114"/>
                    <a:pt x="1055" y="0"/>
                    <a:pt x="838" y="0"/>
                  </a:cubicBezTo>
                  <a:cubicBezTo>
                    <a:pt x="565" y="0"/>
                    <a:pt x="325" y="179"/>
                    <a:pt x="248" y="440"/>
                  </a:cubicBezTo>
                  <a:cubicBezTo>
                    <a:pt x="105" y="472"/>
                    <a:pt x="0" y="601"/>
                    <a:pt x="0" y="749"/>
                  </a:cubicBezTo>
                  <a:cubicBezTo>
                    <a:pt x="0" y="923"/>
                    <a:pt x="141" y="1065"/>
                    <a:pt x="316" y="1065"/>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26"/>
            <p:cNvSpPr>
              <a:spLocks/>
            </p:cNvSpPr>
            <p:nvPr/>
          </p:nvSpPr>
          <p:spPr bwMode="auto">
            <a:xfrm>
              <a:off x="846138" y="1104900"/>
              <a:ext cx="127000" cy="127000"/>
            </a:xfrm>
            <a:custGeom>
              <a:avLst/>
              <a:gdLst>
                <a:gd name="T0" fmla="*/ 126 w 290"/>
                <a:gd name="T1" fmla="*/ 283 h 291"/>
                <a:gd name="T2" fmla="*/ 126 w 290"/>
                <a:gd name="T3" fmla="*/ 283 h 291"/>
                <a:gd name="T4" fmla="*/ 126 w 290"/>
                <a:gd name="T5" fmla="*/ 283 h 291"/>
                <a:gd name="T6" fmla="*/ 126 w 290"/>
                <a:gd name="T7" fmla="*/ 283 h 291"/>
                <a:gd name="T8" fmla="*/ 145 w 290"/>
                <a:gd name="T9" fmla="*/ 291 h 291"/>
                <a:gd name="T10" fmla="*/ 164 w 290"/>
                <a:gd name="T11" fmla="*/ 283 h 291"/>
                <a:gd name="T12" fmla="*/ 290 w 290"/>
                <a:gd name="T13" fmla="*/ 158 h 291"/>
                <a:gd name="T14" fmla="*/ 253 w 290"/>
                <a:gd name="T15" fmla="*/ 120 h 291"/>
                <a:gd name="T16" fmla="*/ 172 w 290"/>
                <a:gd name="T17" fmla="*/ 200 h 291"/>
                <a:gd name="T18" fmla="*/ 172 w 290"/>
                <a:gd name="T19" fmla="*/ 53 h 291"/>
                <a:gd name="T20" fmla="*/ 221 w 290"/>
                <a:gd name="T21" fmla="*/ 53 h 291"/>
                <a:gd name="T22" fmla="*/ 248 w 290"/>
                <a:gd name="T23" fmla="*/ 26 h 291"/>
                <a:gd name="T24" fmla="*/ 221 w 290"/>
                <a:gd name="T25" fmla="*/ 0 h 291"/>
                <a:gd name="T26" fmla="*/ 149 w 290"/>
                <a:gd name="T27" fmla="*/ 0 h 291"/>
                <a:gd name="T28" fmla="*/ 137 w 290"/>
                <a:gd name="T29" fmla="*/ 3 h 291"/>
                <a:gd name="T30" fmla="*/ 119 w 290"/>
                <a:gd name="T31" fmla="*/ 28 h 291"/>
                <a:gd name="T32" fmla="*/ 119 w 290"/>
                <a:gd name="T33" fmla="*/ 200 h 291"/>
                <a:gd name="T34" fmla="*/ 37 w 290"/>
                <a:gd name="T35" fmla="*/ 120 h 291"/>
                <a:gd name="T36" fmla="*/ 0 w 290"/>
                <a:gd name="T37" fmla="*/ 158 h 291"/>
                <a:gd name="T38" fmla="*/ 126 w 290"/>
                <a:gd name="T39" fmla="*/ 283 h 291"/>
                <a:gd name="T40" fmla="*/ 126 w 290"/>
                <a:gd name="T41" fmla="*/ 28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0" h="291">
                  <a:moveTo>
                    <a:pt x="126" y="283"/>
                  </a:moveTo>
                  <a:lnTo>
                    <a:pt x="126" y="283"/>
                  </a:lnTo>
                  <a:lnTo>
                    <a:pt x="126" y="283"/>
                  </a:lnTo>
                  <a:lnTo>
                    <a:pt x="126" y="283"/>
                  </a:lnTo>
                  <a:cubicBezTo>
                    <a:pt x="131" y="288"/>
                    <a:pt x="138" y="291"/>
                    <a:pt x="145" y="291"/>
                  </a:cubicBezTo>
                  <a:cubicBezTo>
                    <a:pt x="153" y="291"/>
                    <a:pt x="159" y="288"/>
                    <a:pt x="164" y="283"/>
                  </a:cubicBezTo>
                  <a:lnTo>
                    <a:pt x="290" y="158"/>
                  </a:lnTo>
                  <a:lnTo>
                    <a:pt x="253" y="120"/>
                  </a:lnTo>
                  <a:lnTo>
                    <a:pt x="172" y="200"/>
                  </a:lnTo>
                  <a:lnTo>
                    <a:pt x="172" y="53"/>
                  </a:lnTo>
                  <a:lnTo>
                    <a:pt x="221" y="53"/>
                  </a:lnTo>
                  <a:cubicBezTo>
                    <a:pt x="236" y="53"/>
                    <a:pt x="248" y="41"/>
                    <a:pt x="248" y="26"/>
                  </a:cubicBezTo>
                  <a:cubicBezTo>
                    <a:pt x="248" y="12"/>
                    <a:pt x="236" y="0"/>
                    <a:pt x="221" y="0"/>
                  </a:cubicBezTo>
                  <a:lnTo>
                    <a:pt x="149" y="0"/>
                  </a:lnTo>
                  <a:cubicBezTo>
                    <a:pt x="145" y="0"/>
                    <a:pt x="140" y="1"/>
                    <a:pt x="137" y="3"/>
                  </a:cubicBezTo>
                  <a:cubicBezTo>
                    <a:pt x="126" y="6"/>
                    <a:pt x="119" y="16"/>
                    <a:pt x="119" y="28"/>
                  </a:cubicBezTo>
                  <a:lnTo>
                    <a:pt x="119" y="200"/>
                  </a:lnTo>
                  <a:lnTo>
                    <a:pt x="37" y="120"/>
                  </a:lnTo>
                  <a:lnTo>
                    <a:pt x="0" y="158"/>
                  </a:lnTo>
                  <a:lnTo>
                    <a:pt x="126" y="283"/>
                  </a:lnTo>
                  <a:lnTo>
                    <a:pt x="126" y="283"/>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27"/>
            <p:cNvSpPr>
              <a:spLocks/>
            </p:cNvSpPr>
            <p:nvPr/>
          </p:nvSpPr>
          <p:spPr bwMode="auto">
            <a:xfrm>
              <a:off x="942975" y="1008063"/>
              <a:ext cx="127000" cy="127000"/>
            </a:xfrm>
            <a:custGeom>
              <a:avLst/>
              <a:gdLst>
                <a:gd name="T0" fmla="*/ 282 w 290"/>
                <a:gd name="T1" fmla="*/ 127 h 291"/>
                <a:gd name="T2" fmla="*/ 282 w 290"/>
                <a:gd name="T3" fmla="*/ 127 h 291"/>
                <a:gd name="T4" fmla="*/ 282 w 290"/>
                <a:gd name="T5" fmla="*/ 127 h 291"/>
                <a:gd name="T6" fmla="*/ 282 w 290"/>
                <a:gd name="T7" fmla="*/ 127 h 291"/>
                <a:gd name="T8" fmla="*/ 282 w 290"/>
                <a:gd name="T9" fmla="*/ 127 h 291"/>
                <a:gd name="T10" fmla="*/ 157 w 290"/>
                <a:gd name="T11" fmla="*/ 0 h 291"/>
                <a:gd name="T12" fmla="*/ 119 w 290"/>
                <a:gd name="T13" fmla="*/ 38 h 291"/>
                <a:gd name="T14" fmla="*/ 199 w 290"/>
                <a:gd name="T15" fmla="*/ 119 h 291"/>
                <a:gd name="T16" fmla="*/ 54 w 290"/>
                <a:gd name="T17" fmla="*/ 119 h 291"/>
                <a:gd name="T18" fmla="*/ 54 w 290"/>
                <a:gd name="T19" fmla="*/ 71 h 291"/>
                <a:gd name="T20" fmla="*/ 28 w 290"/>
                <a:gd name="T21" fmla="*/ 45 h 291"/>
                <a:gd name="T22" fmla="*/ 1 w 290"/>
                <a:gd name="T23" fmla="*/ 71 h 291"/>
                <a:gd name="T24" fmla="*/ 1 w 290"/>
                <a:gd name="T25" fmla="*/ 140 h 291"/>
                <a:gd name="T26" fmla="*/ 0 w 290"/>
                <a:gd name="T27" fmla="*/ 146 h 291"/>
                <a:gd name="T28" fmla="*/ 27 w 290"/>
                <a:gd name="T29" fmla="*/ 172 h 291"/>
                <a:gd name="T30" fmla="*/ 199 w 290"/>
                <a:gd name="T31" fmla="*/ 172 h 291"/>
                <a:gd name="T32" fmla="*/ 119 w 290"/>
                <a:gd name="T33" fmla="*/ 253 h 291"/>
                <a:gd name="T34" fmla="*/ 157 w 290"/>
                <a:gd name="T35" fmla="*/ 291 h 291"/>
                <a:gd name="T36" fmla="*/ 282 w 290"/>
                <a:gd name="T37" fmla="*/ 165 h 291"/>
                <a:gd name="T38" fmla="*/ 282 w 290"/>
                <a:gd name="T39" fmla="*/ 164 h 291"/>
                <a:gd name="T40" fmla="*/ 282 w 290"/>
                <a:gd name="T41" fmla="*/ 164 h 291"/>
                <a:gd name="T42" fmla="*/ 282 w 290"/>
                <a:gd name="T43" fmla="*/ 164 h 291"/>
                <a:gd name="T44" fmla="*/ 290 w 290"/>
                <a:gd name="T45" fmla="*/ 146 h 291"/>
                <a:gd name="T46" fmla="*/ 282 w 290"/>
                <a:gd name="T47" fmla="*/ 12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91">
                  <a:moveTo>
                    <a:pt x="282" y="127"/>
                  </a:moveTo>
                  <a:lnTo>
                    <a:pt x="282" y="127"/>
                  </a:lnTo>
                  <a:lnTo>
                    <a:pt x="282" y="127"/>
                  </a:lnTo>
                  <a:lnTo>
                    <a:pt x="282" y="127"/>
                  </a:lnTo>
                  <a:lnTo>
                    <a:pt x="282" y="127"/>
                  </a:lnTo>
                  <a:lnTo>
                    <a:pt x="157" y="0"/>
                  </a:lnTo>
                  <a:lnTo>
                    <a:pt x="119" y="38"/>
                  </a:lnTo>
                  <a:lnTo>
                    <a:pt x="199" y="119"/>
                  </a:lnTo>
                  <a:lnTo>
                    <a:pt x="54" y="119"/>
                  </a:lnTo>
                  <a:lnTo>
                    <a:pt x="54" y="71"/>
                  </a:lnTo>
                  <a:cubicBezTo>
                    <a:pt x="54" y="57"/>
                    <a:pt x="42" y="45"/>
                    <a:pt x="28" y="45"/>
                  </a:cubicBezTo>
                  <a:cubicBezTo>
                    <a:pt x="13" y="45"/>
                    <a:pt x="1" y="57"/>
                    <a:pt x="1" y="71"/>
                  </a:cubicBezTo>
                  <a:lnTo>
                    <a:pt x="1" y="140"/>
                  </a:lnTo>
                  <a:cubicBezTo>
                    <a:pt x="1" y="142"/>
                    <a:pt x="0" y="144"/>
                    <a:pt x="0" y="146"/>
                  </a:cubicBezTo>
                  <a:cubicBezTo>
                    <a:pt x="0" y="160"/>
                    <a:pt x="12" y="172"/>
                    <a:pt x="27" y="172"/>
                  </a:cubicBezTo>
                  <a:lnTo>
                    <a:pt x="199" y="172"/>
                  </a:lnTo>
                  <a:lnTo>
                    <a:pt x="119" y="253"/>
                  </a:lnTo>
                  <a:lnTo>
                    <a:pt x="157" y="291"/>
                  </a:lnTo>
                  <a:lnTo>
                    <a:pt x="282" y="165"/>
                  </a:lnTo>
                  <a:lnTo>
                    <a:pt x="282" y="164"/>
                  </a:lnTo>
                  <a:lnTo>
                    <a:pt x="282" y="164"/>
                  </a:lnTo>
                  <a:lnTo>
                    <a:pt x="282" y="164"/>
                  </a:lnTo>
                  <a:cubicBezTo>
                    <a:pt x="287" y="160"/>
                    <a:pt x="290" y="153"/>
                    <a:pt x="290" y="146"/>
                  </a:cubicBezTo>
                  <a:cubicBezTo>
                    <a:pt x="290" y="138"/>
                    <a:pt x="287" y="132"/>
                    <a:pt x="282" y="127"/>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28"/>
            <p:cNvSpPr>
              <a:spLocks/>
            </p:cNvSpPr>
            <p:nvPr/>
          </p:nvSpPr>
          <p:spPr bwMode="auto">
            <a:xfrm>
              <a:off x="749300" y="1009650"/>
              <a:ext cx="125412" cy="127000"/>
            </a:xfrm>
            <a:custGeom>
              <a:avLst/>
              <a:gdLst>
                <a:gd name="T0" fmla="*/ 236 w 290"/>
                <a:gd name="T1" fmla="*/ 215 h 290"/>
                <a:gd name="T2" fmla="*/ 236 w 290"/>
                <a:gd name="T3" fmla="*/ 215 h 290"/>
                <a:gd name="T4" fmla="*/ 263 w 290"/>
                <a:gd name="T5" fmla="*/ 242 h 290"/>
                <a:gd name="T6" fmla="*/ 290 w 290"/>
                <a:gd name="T7" fmla="*/ 215 h 290"/>
                <a:gd name="T8" fmla="*/ 290 w 290"/>
                <a:gd name="T9" fmla="*/ 143 h 290"/>
                <a:gd name="T10" fmla="*/ 263 w 290"/>
                <a:gd name="T11" fmla="*/ 116 h 290"/>
                <a:gd name="T12" fmla="*/ 94 w 290"/>
                <a:gd name="T13" fmla="*/ 116 h 290"/>
                <a:gd name="T14" fmla="*/ 173 w 290"/>
                <a:gd name="T15" fmla="*/ 37 h 290"/>
                <a:gd name="T16" fmla="*/ 135 w 290"/>
                <a:gd name="T17" fmla="*/ 0 h 290"/>
                <a:gd name="T18" fmla="*/ 18 w 290"/>
                <a:gd name="T19" fmla="*/ 118 h 290"/>
                <a:gd name="T20" fmla="*/ 0 w 290"/>
                <a:gd name="T21" fmla="*/ 143 h 290"/>
                <a:gd name="T22" fmla="*/ 10 w 290"/>
                <a:gd name="T23" fmla="*/ 164 h 290"/>
                <a:gd name="T24" fmla="*/ 10 w 290"/>
                <a:gd name="T25" fmla="*/ 164 h 290"/>
                <a:gd name="T26" fmla="*/ 135 w 290"/>
                <a:gd name="T27" fmla="*/ 290 h 290"/>
                <a:gd name="T28" fmla="*/ 173 w 290"/>
                <a:gd name="T29" fmla="*/ 253 h 290"/>
                <a:gd name="T30" fmla="*/ 91 w 290"/>
                <a:gd name="T31" fmla="*/ 170 h 290"/>
                <a:gd name="T32" fmla="*/ 236 w 290"/>
                <a:gd name="T33" fmla="*/ 170 h 290"/>
                <a:gd name="T34" fmla="*/ 236 w 290"/>
                <a:gd name="T35" fmla="*/ 21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290">
                  <a:moveTo>
                    <a:pt x="236" y="215"/>
                  </a:moveTo>
                  <a:lnTo>
                    <a:pt x="236" y="215"/>
                  </a:lnTo>
                  <a:cubicBezTo>
                    <a:pt x="236" y="230"/>
                    <a:pt x="248" y="242"/>
                    <a:pt x="263" y="242"/>
                  </a:cubicBezTo>
                  <a:cubicBezTo>
                    <a:pt x="278" y="242"/>
                    <a:pt x="290" y="230"/>
                    <a:pt x="290" y="215"/>
                  </a:cubicBezTo>
                  <a:lnTo>
                    <a:pt x="290" y="143"/>
                  </a:lnTo>
                  <a:cubicBezTo>
                    <a:pt x="290" y="128"/>
                    <a:pt x="278" y="116"/>
                    <a:pt x="263" y="116"/>
                  </a:cubicBezTo>
                  <a:lnTo>
                    <a:pt x="94" y="116"/>
                  </a:lnTo>
                  <a:lnTo>
                    <a:pt x="173" y="37"/>
                  </a:lnTo>
                  <a:lnTo>
                    <a:pt x="135" y="0"/>
                  </a:lnTo>
                  <a:lnTo>
                    <a:pt x="18" y="118"/>
                  </a:lnTo>
                  <a:cubicBezTo>
                    <a:pt x="7" y="122"/>
                    <a:pt x="0" y="132"/>
                    <a:pt x="0" y="143"/>
                  </a:cubicBezTo>
                  <a:cubicBezTo>
                    <a:pt x="0" y="151"/>
                    <a:pt x="4" y="159"/>
                    <a:pt x="10" y="164"/>
                  </a:cubicBezTo>
                  <a:lnTo>
                    <a:pt x="10" y="164"/>
                  </a:lnTo>
                  <a:lnTo>
                    <a:pt x="135" y="290"/>
                  </a:lnTo>
                  <a:lnTo>
                    <a:pt x="173" y="253"/>
                  </a:lnTo>
                  <a:lnTo>
                    <a:pt x="91" y="170"/>
                  </a:lnTo>
                  <a:lnTo>
                    <a:pt x="236" y="170"/>
                  </a:lnTo>
                  <a:lnTo>
                    <a:pt x="236" y="215"/>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29"/>
            <p:cNvSpPr>
              <a:spLocks/>
            </p:cNvSpPr>
            <p:nvPr/>
          </p:nvSpPr>
          <p:spPr bwMode="auto">
            <a:xfrm>
              <a:off x="846138" y="911225"/>
              <a:ext cx="125412" cy="125412"/>
            </a:xfrm>
            <a:custGeom>
              <a:avLst/>
              <a:gdLst>
                <a:gd name="T0" fmla="*/ 72 w 291"/>
                <a:gd name="T1" fmla="*/ 232 h 286"/>
                <a:gd name="T2" fmla="*/ 72 w 291"/>
                <a:gd name="T3" fmla="*/ 232 h 286"/>
                <a:gd name="T4" fmla="*/ 45 w 291"/>
                <a:gd name="T5" fmla="*/ 259 h 286"/>
                <a:gd name="T6" fmla="*/ 72 w 291"/>
                <a:gd name="T7" fmla="*/ 286 h 286"/>
                <a:gd name="T8" fmla="*/ 144 w 291"/>
                <a:gd name="T9" fmla="*/ 286 h 286"/>
                <a:gd name="T10" fmla="*/ 145 w 291"/>
                <a:gd name="T11" fmla="*/ 286 h 286"/>
                <a:gd name="T12" fmla="*/ 146 w 291"/>
                <a:gd name="T13" fmla="*/ 286 h 286"/>
                <a:gd name="T14" fmla="*/ 172 w 291"/>
                <a:gd name="T15" fmla="*/ 259 h 286"/>
                <a:gd name="T16" fmla="*/ 172 w 291"/>
                <a:gd name="T17" fmla="*/ 91 h 286"/>
                <a:gd name="T18" fmla="*/ 253 w 291"/>
                <a:gd name="T19" fmla="*/ 171 h 286"/>
                <a:gd name="T20" fmla="*/ 291 w 291"/>
                <a:gd name="T21" fmla="*/ 133 h 286"/>
                <a:gd name="T22" fmla="*/ 165 w 291"/>
                <a:gd name="T23" fmla="*/ 8 h 286"/>
                <a:gd name="T24" fmla="*/ 165 w 291"/>
                <a:gd name="T25" fmla="*/ 8 h 286"/>
                <a:gd name="T26" fmla="*/ 164 w 291"/>
                <a:gd name="T27" fmla="*/ 8 h 286"/>
                <a:gd name="T28" fmla="*/ 164 w 291"/>
                <a:gd name="T29" fmla="*/ 8 h 286"/>
                <a:gd name="T30" fmla="*/ 146 w 291"/>
                <a:gd name="T31" fmla="*/ 0 h 286"/>
                <a:gd name="T32" fmla="*/ 127 w 291"/>
                <a:gd name="T33" fmla="*/ 8 h 286"/>
                <a:gd name="T34" fmla="*/ 127 w 291"/>
                <a:gd name="T35" fmla="*/ 8 h 286"/>
                <a:gd name="T36" fmla="*/ 127 w 291"/>
                <a:gd name="T37" fmla="*/ 8 h 286"/>
                <a:gd name="T38" fmla="*/ 127 w 291"/>
                <a:gd name="T39" fmla="*/ 8 h 286"/>
                <a:gd name="T40" fmla="*/ 0 w 291"/>
                <a:gd name="T41" fmla="*/ 133 h 286"/>
                <a:gd name="T42" fmla="*/ 38 w 291"/>
                <a:gd name="T43" fmla="*/ 171 h 286"/>
                <a:gd name="T44" fmla="*/ 119 w 291"/>
                <a:gd name="T45" fmla="*/ 91 h 286"/>
                <a:gd name="T46" fmla="*/ 119 w 291"/>
                <a:gd name="T47" fmla="*/ 232 h 286"/>
                <a:gd name="T48" fmla="*/ 72 w 291"/>
                <a:gd name="T49"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1" h="286">
                  <a:moveTo>
                    <a:pt x="72" y="232"/>
                  </a:moveTo>
                  <a:lnTo>
                    <a:pt x="72" y="232"/>
                  </a:lnTo>
                  <a:cubicBezTo>
                    <a:pt x="57" y="232"/>
                    <a:pt x="45" y="244"/>
                    <a:pt x="45" y="259"/>
                  </a:cubicBezTo>
                  <a:cubicBezTo>
                    <a:pt x="45" y="274"/>
                    <a:pt x="57" y="286"/>
                    <a:pt x="72" y="286"/>
                  </a:cubicBezTo>
                  <a:lnTo>
                    <a:pt x="144" y="286"/>
                  </a:lnTo>
                  <a:cubicBezTo>
                    <a:pt x="144" y="286"/>
                    <a:pt x="145" y="286"/>
                    <a:pt x="145" y="286"/>
                  </a:cubicBezTo>
                  <a:cubicBezTo>
                    <a:pt x="145" y="286"/>
                    <a:pt x="145" y="286"/>
                    <a:pt x="146" y="286"/>
                  </a:cubicBezTo>
                  <a:cubicBezTo>
                    <a:pt x="160" y="286"/>
                    <a:pt x="172" y="274"/>
                    <a:pt x="172" y="259"/>
                  </a:cubicBezTo>
                  <a:lnTo>
                    <a:pt x="172" y="91"/>
                  </a:lnTo>
                  <a:lnTo>
                    <a:pt x="253" y="171"/>
                  </a:lnTo>
                  <a:lnTo>
                    <a:pt x="291" y="133"/>
                  </a:lnTo>
                  <a:lnTo>
                    <a:pt x="165" y="8"/>
                  </a:lnTo>
                  <a:lnTo>
                    <a:pt x="165" y="8"/>
                  </a:lnTo>
                  <a:lnTo>
                    <a:pt x="164" y="8"/>
                  </a:lnTo>
                  <a:lnTo>
                    <a:pt x="164" y="8"/>
                  </a:lnTo>
                  <a:cubicBezTo>
                    <a:pt x="160" y="3"/>
                    <a:pt x="153" y="0"/>
                    <a:pt x="146" y="0"/>
                  </a:cubicBezTo>
                  <a:cubicBezTo>
                    <a:pt x="138" y="0"/>
                    <a:pt x="132" y="3"/>
                    <a:pt x="127" y="8"/>
                  </a:cubicBezTo>
                  <a:lnTo>
                    <a:pt x="127" y="8"/>
                  </a:lnTo>
                  <a:lnTo>
                    <a:pt x="127" y="8"/>
                  </a:lnTo>
                  <a:lnTo>
                    <a:pt x="127" y="8"/>
                  </a:lnTo>
                  <a:lnTo>
                    <a:pt x="0" y="133"/>
                  </a:lnTo>
                  <a:lnTo>
                    <a:pt x="38" y="171"/>
                  </a:lnTo>
                  <a:lnTo>
                    <a:pt x="119" y="91"/>
                  </a:lnTo>
                  <a:lnTo>
                    <a:pt x="119" y="232"/>
                  </a:lnTo>
                  <a:lnTo>
                    <a:pt x="72" y="23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381"/>
          <p:cNvGrpSpPr>
            <a:grpSpLocks/>
          </p:cNvGrpSpPr>
          <p:nvPr/>
        </p:nvGrpSpPr>
        <p:grpSpPr bwMode="auto">
          <a:xfrm>
            <a:off x="9473284" y="1833907"/>
            <a:ext cx="893782" cy="914913"/>
            <a:chOff x="6932613" y="4262438"/>
            <a:chExt cx="671513" cy="687388"/>
          </a:xfrm>
          <a:solidFill>
            <a:schemeClr val="bg1">
              <a:lumMod val="65000"/>
            </a:schemeClr>
          </a:solidFill>
        </p:grpSpPr>
        <p:sp>
          <p:nvSpPr>
            <p:cNvPr id="17" name="Freeform 317"/>
            <p:cNvSpPr>
              <a:spLocks/>
            </p:cNvSpPr>
            <p:nvPr/>
          </p:nvSpPr>
          <p:spPr bwMode="auto">
            <a:xfrm>
              <a:off x="7010400" y="4518025"/>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8"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318"/>
            <p:cNvSpPr>
              <a:spLocks/>
            </p:cNvSpPr>
            <p:nvPr/>
          </p:nvSpPr>
          <p:spPr bwMode="auto">
            <a:xfrm>
              <a:off x="7064375" y="4621213"/>
              <a:ext cx="65088" cy="76200"/>
            </a:xfrm>
            <a:custGeom>
              <a:avLst/>
              <a:gdLst>
                <a:gd name="T0" fmla="*/ 0 w 139"/>
                <a:gd name="T1" fmla="*/ 2147483647 h 160"/>
                <a:gd name="T2" fmla="*/ 0 w 139"/>
                <a:gd name="T3" fmla="*/ 2147483647 h 160"/>
                <a:gd name="T4" fmla="*/ 2147483647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1"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319"/>
            <p:cNvSpPr>
              <a:spLocks/>
            </p:cNvSpPr>
            <p:nvPr/>
          </p:nvSpPr>
          <p:spPr bwMode="auto">
            <a:xfrm>
              <a:off x="7432675" y="4638675"/>
              <a:ext cx="65088" cy="74613"/>
            </a:xfrm>
            <a:custGeom>
              <a:avLst/>
              <a:gdLst>
                <a:gd name="T0" fmla="*/ 0 w 139"/>
                <a:gd name="T1" fmla="*/ 2147483647 h 160"/>
                <a:gd name="T2" fmla="*/ 0 w 139"/>
                <a:gd name="T3" fmla="*/ 2147483647 h 160"/>
                <a:gd name="T4" fmla="*/ 0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0"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320"/>
            <p:cNvSpPr>
              <a:spLocks/>
            </p:cNvSpPr>
            <p:nvPr/>
          </p:nvSpPr>
          <p:spPr bwMode="auto">
            <a:xfrm>
              <a:off x="7129463" y="4449763"/>
              <a:ext cx="50800" cy="58738"/>
            </a:xfrm>
            <a:custGeom>
              <a:avLst/>
              <a:gdLst>
                <a:gd name="T0" fmla="*/ 0 w 110"/>
                <a:gd name="T1" fmla="*/ 2147483647 h 126"/>
                <a:gd name="T2" fmla="*/ 0 w 110"/>
                <a:gd name="T3" fmla="*/ 2147483647 h 126"/>
                <a:gd name="T4" fmla="*/ 2147483647 w 110"/>
                <a:gd name="T5" fmla="*/ 2147483647 h 126"/>
                <a:gd name="T6" fmla="*/ 2147483647 w 110"/>
                <a:gd name="T7" fmla="*/ 0 h 126"/>
                <a:gd name="T8" fmla="*/ 2147483647 w 110"/>
                <a:gd name="T9" fmla="*/ 2147483647 h 126"/>
                <a:gd name="T10" fmla="*/ 2147483647 w 110"/>
                <a:gd name="T11" fmla="*/ 2147483647 h 126"/>
                <a:gd name="T12" fmla="*/ 2147483647 w 110"/>
                <a:gd name="T13" fmla="*/ 2147483647 h 126"/>
                <a:gd name="T14" fmla="*/ 0 w 110"/>
                <a:gd name="T15" fmla="*/ 2147483647 h 126"/>
                <a:gd name="T16" fmla="*/ 0 60000 65536"/>
                <a:gd name="T17" fmla="*/ 0 60000 65536"/>
                <a:gd name="T18" fmla="*/ 0 60000 65536"/>
                <a:gd name="T19" fmla="*/ 0 60000 65536"/>
                <a:gd name="T20" fmla="*/ 0 60000 65536"/>
                <a:gd name="T21" fmla="*/ 0 60000 65536"/>
                <a:gd name="T22" fmla="*/ 0 60000 65536"/>
                <a:gd name="T23" fmla="*/ 0 60000 65536"/>
                <a:gd name="T24" fmla="*/ 0 w 110"/>
                <a:gd name="T25" fmla="*/ 0 h 126"/>
                <a:gd name="T26" fmla="*/ 110 w 110"/>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 h="126">
                  <a:moveTo>
                    <a:pt x="0" y="95"/>
                  </a:moveTo>
                  <a:lnTo>
                    <a:pt x="0" y="95"/>
                  </a:lnTo>
                  <a:lnTo>
                    <a:pt x="1" y="32"/>
                  </a:lnTo>
                  <a:lnTo>
                    <a:pt x="55" y="0"/>
                  </a:lnTo>
                  <a:lnTo>
                    <a:pt x="110" y="32"/>
                  </a:lnTo>
                  <a:lnTo>
                    <a:pt x="109" y="95"/>
                  </a:lnTo>
                  <a:lnTo>
                    <a:pt x="55" y="126"/>
                  </a:lnTo>
                  <a:lnTo>
                    <a:pt x="0"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321"/>
            <p:cNvSpPr>
              <a:spLocks/>
            </p:cNvSpPr>
            <p:nvPr/>
          </p:nvSpPr>
          <p:spPr bwMode="auto">
            <a:xfrm>
              <a:off x="7146925" y="4556125"/>
              <a:ext cx="74613" cy="85725"/>
            </a:xfrm>
            <a:custGeom>
              <a:avLst/>
              <a:gdLst>
                <a:gd name="T0" fmla="*/ 0 w 157"/>
                <a:gd name="T1" fmla="*/ 2147483647 h 181"/>
                <a:gd name="T2" fmla="*/ 0 w 157"/>
                <a:gd name="T3" fmla="*/ 2147483647 h 181"/>
                <a:gd name="T4" fmla="*/ 0 w 157"/>
                <a:gd name="T5" fmla="*/ 2147483647 h 181"/>
                <a:gd name="T6" fmla="*/ 2147483647 w 157"/>
                <a:gd name="T7" fmla="*/ 0 h 181"/>
                <a:gd name="T8" fmla="*/ 2147483647 w 157"/>
                <a:gd name="T9" fmla="*/ 2147483647 h 181"/>
                <a:gd name="T10" fmla="*/ 2147483647 w 157"/>
                <a:gd name="T11" fmla="*/ 2147483647 h 181"/>
                <a:gd name="T12" fmla="*/ 2147483647 w 157"/>
                <a:gd name="T13" fmla="*/ 2147483647 h 181"/>
                <a:gd name="T14" fmla="*/ 0 w 157"/>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81"/>
                <a:gd name="T26" fmla="*/ 157 w 157"/>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81">
                  <a:moveTo>
                    <a:pt x="0" y="135"/>
                  </a:moveTo>
                  <a:lnTo>
                    <a:pt x="0" y="135"/>
                  </a:lnTo>
                  <a:lnTo>
                    <a:pt x="0" y="45"/>
                  </a:lnTo>
                  <a:lnTo>
                    <a:pt x="79" y="0"/>
                  </a:lnTo>
                  <a:lnTo>
                    <a:pt x="157" y="45"/>
                  </a:lnTo>
                  <a:lnTo>
                    <a:pt x="157" y="136"/>
                  </a:lnTo>
                  <a:lnTo>
                    <a:pt x="79" y="181"/>
                  </a:lnTo>
                  <a:lnTo>
                    <a:pt x="0" y="13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322"/>
            <p:cNvSpPr>
              <a:spLocks/>
            </p:cNvSpPr>
            <p:nvPr/>
          </p:nvSpPr>
          <p:spPr bwMode="auto">
            <a:xfrm>
              <a:off x="7378700" y="4449763"/>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9"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323"/>
            <p:cNvSpPr>
              <a:spLocks/>
            </p:cNvSpPr>
            <p:nvPr/>
          </p:nvSpPr>
          <p:spPr bwMode="auto">
            <a:xfrm>
              <a:off x="7283450" y="4591050"/>
              <a:ext cx="103188" cy="117475"/>
            </a:xfrm>
            <a:custGeom>
              <a:avLst/>
              <a:gdLst>
                <a:gd name="T0" fmla="*/ 0 w 218"/>
                <a:gd name="T1" fmla="*/ 2147483647 h 252"/>
                <a:gd name="T2" fmla="*/ 0 w 218"/>
                <a:gd name="T3" fmla="*/ 2147483647 h 252"/>
                <a:gd name="T4" fmla="*/ 0 w 218"/>
                <a:gd name="T5" fmla="*/ 2147483647 h 252"/>
                <a:gd name="T6" fmla="*/ 2147483647 w 218"/>
                <a:gd name="T7" fmla="*/ 0 h 252"/>
                <a:gd name="T8" fmla="*/ 2147483647 w 218"/>
                <a:gd name="T9" fmla="*/ 2147483647 h 252"/>
                <a:gd name="T10" fmla="*/ 2147483647 w 218"/>
                <a:gd name="T11" fmla="*/ 2147483647 h 252"/>
                <a:gd name="T12" fmla="*/ 2147483647 w 218"/>
                <a:gd name="T13" fmla="*/ 2147483647 h 252"/>
                <a:gd name="T14" fmla="*/ 0 w 218"/>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252"/>
                <a:gd name="T26" fmla="*/ 218 w 218"/>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252">
                  <a:moveTo>
                    <a:pt x="0" y="189"/>
                  </a:moveTo>
                  <a:lnTo>
                    <a:pt x="0" y="189"/>
                  </a:lnTo>
                  <a:lnTo>
                    <a:pt x="0" y="63"/>
                  </a:lnTo>
                  <a:lnTo>
                    <a:pt x="109" y="0"/>
                  </a:lnTo>
                  <a:lnTo>
                    <a:pt x="218" y="63"/>
                  </a:lnTo>
                  <a:lnTo>
                    <a:pt x="218" y="189"/>
                  </a:lnTo>
                  <a:lnTo>
                    <a:pt x="109" y="252"/>
                  </a:lnTo>
                  <a:lnTo>
                    <a:pt x="0"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324"/>
            <p:cNvSpPr>
              <a:spLocks/>
            </p:cNvSpPr>
            <p:nvPr/>
          </p:nvSpPr>
          <p:spPr bwMode="auto">
            <a:xfrm>
              <a:off x="7232650" y="4416425"/>
              <a:ext cx="119063" cy="138113"/>
            </a:xfrm>
            <a:custGeom>
              <a:avLst/>
              <a:gdLst>
                <a:gd name="T0" fmla="*/ 0 w 255"/>
                <a:gd name="T1" fmla="*/ 2147483647 h 294"/>
                <a:gd name="T2" fmla="*/ 0 w 255"/>
                <a:gd name="T3" fmla="*/ 2147483647 h 294"/>
                <a:gd name="T4" fmla="*/ 0 w 255"/>
                <a:gd name="T5" fmla="*/ 2147483647 h 294"/>
                <a:gd name="T6" fmla="*/ 2147483647 w 255"/>
                <a:gd name="T7" fmla="*/ 0 h 294"/>
                <a:gd name="T8" fmla="*/ 2147483647 w 255"/>
                <a:gd name="T9" fmla="*/ 2147483647 h 294"/>
                <a:gd name="T10" fmla="*/ 2147483647 w 255"/>
                <a:gd name="T11" fmla="*/ 2147483647 h 294"/>
                <a:gd name="T12" fmla="*/ 2147483647 w 255"/>
                <a:gd name="T13" fmla="*/ 2147483647 h 294"/>
                <a:gd name="T14" fmla="*/ 0 w 255"/>
                <a:gd name="T15" fmla="*/ 2147483647 h 294"/>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294"/>
                <a:gd name="T26" fmla="*/ 255 w 255"/>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294">
                  <a:moveTo>
                    <a:pt x="0" y="220"/>
                  </a:moveTo>
                  <a:lnTo>
                    <a:pt x="0" y="220"/>
                  </a:lnTo>
                  <a:lnTo>
                    <a:pt x="0" y="73"/>
                  </a:lnTo>
                  <a:lnTo>
                    <a:pt x="128" y="0"/>
                  </a:lnTo>
                  <a:lnTo>
                    <a:pt x="255" y="74"/>
                  </a:lnTo>
                  <a:lnTo>
                    <a:pt x="254" y="220"/>
                  </a:lnTo>
                  <a:lnTo>
                    <a:pt x="127" y="294"/>
                  </a:lnTo>
                  <a:lnTo>
                    <a:pt x="0" y="2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325"/>
            <p:cNvSpPr>
              <a:spLocks/>
            </p:cNvSpPr>
            <p:nvPr/>
          </p:nvSpPr>
          <p:spPr bwMode="auto">
            <a:xfrm>
              <a:off x="7369175" y="4711700"/>
              <a:ext cx="71438" cy="80963"/>
            </a:xfrm>
            <a:custGeom>
              <a:avLst/>
              <a:gdLst>
                <a:gd name="T0" fmla="*/ 0 w 149"/>
                <a:gd name="T1" fmla="*/ 2147483647 h 172"/>
                <a:gd name="T2" fmla="*/ 0 w 149"/>
                <a:gd name="T3" fmla="*/ 2147483647 h 172"/>
                <a:gd name="T4" fmla="*/ 2147483647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1" y="43"/>
                  </a:lnTo>
                  <a:lnTo>
                    <a:pt x="75" y="0"/>
                  </a:lnTo>
                  <a:lnTo>
                    <a:pt x="149" y="43"/>
                  </a:lnTo>
                  <a:lnTo>
                    <a:pt x="149" y="129"/>
                  </a:lnTo>
                  <a:lnTo>
                    <a:pt x="75"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26"/>
            <p:cNvSpPr>
              <a:spLocks/>
            </p:cNvSpPr>
            <p:nvPr/>
          </p:nvSpPr>
          <p:spPr bwMode="auto">
            <a:xfrm>
              <a:off x="7440613" y="4530725"/>
              <a:ext cx="77788" cy="90488"/>
            </a:xfrm>
            <a:custGeom>
              <a:avLst/>
              <a:gdLst>
                <a:gd name="T0" fmla="*/ 0 w 168"/>
                <a:gd name="T1" fmla="*/ 2147483647 h 194"/>
                <a:gd name="T2" fmla="*/ 0 w 168"/>
                <a:gd name="T3" fmla="*/ 2147483647 h 194"/>
                <a:gd name="T4" fmla="*/ 0 w 168"/>
                <a:gd name="T5" fmla="*/ 2147483647 h 194"/>
                <a:gd name="T6" fmla="*/ 2147483647 w 168"/>
                <a:gd name="T7" fmla="*/ 0 h 194"/>
                <a:gd name="T8" fmla="*/ 2147483647 w 168"/>
                <a:gd name="T9" fmla="*/ 2147483647 h 194"/>
                <a:gd name="T10" fmla="*/ 2147483647 w 168"/>
                <a:gd name="T11" fmla="*/ 2147483647 h 194"/>
                <a:gd name="T12" fmla="*/ 2147483647 w 168"/>
                <a:gd name="T13" fmla="*/ 2147483647 h 194"/>
                <a:gd name="T14" fmla="*/ 0 w 168"/>
                <a:gd name="T15" fmla="*/ 2147483647 h 194"/>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194"/>
                <a:gd name="T26" fmla="*/ 168 w 168"/>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194">
                  <a:moveTo>
                    <a:pt x="0" y="145"/>
                  </a:moveTo>
                  <a:lnTo>
                    <a:pt x="0" y="145"/>
                  </a:lnTo>
                  <a:lnTo>
                    <a:pt x="0" y="49"/>
                  </a:lnTo>
                  <a:lnTo>
                    <a:pt x="84" y="0"/>
                  </a:lnTo>
                  <a:lnTo>
                    <a:pt x="168" y="49"/>
                  </a:lnTo>
                  <a:lnTo>
                    <a:pt x="168" y="146"/>
                  </a:lnTo>
                  <a:lnTo>
                    <a:pt x="84" y="194"/>
                  </a:lnTo>
                  <a:lnTo>
                    <a:pt x="0" y="1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327"/>
            <p:cNvSpPr>
              <a:spLocks/>
            </p:cNvSpPr>
            <p:nvPr/>
          </p:nvSpPr>
          <p:spPr bwMode="auto">
            <a:xfrm>
              <a:off x="7058025" y="4584700"/>
              <a:ext cx="26988" cy="47625"/>
            </a:xfrm>
            <a:custGeom>
              <a:avLst/>
              <a:gdLst>
                <a:gd name="T0" fmla="*/ 2147483647 w 59"/>
                <a:gd name="T1" fmla="*/ 2147483647 h 102"/>
                <a:gd name="T2" fmla="*/ 2147483647 w 59"/>
                <a:gd name="T3" fmla="*/ 2147483647 h 102"/>
                <a:gd name="T4" fmla="*/ 0 w 59"/>
                <a:gd name="T5" fmla="*/ 2147483647 h 102"/>
                <a:gd name="T6" fmla="*/ 2147483647 w 59"/>
                <a:gd name="T7" fmla="*/ 0 h 102"/>
                <a:gd name="T8" fmla="*/ 2147483647 w 59"/>
                <a:gd name="T9" fmla="*/ 2147483647 h 102"/>
                <a:gd name="T10" fmla="*/ 2147483647 w 59"/>
                <a:gd name="T11" fmla="*/ 2147483647 h 102"/>
                <a:gd name="T12" fmla="*/ 0 60000 65536"/>
                <a:gd name="T13" fmla="*/ 0 60000 65536"/>
                <a:gd name="T14" fmla="*/ 0 60000 65536"/>
                <a:gd name="T15" fmla="*/ 0 60000 65536"/>
                <a:gd name="T16" fmla="*/ 0 60000 65536"/>
                <a:gd name="T17" fmla="*/ 0 60000 65536"/>
                <a:gd name="T18" fmla="*/ 0 w 59"/>
                <a:gd name="T19" fmla="*/ 0 h 102"/>
                <a:gd name="T20" fmla="*/ 59 w 59"/>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59" h="102">
                  <a:moveTo>
                    <a:pt x="34" y="102"/>
                  </a:moveTo>
                  <a:lnTo>
                    <a:pt x="34" y="102"/>
                  </a:lnTo>
                  <a:lnTo>
                    <a:pt x="0" y="10"/>
                  </a:lnTo>
                  <a:lnTo>
                    <a:pt x="25" y="0"/>
                  </a:lnTo>
                  <a:lnTo>
                    <a:pt x="59" y="93"/>
                  </a:lnTo>
                  <a:lnTo>
                    <a:pt x="34" y="10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328"/>
            <p:cNvSpPr>
              <a:spLocks/>
            </p:cNvSpPr>
            <p:nvPr/>
          </p:nvSpPr>
          <p:spPr bwMode="auto">
            <a:xfrm>
              <a:off x="7070725" y="4484688"/>
              <a:ext cx="68263" cy="61913"/>
            </a:xfrm>
            <a:custGeom>
              <a:avLst/>
              <a:gdLst>
                <a:gd name="T0" fmla="*/ 2147483647 w 144"/>
                <a:gd name="T1" fmla="*/ 2147483647 h 133"/>
                <a:gd name="T2" fmla="*/ 2147483647 w 144"/>
                <a:gd name="T3" fmla="*/ 2147483647 h 133"/>
                <a:gd name="T4" fmla="*/ 0 w 144"/>
                <a:gd name="T5" fmla="*/ 2147483647 h 133"/>
                <a:gd name="T6" fmla="*/ 2147483647 w 144"/>
                <a:gd name="T7" fmla="*/ 0 h 133"/>
                <a:gd name="T8" fmla="*/ 2147483647 w 144"/>
                <a:gd name="T9" fmla="*/ 2147483647 h 133"/>
                <a:gd name="T10" fmla="*/ 2147483647 w 144"/>
                <a:gd name="T11" fmla="*/ 2147483647 h 133"/>
                <a:gd name="T12" fmla="*/ 0 60000 65536"/>
                <a:gd name="T13" fmla="*/ 0 60000 65536"/>
                <a:gd name="T14" fmla="*/ 0 60000 65536"/>
                <a:gd name="T15" fmla="*/ 0 60000 65536"/>
                <a:gd name="T16" fmla="*/ 0 60000 65536"/>
                <a:gd name="T17" fmla="*/ 0 60000 65536"/>
                <a:gd name="T18" fmla="*/ 0 w 144"/>
                <a:gd name="T19" fmla="*/ 0 h 133"/>
                <a:gd name="T20" fmla="*/ 144 w 144"/>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44" h="133">
                  <a:moveTo>
                    <a:pt x="18" y="133"/>
                  </a:moveTo>
                  <a:lnTo>
                    <a:pt x="18" y="133"/>
                  </a:lnTo>
                  <a:lnTo>
                    <a:pt x="0" y="113"/>
                  </a:lnTo>
                  <a:lnTo>
                    <a:pt x="126" y="0"/>
                  </a:lnTo>
                  <a:lnTo>
                    <a:pt x="144" y="20"/>
                  </a:lnTo>
                  <a:lnTo>
                    <a:pt x="18" y="13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329"/>
            <p:cNvSpPr>
              <a:spLocks/>
            </p:cNvSpPr>
            <p:nvPr/>
          </p:nvSpPr>
          <p:spPr bwMode="auto">
            <a:xfrm>
              <a:off x="7177088"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330"/>
            <p:cNvSpPr>
              <a:spLocks/>
            </p:cNvSpPr>
            <p:nvPr/>
          </p:nvSpPr>
          <p:spPr bwMode="auto">
            <a:xfrm>
              <a:off x="7340600"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331"/>
            <p:cNvSpPr>
              <a:spLocks/>
            </p:cNvSpPr>
            <p:nvPr/>
          </p:nvSpPr>
          <p:spPr bwMode="auto">
            <a:xfrm>
              <a:off x="7423150" y="4503738"/>
              <a:ext cx="44450" cy="46038"/>
            </a:xfrm>
            <a:custGeom>
              <a:avLst/>
              <a:gdLst>
                <a:gd name="T0" fmla="*/ 2147483647 w 92"/>
                <a:gd name="T1" fmla="*/ 2147483647 h 96"/>
                <a:gd name="T2" fmla="*/ 2147483647 w 92"/>
                <a:gd name="T3" fmla="*/ 2147483647 h 96"/>
                <a:gd name="T4" fmla="*/ 0 w 92"/>
                <a:gd name="T5" fmla="*/ 2147483647 h 96"/>
                <a:gd name="T6" fmla="*/ 2147483647 w 92"/>
                <a:gd name="T7" fmla="*/ 0 h 96"/>
                <a:gd name="T8" fmla="*/ 2147483647 w 92"/>
                <a:gd name="T9" fmla="*/ 2147483647 h 96"/>
                <a:gd name="T10" fmla="*/ 2147483647 w 92"/>
                <a:gd name="T11" fmla="*/ 2147483647 h 96"/>
                <a:gd name="T12" fmla="*/ 0 60000 65536"/>
                <a:gd name="T13" fmla="*/ 0 60000 65536"/>
                <a:gd name="T14" fmla="*/ 0 60000 65536"/>
                <a:gd name="T15" fmla="*/ 0 60000 65536"/>
                <a:gd name="T16" fmla="*/ 0 60000 65536"/>
                <a:gd name="T17" fmla="*/ 0 60000 65536"/>
                <a:gd name="T18" fmla="*/ 0 w 92"/>
                <a:gd name="T19" fmla="*/ 0 h 96"/>
                <a:gd name="T20" fmla="*/ 92 w 92"/>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92" h="96">
                  <a:moveTo>
                    <a:pt x="73" y="96"/>
                  </a:moveTo>
                  <a:lnTo>
                    <a:pt x="73" y="96"/>
                  </a:lnTo>
                  <a:lnTo>
                    <a:pt x="0" y="18"/>
                  </a:lnTo>
                  <a:lnTo>
                    <a:pt x="19" y="0"/>
                  </a:lnTo>
                  <a:lnTo>
                    <a:pt x="92" y="78"/>
                  </a:lnTo>
                  <a:lnTo>
                    <a:pt x="73" y="9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332"/>
            <p:cNvSpPr>
              <a:spLocks/>
            </p:cNvSpPr>
            <p:nvPr/>
          </p:nvSpPr>
          <p:spPr bwMode="auto">
            <a:xfrm>
              <a:off x="7466013" y="4608513"/>
              <a:ext cx="12700" cy="44450"/>
            </a:xfrm>
            <a:custGeom>
              <a:avLst/>
              <a:gdLst>
                <a:gd name="T0" fmla="*/ 2147483647 w 27"/>
                <a:gd name="T1" fmla="*/ 2147483647 h 93"/>
                <a:gd name="T2" fmla="*/ 2147483647 w 27"/>
                <a:gd name="T3" fmla="*/ 2147483647 h 93"/>
                <a:gd name="T4" fmla="*/ 0 w 27"/>
                <a:gd name="T5" fmla="*/ 2147483647 h 93"/>
                <a:gd name="T6" fmla="*/ 0 w 27"/>
                <a:gd name="T7" fmla="*/ 0 h 93"/>
                <a:gd name="T8" fmla="*/ 2147483647 w 27"/>
                <a:gd name="T9" fmla="*/ 0 h 93"/>
                <a:gd name="T10" fmla="*/ 2147483647 w 27"/>
                <a:gd name="T11" fmla="*/ 2147483647 h 93"/>
                <a:gd name="T12" fmla="*/ 0 60000 65536"/>
                <a:gd name="T13" fmla="*/ 0 60000 65536"/>
                <a:gd name="T14" fmla="*/ 0 60000 65536"/>
                <a:gd name="T15" fmla="*/ 0 60000 65536"/>
                <a:gd name="T16" fmla="*/ 0 60000 65536"/>
                <a:gd name="T17" fmla="*/ 0 60000 65536"/>
                <a:gd name="T18" fmla="*/ 0 w 27"/>
                <a:gd name="T19" fmla="*/ 0 h 93"/>
                <a:gd name="T20" fmla="*/ 27 w 2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27" h="93">
                  <a:moveTo>
                    <a:pt x="27" y="93"/>
                  </a:moveTo>
                  <a:lnTo>
                    <a:pt x="27" y="93"/>
                  </a:lnTo>
                  <a:lnTo>
                    <a:pt x="0" y="93"/>
                  </a:lnTo>
                  <a:lnTo>
                    <a:pt x="0" y="0"/>
                  </a:lnTo>
                  <a:lnTo>
                    <a:pt x="27" y="0"/>
                  </a:lnTo>
                  <a:lnTo>
                    <a:pt x="27" y="9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333"/>
            <p:cNvSpPr>
              <a:spLocks/>
            </p:cNvSpPr>
            <p:nvPr/>
          </p:nvSpPr>
          <p:spPr bwMode="auto">
            <a:xfrm>
              <a:off x="7416800" y="4691063"/>
              <a:ext cx="39688" cy="46038"/>
            </a:xfrm>
            <a:custGeom>
              <a:avLst/>
              <a:gdLst>
                <a:gd name="T0" fmla="*/ 2147483647 w 82"/>
                <a:gd name="T1" fmla="*/ 2147483647 h 98"/>
                <a:gd name="T2" fmla="*/ 2147483647 w 82"/>
                <a:gd name="T3" fmla="*/ 2147483647 h 98"/>
                <a:gd name="T4" fmla="*/ 0 w 82"/>
                <a:gd name="T5" fmla="*/ 2147483647 h 98"/>
                <a:gd name="T6" fmla="*/ 2147483647 w 82"/>
                <a:gd name="T7" fmla="*/ 0 h 98"/>
                <a:gd name="T8" fmla="*/ 2147483647 w 82"/>
                <a:gd name="T9" fmla="*/ 2147483647 h 98"/>
                <a:gd name="T10" fmla="*/ 2147483647 w 82"/>
                <a:gd name="T11" fmla="*/ 2147483647 h 98"/>
                <a:gd name="T12" fmla="*/ 0 60000 65536"/>
                <a:gd name="T13" fmla="*/ 0 60000 65536"/>
                <a:gd name="T14" fmla="*/ 0 60000 65536"/>
                <a:gd name="T15" fmla="*/ 0 60000 65536"/>
                <a:gd name="T16" fmla="*/ 0 60000 65536"/>
                <a:gd name="T17" fmla="*/ 0 60000 65536"/>
                <a:gd name="T18" fmla="*/ 0 w 82"/>
                <a:gd name="T19" fmla="*/ 0 h 98"/>
                <a:gd name="T20" fmla="*/ 82 w 8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82" h="98">
                  <a:moveTo>
                    <a:pt x="22" y="98"/>
                  </a:moveTo>
                  <a:lnTo>
                    <a:pt x="22" y="98"/>
                  </a:lnTo>
                  <a:lnTo>
                    <a:pt x="0" y="82"/>
                  </a:lnTo>
                  <a:lnTo>
                    <a:pt x="61" y="0"/>
                  </a:lnTo>
                  <a:lnTo>
                    <a:pt x="82" y="16"/>
                  </a:lnTo>
                  <a:lnTo>
                    <a:pt x="22" y="9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334"/>
            <p:cNvSpPr>
              <a:spLocks/>
            </p:cNvSpPr>
            <p:nvPr/>
          </p:nvSpPr>
          <p:spPr bwMode="auto">
            <a:xfrm>
              <a:off x="7351713" y="4679950"/>
              <a:ext cx="47625" cy="66675"/>
            </a:xfrm>
            <a:custGeom>
              <a:avLst/>
              <a:gdLst>
                <a:gd name="T0" fmla="*/ 2147483647 w 100"/>
                <a:gd name="T1" fmla="*/ 2147483647 h 141"/>
                <a:gd name="T2" fmla="*/ 2147483647 w 100"/>
                <a:gd name="T3" fmla="*/ 2147483647 h 141"/>
                <a:gd name="T4" fmla="*/ 0 w 100"/>
                <a:gd name="T5" fmla="*/ 2147483647 h 141"/>
                <a:gd name="T6" fmla="*/ 2147483647 w 100"/>
                <a:gd name="T7" fmla="*/ 0 h 141"/>
                <a:gd name="T8" fmla="*/ 2147483647 w 100"/>
                <a:gd name="T9" fmla="*/ 2147483647 h 141"/>
                <a:gd name="T10" fmla="*/ 2147483647 w 100"/>
                <a:gd name="T11" fmla="*/ 2147483647 h 141"/>
                <a:gd name="T12" fmla="*/ 0 60000 65536"/>
                <a:gd name="T13" fmla="*/ 0 60000 65536"/>
                <a:gd name="T14" fmla="*/ 0 60000 65536"/>
                <a:gd name="T15" fmla="*/ 0 60000 65536"/>
                <a:gd name="T16" fmla="*/ 0 60000 65536"/>
                <a:gd name="T17" fmla="*/ 0 60000 65536"/>
                <a:gd name="T18" fmla="*/ 0 w 100"/>
                <a:gd name="T19" fmla="*/ 0 h 141"/>
                <a:gd name="T20" fmla="*/ 100 w 100"/>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100" h="141">
                  <a:moveTo>
                    <a:pt x="77" y="141"/>
                  </a:moveTo>
                  <a:lnTo>
                    <a:pt x="77" y="141"/>
                  </a:lnTo>
                  <a:lnTo>
                    <a:pt x="0" y="14"/>
                  </a:lnTo>
                  <a:lnTo>
                    <a:pt x="23" y="0"/>
                  </a:lnTo>
                  <a:lnTo>
                    <a:pt x="100" y="127"/>
                  </a:lnTo>
                  <a:lnTo>
                    <a:pt x="77" y="14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335"/>
            <p:cNvSpPr>
              <a:spLocks/>
            </p:cNvSpPr>
            <p:nvPr/>
          </p:nvSpPr>
          <p:spPr bwMode="auto">
            <a:xfrm>
              <a:off x="7367588" y="4587875"/>
              <a:ext cx="79375" cy="44450"/>
            </a:xfrm>
            <a:custGeom>
              <a:avLst/>
              <a:gdLst>
                <a:gd name="T0" fmla="*/ 2147483647 w 170"/>
                <a:gd name="T1" fmla="*/ 2147483647 h 95"/>
                <a:gd name="T2" fmla="*/ 2147483647 w 170"/>
                <a:gd name="T3" fmla="*/ 2147483647 h 95"/>
                <a:gd name="T4" fmla="*/ 0 w 170"/>
                <a:gd name="T5" fmla="*/ 2147483647 h 95"/>
                <a:gd name="T6" fmla="*/ 2147483647 w 170"/>
                <a:gd name="T7" fmla="*/ 0 h 95"/>
                <a:gd name="T8" fmla="*/ 2147483647 w 170"/>
                <a:gd name="T9" fmla="*/ 2147483647 h 95"/>
                <a:gd name="T10" fmla="*/ 2147483647 w 170"/>
                <a:gd name="T11" fmla="*/ 2147483647 h 95"/>
                <a:gd name="T12" fmla="*/ 0 60000 65536"/>
                <a:gd name="T13" fmla="*/ 0 60000 65536"/>
                <a:gd name="T14" fmla="*/ 0 60000 65536"/>
                <a:gd name="T15" fmla="*/ 0 60000 65536"/>
                <a:gd name="T16" fmla="*/ 0 60000 65536"/>
                <a:gd name="T17" fmla="*/ 0 60000 65536"/>
                <a:gd name="T18" fmla="*/ 0 w 170"/>
                <a:gd name="T19" fmla="*/ 0 h 95"/>
                <a:gd name="T20" fmla="*/ 170 w 170"/>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70" h="95">
                  <a:moveTo>
                    <a:pt x="11" y="95"/>
                  </a:moveTo>
                  <a:lnTo>
                    <a:pt x="11" y="95"/>
                  </a:lnTo>
                  <a:lnTo>
                    <a:pt x="0" y="71"/>
                  </a:lnTo>
                  <a:lnTo>
                    <a:pt x="160" y="0"/>
                  </a:lnTo>
                  <a:lnTo>
                    <a:pt x="170" y="24"/>
                  </a:lnTo>
                  <a:lnTo>
                    <a:pt x="11"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336"/>
            <p:cNvSpPr>
              <a:spLocks/>
            </p:cNvSpPr>
            <p:nvPr/>
          </p:nvSpPr>
          <p:spPr bwMode="auto">
            <a:xfrm>
              <a:off x="7304088" y="4525963"/>
              <a:ext cx="22225" cy="88900"/>
            </a:xfrm>
            <a:custGeom>
              <a:avLst/>
              <a:gdLst>
                <a:gd name="T0" fmla="*/ 2147483647 w 46"/>
                <a:gd name="T1" fmla="*/ 2147483647 h 188"/>
                <a:gd name="T2" fmla="*/ 2147483647 w 46"/>
                <a:gd name="T3" fmla="*/ 2147483647 h 188"/>
                <a:gd name="T4" fmla="*/ 0 w 46"/>
                <a:gd name="T5" fmla="*/ 2147483647 h 188"/>
                <a:gd name="T6" fmla="*/ 2147483647 w 46"/>
                <a:gd name="T7" fmla="*/ 0 h 188"/>
                <a:gd name="T8" fmla="*/ 2147483647 w 46"/>
                <a:gd name="T9" fmla="*/ 2147483647 h 188"/>
                <a:gd name="T10" fmla="*/ 2147483647 w 46"/>
                <a:gd name="T11" fmla="*/ 2147483647 h 188"/>
                <a:gd name="T12" fmla="*/ 0 60000 65536"/>
                <a:gd name="T13" fmla="*/ 0 60000 65536"/>
                <a:gd name="T14" fmla="*/ 0 60000 65536"/>
                <a:gd name="T15" fmla="*/ 0 60000 65536"/>
                <a:gd name="T16" fmla="*/ 0 60000 65536"/>
                <a:gd name="T17" fmla="*/ 0 60000 65536"/>
                <a:gd name="T18" fmla="*/ 0 w 46"/>
                <a:gd name="T19" fmla="*/ 0 h 188"/>
                <a:gd name="T20" fmla="*/ 46 w 46"/>
                <a:gd name="T21" fmla="*/ 188 h 188"/>
              </a:gdLst>
              <a:ahLst/>
              <a:cxnLst>
                <a:cxn ang="T12">
                  <a:pos x="T0" y="T1"/>
                </a:cxn>
                <a:cxn ang="T13">
                  <a:pos x="T2" y="T3"/>
                </a:cxn>
                <a:cxn ang="T14">
                  <a:pos x="T4" y="T5"/>
                </a:cxn>
                <a:cxn ang="T15">
                  <a:pos x="T6" y="T7"/>
                </a:cxn>
                <a:cxn ang="T16">
                  <a:pos x="T8" y="T9"/>
                </a:cxn>
                <a:cxn ang="T17">
                  <a:pos x="T10" y="T11"/>
                </a:cxn>
              </a:cxnLst>
              <a:rect l="T18" t="T19" r="T20" b="T21"/>
              <a:pathLst>
                <a:path w="46" h="188">
                  <a:moveTo>
                    <a:pt x="19" y="188"/>
                  </a:moveTo>
                  <a:lnTo>
                    <a:pt x="19" y="188"/>
                  </a:lnTo>
                  <a:lnTo>
                    <a:pt x="0" y="2"/>
                  </a:lnTo>
                  <a:lnTo>
                    <a:pt x="26" y="0"/>
                  </a:lnTo>
                  <a:lnTo>
                    <a:pt x="46" y="185"/>
                  </a:lnTo>
                  <a:lnTo>
                    <a:pt x="19" y="1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337"/>
            <p:cNvSpPr>
              <a:spLocks/>
            </p:cNvSpPr>
            <p:nvPr/>
          </p:nvSpPr>
          <p:spPr bwMode="auto">
            <a:xfrm>
              <a:off x="7199313" y="4518025"/>
              <a:ext cx="68263" cy="66675"/>
            </a:xfrm>
            <a:custGeom>
              <a:avLst/>
              <a:gdLst>
                <a:gd name="T0" fmla="*/ 2147483647 w 144"/>
                <a:gd name="T1" fmla="*/ 2147483647 h 143"/>
                <a:gd name="T2" fmla="*/ 2147483647 w 144"/>
                <a:gd name="T3" fmla="*/ 2147483647 h 143"/>
                <a:gd name="T4" fmla="*/ 0 w 144"/>
                <a:gd name="T5" fmla="*/ 2147483647 h 143"/>
                <a:gd name="T6" fmla="*/ 2147483647 w 144"/>
                <a:gd name="T7" fmla="*/ 0 h 143"/>
                <a:gd name="T8" fmla="*/ 2147483647 w 144"/>
                <a:gd name="T9" fmla="*/ 2147483647 h 143"/>
                <a:gd name="T10" fmla="*/ 2147483647 w 144"/>
                <a:gd name="T11" fmla="*/ 2147483647 h 143"/>
                <a:gd name="T12" fmla="*/ 0 60000 65536"/>
                <a:gd name="T13" fmla="*/ 0 60000 65536"/>
                <a:gd name="T14" fmla="*/ 0 60000 65536"/>
                <a:gd name="T15" fmla="*/ 0 60000 65536"/>
                <a:gd name="T16" fmla="*/ 0 60000 65536"/>
                <a:gd name="T17" fmla="*/ 0 60000 65536"/>
                <a:gd name="T18" fmla="*/ 0 w 144"/>
                <a:gd name="T19" fmla="*/ 0 h 143"/>
                <a:gd name="T20" fmla="*/ 144 w 144"/>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144" h="143">
                  <a:moveTo>
                    <a:pt x="19" y="143"/>
                  </a:moveTo>
                  <a:lnTo>
                    <a:pt x="19" y="143"/>
                  </a:lnTo>
                  <a:lnTo>
                    <a:pt x="0" y="124"/>
                  </a:lnTo>
                  <a:lnTo>
                    <a:pt x="126" y="0"/>
                  </a:lnTo>
                  <a:lnTo>
                    <a:pt x="144" y="19"/>
                  </a:lnTo>
                  <a:lnTo>
                    <a:pt x="19" y="14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338"/>
            <p:cNvSpPr>
              <a:spLocks/>
            </p:cNvSpPr>
            <p:nvPr/>
          </p:nvSpPr>
          <p:spPr bwMode="auto">
            <a:xfrm>
              <a:off x="7110413" y="4608513"/>
              <a:ext cx="47625" cy="38100"/>
            </a:xfrm>
            <a:custGeom>
              <a:avLst/>
              <a:gdLst>
                <a:gd name="T0" fmla="*/ 2147483647 w 98"/>
                <a:gd name="T1" fmla="*/ 2147483647 h 80"/>
                <a:gd name="T2" fmla="*/ 2147483647 w 98"/>
                <a:gd name="T3" fmla="*/ 2147483647 h 80"/>
                <a:gd name="T4" fmla="*/ 0 w 98"/>
                <a:gd name="T5" fmla="*/ 2147483647 h 80"/>
                <a:gd name="T6" fmla="*/ 2147483647 w 98"/>
                <a:gd name="T7" fmla="*/ 0 h 80"/>
                <a:gd name="T8" fmla="*/ 2147483647 w 98"/>
                <a:gd name="T9" fmla="*/ 2147483647 h 80"/>
                <a:gd name="T10" fmla="*/ 2147483647 w 98"/>
                <a:gd name="T11" fmla="*/ 2147483647 h 80"/>
                <a:gd name="T12" fmla="*/ 0 60000 65536"/>
                <a:gd name="T13" fmla="*/ 0 60000 65536"/>
                <a:gd name="T14" fmla="*/ 0 60000 65536"/>
                <a:gd name="T15" fmla="*/ 0 60000 65536"/>
                <a:gd name="T16" fmla="*/ 0 60000 65536"/>
                <a:gd name="T17" fmla="*/ 0 60000 65536"/>
                <a:gd name="T18" fmla="*/ 0 w 98"/>
                <a:gd name="T19" fmla="*/ 0 h 80"/>
                <a:gd name="T20" fmla="*/ 98 w 98"/>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8" h="80">
                  <a:moveTo>
                    <a:pt x="15" y="80"/>
                  </a:moveTo>
                  <a:lnTo>
                    <a:pt x="15" y="80"/>
                  </a:lnTo>
                  <a:lnTo>
                    <a:pt x="0" y="58"/>
                  </a:lnTo>
                  <a:lnTo>
                    <a:pt x="83" y="0"/>
                  </a:lnTo>
                  <a:lnTo>
                    <a:pt x="98" y="22"/>
                  </a:lnTo>
                  <a:lnTo>
                    <a:pt x="15" y="8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339"/>
            <p:cNvSpPr>
              <a:spLocks/>
            </p:cNvSpPr>
            <p:nvPr/>
          </p:nvSpPr>
          <p:spPr bwMode="auto">
            <a:xfrm>
              <a:off x="7204075" y="4611688"/>
              <a:ext cx="95250" cy="39688"/>
            </a:xfrm>
            <a:custGeom>
              <a:avLst/>
              <a:gdLst>
                <a:gd name="T0" fmla="*/ 2147483647 w 202"/>
                <a:gd name="T1" fmla="*/ 2147483647 h 83"/>
                <a:gd name="T2" fmla="*/ 2147483647 w 202"/>
                <a:gd name="T3" fmla="*/ 2147483647 h 83"/>
                <a:gd name="T4" fmla="*/ 0 w 202"/>
                <a:gd name="T5" fmla="*/ 2147483647 h 83"/>
                <a:gd name="T6" fmla="*/ 2147483647 w 202"/>
                <a:gd name="T7" fmla="*/ 0 h 83"/>
                <a:gd name="T8" fmla="*/ 2147483647 w 202"/>
                <a:gd name="T9" fmla="*/ 2147483647 h 83"/>
                <a:gd name="T10" fmla="*/ 2147483647 w 202"/>
                <a:gd name="T11" fmla="*/ 2147483647 h 83"/>
                <a:gd name="T12" fmla="*/ 0 60000 65536"/>
                <a:gd name="T13" fmla="*/ 0 60000 65536"/>
                <a:gd name="T14" fmla="*/ 0 60000 65536"/>
                <a:gd name="T15" fmla="*/ 0 60000 65536"/>
                <a:gd name="T16" fmla="*/ 0 60000 65536"/>
                <a:gd name="T17" fmla="*/ 0 60000 65536"/>
                <a:gd name="T18" fmla="*/ 0 w 202"/>
                <a:gd name="T19" fmla="*/ 0 h 83"/>
                <a:gd name="T20" fmla="*/ 202 w 202"/>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202" h="83">
                  <a:moveTo>
                    <a:pt x="195" y="83"/>
                  </a:moveTo>
                  <a:lnTo>
                    <a:pt x="195" y="83"/>
                  </a:lnTo>
                  <a:lnTo>
                    <a:pt x="0" y="25"/>
                  </a:lnTo>
                  <a:lnTo>
                    <a:pt x="7" y="0"/>
                  </a:lnTo>
                  <a:lnTo>
                    <a:pt x="202" y="57"/>
                  </a:lnTo>
                  <a:lnTo>
                    <a:pt x="195" y="8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340"/>
            <p:cNvSpPr>
              <a:spLocks/>
            </p:cNvSpPr>
            <p:nvPr/>
          </p:nvSpPr>
          <p:spPr bwMode="auto">
            <a:xfrm>
              <a:off x="6932613" y="4262438"/>
              <a:ext cx="671513" cy="671513"/>
            </a:xfrm>
            <a:custGeom>
              <a:avLst/>
              <a:gdLst>
                <a:gd name="T0" fmla="*/ 2147483647 w 1430"/>
                <a:gd name="T1" fmla="*/ 2147483647 h 1425"/>
                <a:gd name="T2" fmla="*/ 2147483647 w 1430"/>
                <a:gd name="T3" fmla="*/ 2147483647 h 1425"/>
                <a:gd name="T4" fmla="*/ 2147483647 w 1430"/>
                <a:gd name="T5" fmla="*/ 2147483647 h 1425"/>
                <a:gd name="T6" fmla="*/ 0 w 1430"/>
                <a:gd name="T7" fmla="*/ 2147483647 h 1425"/>
                <a:gd name="T8" fmla="*/ 2147483647 w 1430"/>
                <a:gd name="T9" fmla="*/ 0 h 1425"/>
                <a:gd name="T10" fmla="*/ 2147483647 w 1430"/>
                <a:gd name="T11" fmla="*/ 2147483647 h 1425"/>
                <a:gd name="T12" fmla="*/ 2147483647 w 1430"/>
                <a:gd name="T13" fmla="*/ 2147483647 h 1425"/>
                <a:gd name="T14" fmla="*/ 2147483647 w 1430"/>
                <a:gd name="T15" fmla="*/ 2147483647 h 1425"/>
                <a:gd name="T16" fmla="*/ 2147483647 w 1430"/>
                <a:gd name="T17" fmla="*/ 2147483647 h 1425"/>
                <a:gd name="T18" fmla="*/ 2147483647 w 1430"/>
                <a:gd name="T19" fmla="*/ 2147483647 h 1425"/>
                <a:gd name="T20" fmla="*/ 2147483647 w 1430"/>
                <a:gd name="T21" fmla="*/ 2147483647 h 1425"/>
                <a:gd name="T22" fmla="*/ 2147483647 w 1430"/>
                <a:gd name="T23" fmla="*/ 2147483647 h 1425"/>
                <a:gd name="T24" fmla="*/ 2147483647 w 1430"/>
                <a:gd name="T25" fmla="*/ 2147483647 h 1425"/>
                <a:gd name="T26" fmla="*/ 2147483647 w 1430"/>
                <a:gd name="T27" fmla="*/ 2147483647 h 1425"/>
                <a:gd name="T28" fmla="*/ 2147483647 w 1430"/>
                <a:gd name="T29" fmla="*/ 2147483647 h 14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0"/>
                <a:gd name="T46" fmla="*/ 0 h 1425"/>
                <a:gd name="T47" fmla="*/ 1430 w 1430"/>
                <a:gd name="T48" fmla="*/ 1425 h 14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0" h="1425">
                  <a:moveTo>
                    <a:pt x="612" y="1422"/>
                  </a:moveTo>
                  <a:lnTo>
                    <a:pt x="612" y="1422"/>
                  </a:lnTo>
                  <a:cubicBezTo>
                    <a:pt x="611" y="1422"/>
                    <a:pt x="609" y="1422"/>
                    <a:pt x="607" y="1422"/>
                  </a:cubicBezTo>
                  <a:cubicBezTo>
                    <a:pt x="261" y="1370"/>
                    <a:pt x="0" y="1066"/>
                    <a:pt x="0" y="715"/>
                  </a:cubicBezTo>
                  <a:cubicBezTo>
                    <a:pt x="0" y="321"/>
                    <a:pt x="321" y="0"/>
                    <a:pt x="715" y="0"/>
                  </a:cubicBezTo>
                  <a:cubicBezTo>
                    <a:pt x="1109" y="0"/>
                    <a:pt x="1429" y="321"/>
                    <a:pt x="1429" y="715"/>
                  </a:cubicBezTo>
                  <a:cubicBezTo>
                    <a:pt x="1430" y="1066"/>
                    <a:pt x="1168" y="1370"/>
                    <a:pt x="822" y="1422"/>
                  </a:cubicBezTo>
                  <a:cubicBezTo>
                    <a:pt x="804" y="1425"/>
                    <a:pt x="787" y="1412"/>
                    <a:pt x="784" y="1394"/>
                  </a:cubicBezTo>
                  <a:cubicBezTo>
                    <a:pt x="781" y="1376"/>
                    <a:pt x="794" y="1359"/>
                    <a:pt x="812" y="1356"/>
                  </a:cubicBezTo>
                  <a:cubicBezTo>
                    <a:pt x="1126" y="1309"/>
                    <a:pt x="1363" y="1033"/>
                    <a:pt x="1363" y="715"/>
                  </a:cubicBezTo>
                  <a:cubicBezTo>
                    <a:pt x="1363" y="358"/>
                    <a:pt x="1072" y="67"/>
                    <a:pt x="715" y="67"/>
                  </a:cubicBezTo>
                  <a:cubicBezTo>
                    <a:pt x="357" y="67"/>
                    <a:pt x="67" y="358"/>
                    <a:pt x="67" y="715"/>
                  </a:cubicBezTo>
                  <a:cubicBezTo>
                    <a:pt x="67" y="1033"/>
                    <a:pt x="303" y="1309"/>
                    <a:pt x="617" y="1356"/>
                  </a:cubicBezTo>
                  <a:cubicBezTo>
                    <a:pt x="636" y="1359"/>
                    <a:pt x="648" y="1376"/>
                    <a:pt x="645" y="1394"/>
                  </a:cubicBezTo>
                  <a:cubicBezTo>
                    <a:pt x="643" y="1410"/>
                    <a:pt x="629" y="1422"/>
                    <a:pt x="612" y="142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341"/>
            <p:cNvSpPr>
              <a:spLocks/>
            </p:cNvSpPr>
            <p:nvPr/>
          </p:nvSpPr>
          <p:spPr bwMode="auto">
            <a:xfrm>
              <a:off x="7186613" y="48847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342"/>
            <p:cNvSpPr>
              <a:spLocks/>
            </p:cNvSpPr>
            <p:nvPr/>
          </p:nvSpPr>
          <p:spPr bwMode="auto">
            <a:xfrm>
              <a:off x="7286625" y="4883150"/>
              <a:ext cx="65088" cy="6508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69"/>
                  </a:cubicBezTo>
                  <a:cubicBezTo>
                    <a:pt x="0" y="31"/>
                    <a:pt x="30" y="0"/>
                    <a:pt x="69" y="0"/>
                  </a:cubicBezTo>
                  <a:cubicBezTo>
                    <a:pt x="107" y="0"/>
                    <a:pt x="138" y="31"/>
                    <a:pt x="138" y="69"/>
                  </a:cubicBezTo>
                  <a:cubicBezTo>
                    <a:pt x="138"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矩形 50"/>
          <p:cNvSpPr/>
          <p:nvPr/>
        </p:nvSpPr>
        <p:spPr>
          <a:xfrm>
            <a:off x="494121" y="2811333"/>
            <a:ext cx="3500635" cy="2785378"/>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altLang="zh-CN" sz="1400" dirty="0" smtClean="0">
                <a:latin typeface="Huawei Sans" panose="020C0503030203020204" pitchFamily="34" charset="0"/>
              </a:rPr>
              <a:t>Due to evolution to the </a:t>
            </a:r>
            <a:r>
              <a:rPr lang="en-US" altLang="zh-CN" sz="1400" dirty="0">
                <a:latin typeface="Huawei Sans" panose="020C0503030203020204" pitchFamily="34" charset="0"/>
              </a:rPr>
              <a:t>cloud architecture, enterprises can focus on services without the need to pay too much attention to the IT architecture construction.</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To support service </a:t>
            </a:r>
            <a:r>
              <a:rPr lang="en-US" altLang="zh-CN" sz="1400" dirty="0" err="1">
                <a:latin typeface="Huawei Sans" panose="020C0503030203020204" pitchFamily="34" charset="0"/>
              </a:rPr>
              <a:t>cloudification</a:t>
            </a:r>
            <a:r>
              <a:rPr lang="en-US" altLang="zh-CN" sz="1400" dirty="0">
                <a:latin typeface="Huawei Sans" panose="020C0503030203020204" pitchFamily="34" charset="0"/>
              </a:rPr>
              <a:t>, enterprises need to create a ubiquitous, intelligent, controllable, and on-demand network.</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The network needs to become more a service than a solution.</a:t>
            </a:r>
          </a:p>
        </p:txBody>
      </p:sp>
      <p:sp>
        <p:nvSpPr>
          <p:cNvPr id="6" name="圆角矩形 5"/>
          <p:cNvSpPr/>
          <p:nvPr/>
        </p:nvSpPr>
        <p:spPr>
          <a:xfrm>
            <a:off x="4295007" y="1142489"/>
            <a:ext cx="36000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Cloud security</a:t>
            </a:r>
          </a:p>
        </p:txBody>
      </p:sp>
      <p:sp>
        <p:nvSpPr>
          <p:cNvPr id="7" name="圆角矩形 6"/>
          <p:cNvSpPr/>
          <p:nvPr/>
        </p:nvSpPr>
        <p:spPr>
          <a:xfrm>
            <a:off x="4295007" y="1677777"/>
            <a:ext cx="3600000" cy="438059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fontAlgn="ctr">
              <a:lnSpc>
                <a:spcPts val="2400"/>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127"/>
          <p:cNvGrpSpPr>
            <a:grpSpLocks/>
          </p:cNvGrpSpPr>
          <p:nvPr/>
        </p:nvGrpSpPr>
        <p:grpSpPr bwMode="auto">
          <a:xfrm>
            <a:off x="5554089" y="1833907"/>
            <a:ext cx="1081837" cy="817717"/>
            <a:chOff x="6442075" y="1420813"/>
            <a:chExt cx="723900" cy="547687"/>
          </a:xfrm>
          <a:solidFill>
            <a:schemeClr val="bg1">
              <a:lumMod val="65000"/>
            </a:schemeClr>
          </a:solidFill>
        </p:grpSpPr>
        <p:sp>
          <p:nvSpPr>
            <p:cNvPr id="44" name="Freeform 107"/>
            <p:cNvSpPr>
              <a:spLocks noEditPoints="1"/>
            </p:cNvSpPr>
            <p:nvPr/>
          </p:nvSpPr>
          <p:spPr bwMode="auto">
            <a:xfrm>
              <a:off x="6442075" y="1420813"/>
              <a:ext cx="723900" cy="450850"/>
            </a:xfrm>
            <a:custGeom>
              <a:avLst/>
              <a:gdLst>
                <a:gd name="T0" fmla="*/ 2147483647 w 1726"/>
                <a:gd name="T1" fmla="*/ 2147483647 h 1074"/>
                <a:gd name="T2" fmla="*/ 2147483647 w 1726"/>
                <a:gd name="T3" fmla="*/ 2147483647 h 1074"/>
                <a:gd name="T4" fmla="*/ 2147483647 w 1726"/>
                <a:gd name="T5" fmla="*/ 2147483647 h 1074"/>
                <a:gd name="T6" fmla="*/ 2147483647 w 1726"/>
                <a:gd name="T7" fmla="*/ 2147483647 h 1074"/>
                <a:gd name="T8" fmla="*/ 2147483647 w 1726"/>
                <a:gd name="T9" fmla="*/ 2147483647 h 1074"/>
                <a:gd name="T10" fmla="*/ 2147483647 w 1726"/>
                <a:gd name="T11" fmla="*/ 2147483647 h 1074"/>
                <a:gd name="T12" fmla="*/ 2147483647 w 1726"/>
                <a:gd name="T13" fmla="*/ 2147483647 h 1074"/>
                <a:gd name="T14" fmla="*/ 2147483647 w 1726"/>
                <a:gd name="T15" fmla="*/ 2147483647 h 1074"/>
                <a:gd name="T16" fmla="*/ 2147483647 w 1726"/>
                <a:gd name="T17" fmla="*/ 2147483647 h 1074"/>
                <a:gd name="T18" fmla="*/ 2147483647 w 1726"/>
                <a:gd name="T19" fmla="*/ 2147483647 h 1074"/>
                <a:gd name="T20" fmla="*/ 2147483647 w 1726"/>
                <a:gd name="T21" fmla="*/ 0 h 1074"/>
                <a:gd name="T22" fmla="*/ 2147483647 w 1726"/>
                <a:gd name="T23" fmla="*/ 2147483647 h 1074"/>
                <a:gd name="T24" fmla="*/ 2147483647 w 1726"/>
                <a:gd name="T25" fmla="*/ 2147483647 h 1074"/>
                <a:gd name="T26" fmla="*/ 0 w 1726"/>
                <a:gd name="T27" fmla="*/ 2147483647 h 1074"/>
                <a:gd name="T28" fmla="*/ 2147483647 w 1726"/>
                <a:gd name="T29" fmla="*/ 2147483647 h 1074"/>
                <a:gd name="T30" fmla="*/ 2147483647 w 1726"/>
                <a:gd name="T31" fmla="*/ 2147483647 h 1074"/>
                <a:gd name="T32" fmla="*/ 2147483647 w 1726"/>
                <a:gd name="T33" fmla="*/ 2147483647 h 1074"/>
                <a:gd name="T34" fmla="*/ 2147483647 w 1726"/>
                <a:gd name="T35" fmla="*/ 2147483647 h 1074"/>
                <a:gd name="T36" fmla="*/ 2147483647 w 1726"/>
                <a:gd name="T37" fmla="*/ 2147483647 h 1074"/>
                <a:gd name="T38" fmla="*/ 2147483647 w 1726"/>
                <a:gd name="T39" fmla="*/ 2147483647 h 1074"/>
                <a:gd name="T40" fmla="*/ 2147483647 w 1726"/>
                <a:gd name="T41" fmla="*/ 2147483647 h 1074"/>
                <a:gd name="T42" fmla="*/ 2147483647 w 1726"/>
                <a:gd name="T43" fmla="*/ 2147483647 h 1074"/>
                <a:gd name="T44" fmla="*/ 2147483647 w 1726"/>
                <a:gd name="T45" fmla="*/ 2147483647 h 1074"/>
                <a:gd name="T46" fmla="*/ 2147483647 w 1726"/>
                <a:gd name="T47" fmla="*/ 2147483647 h 1074"/>
                <a:gd name="T48" fmla="*/ 2147483647 w 1726"/>
                <a:gd name="T49" fmla="*/ 2147483647 h 1074"/>
                <a:gd name="T50" fmla="*/ 2147483647 w 1726"/>
                <a:gd name="T51" fmla="*/ 2147483647 h 1074"/>
                <a:gd name="T52" fmla="*/ 2147483647 w 1726"/>
                <a:gd name="T53" fmla="*/ 2147483647 h 1074"/>
                <a:gd name="T54" fmla="*/ 2147483647 w 1726"/>
                <a:gd name="T55" fmla="*/ 2147483647 h 1074"/>
                <a:gd name="T56" fmla="*/ 2147483647 w 1726"/>
                <a:gd name="T57" fmla="*/ 2147483647 h 1074"/>
                <a:gd name="T58" fmla="*/ 2147483647 w 1726"/>
                <a:gd name="T59" fmla="*/ 2147483647 h 1074"/>
                <a:gd name="T60" fmla="*/ 2147483647 w 1726"/>
                <a:gd name="T61" fmla="*/ 2147483647 h 1074"/>
                <a:gd name="T62" fmla="*/ 2147483647 w 1726"/>
                <a:gd name="T63" fmla="*/ 2147483647 h 1074"/>
                <a:gd name="T64" fmla="*/ 2147483647 w 1726"/>
                <a:gd name="T65" fmla="*/ 2147483647 h 1074"/>
                <a:gd name="T66" fmla="*/ 2147483647 w 1726"/>
                <a:gd name="T67" fmla="*/ 2147483647 h 1074"/>
                <a:gd name="T68" fmla="*/ 2147483647 w 1726"/>
                <a:gd name="T69" fmla="*/ 2147483647 h 1074"/>
                <a:gd name="T70" fmla="*/ 2147483647 w 1726"/>
                <a:gd name="T71" fmla="*/ 2147483647 h 1074"/>
                <a:gd name="T72" fmla="*/ 2147483647 w 1726"/>
                <a:gd name="T73" fmla="*/ 2147483647 h 1074"/>
                <a:gd name="T74" fmla="*/ 2147483647 w 1726"/>
                <a:gd name="T75" fmla="*/ 2147483647 h 1074"/>
                <a:gd name="T76" fmla="*/ 2147483647 w 1726"/>
                <a:gd name="T77" fmla="*/ 2147483647 h 10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6"/>
                <a:gd name="T118" fmla="*/ 0 h 1074"/>
                <a:gd name="T119" fmla="*/ 1726 w 1726"/>
                <a:gd name="T120" fmla="*/ 1074 h 10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6" h="1074">
                  <a:moveTo>
                    <a:pt x="410" y="715"/>
                  </a:moveTo>
                  <a:lnTo>
                    <a:pt x="410" y="715"/>
                  </a:lnTo>
                  <a:lnTo>
                    <a:pt x="702" y="715"/>
                  </a:lnTo>
                  <a:lnTo>
                    <a:pt x="702" y="1007"/>
                  </a:lnTo>
                  <a:lnTo>
                    <a:pt x="410" y="1007"/>
                  </a:lnTo>
                  <a:lnTo>
                    <a:pt x="410" y="715"/>
                  </a:lnTo>
                  <a:close/>
                  <a:moveTo>
                    <a:pt x="1726" y="661"/>
                  </a:moveTo>
                  <a:lnTo>
                    <a:pt x="1726" y="661"/>
                  </a:lnTo>
                  <a:cubicBezTo>
                    <a:pt x="1726" y="468"/>
                    <a:pt x="1569" y="311"/>
                    <a:pt x="1376" y="311"/>
                  </a:cubicBezTo>
                  <a:lnTo>
                    <a:pt x="1349" y="311"/>
                  </a:lnTo>
                  <a:cubicBezTo>
                    <a:pt x="1259" y="121"/>
                    <a:pt x="1068" y="0"/>
                    <a:pt x="856" y="0"/>
                  </a:cubicBezTo>
                  <a:cubicBezTo>
                    <a:pt x="670" y="0"/>
                    <a:pt x="500" y="93"/>
                    <a:pt x="399" y="250"/>
                  </a:cubicBezTo>
                  <a:lnTo>
                    <a:pt x="380" y="250"/>
                  </a:lnTo>
                  <a:cubicBezTo>
                    <a:pt x="170" y="250"/>
                    <a:pt x="0" y="420"/>
                    <a:pt x="0" y="630"/>
                  </a:cubicBezTo>
                  <a:cubicBezTo>
                    <a:pt x="0" y="828"/>
                    <a:pt x="151" y="990"/>
                    <a:pt x="343" y="1009"/>
                  </a:cubicBezTo>
                  <a:lnTo>
                    <a:pt x="343" y="1040"/>
                  </a:lnTo>
                  <a:cubicBezTo>
                    <a:pt x="343" y="1059"/>
                    <a:pt x="358" y="1074"/>
                    <a:pt x="377" y="1074"/>
                  </a:cubicBezTo>
                  <a:lnTo>
                    <a:pt x="735" y="1074"/>
                  </a:lnTo>
                  <a:cubicBezTo>
                    <a:pt x="753" y="1074"/>
                    <a:pt x="768" y="1059"/>
                    <a:pt x="768" y="1040"/>
                  </a:cubicBezTo>
                  <a:lnTo>
                    <a:pt x="768" y="682"/>
                  </a:lnTo>
                  <a:cubicBezTo>
                    <a:pt x="768" y="664"/>
                    <a:pt x="753" y="649"/>
                    <a:pt x="735" y="649"/>
                  </a:cubicBezTo>
                  <a:lnTo>
                    <a:pt x="377" y="649"/>
                  </a:lnTo>
                  <a:cubicBezTo>
                    <a:pt x="358" y="649"/>
                    <a:pt x="343" y="664"/>
                    <a:pt x="343" y="682"/>
                  </a:cubicBezTo>
                  <a:lnTo>
                    <a:pt x="343" y="942"/>
                  </a:lnTo>
                  <a:cubicBezTo>
                    <a:pt x="188" y="924"/>
                    <a:pt x="66" y="791"/>
                    <a:pt x="66" y="630"/>
                  </a:cubicBezTo>
                  <a:cubicBezTo>
                    <a:pt x="66" y="457"/>
                    <a:pt x="207" y="316"/>
                    <a:pt x="380" y="316"/>
                  </a:cubicBezTo>
                  <a:lnTo>
                    <a:pt x="417" y="316"/>
                  </a:lnTo>
                  <a:cubicBezTo>
                    <a:pt x="429" y="316"/>
                    <a:pt x="440" y="310"/>
                    <a:pt x="446" y="300"/>
                  </a:cubicBezTo>
                  <a:cubicBezTo>
                    <a:pt x="533" y="154"/>
                    <a:pt x="687" y="66"/>
                    <a:pt x="856" y="66"/>
                  </a:cubicBezTo>
                  <a:cubicBezTo>
                    <a:pt x="1049" y="66"/>
                    <a:pt x="1221" y="181"/>
                    <a:pt x="1297" y="357"/>
                  </a:cubicBezTo>
                  <a:cubicBezTo>
                    <a:pt x="1302" y="370"/>
                    <a:pt x="1314" y="378"/>
                    <a:pt x="1328" y="378"/>
                  </a:cubicBezTo>
                  <a:lnTo>
                    <a:pt x="1376" y="378"/>
                  </a:lnTo>
                  <a:cubicBezTo>
                    <a:pt x="1533" y="378"/>
                    <a:pt x="1660" y="505"/>
                    <a:pt x="1660" y="661"/>
                  </a:cubicBezTo>
                  <a:cubicBezTo>
                    <a:pt x="1660" y="781"/>
                    <a:pt x="1584" y="885"/>
                    <a:pt x="1476" y="926"/>
                  </a:cubicBezTo>
                  <a:cubicBezTo>
                    <a:pt x="1464" y="914"/>
                    <a:pt x="1447" y="906"/>
                    <a:pt x="1428" y="906"/>
                  </a:cubicBezTo>
                  <a:cubicBezTo>
                    <a:pt x="1390" y="906"/>
                    <a:pt x="1359" y="937"/>
                    <a:pt x="1359" y="975"/>
                  </a:cubicBezTo>
                  <a:cubicBezTo>
                    <a:pt x="1359" y="1014"/>
                    <a:pt x="1390" y="1045"/>
                    <a:pt x="1428" y="1045"/>
                  </a:cubicBezTo>
                  <a:cubicBezTo>
                    <a:pt x="1461" y="1045"/>
                    <a:pt x="1489" y="1021"/>
                    <a:pt x="1496" y="990"/>
                  </a:cubicBezTo>
                  <a:cubicBezTo>
                    <a:pt x="1632" y="941"/>
                    <a:pt x="1726" y="811"/>
                    <a:pt x="1726" y="66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08"/>
            <p:cNvSpPr>
              <a:spLocks noEditPoints="1"/>
            </p:cNvSpPr>
            <p:nvPr/>
          </p:nvSpPr>
          <p:spPr bwMode="auto">
            <a:xfrm>
              <a:off x="677703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7" y="125"/>
                  </a:lnTo>
                  <a:lnTo>
                    <a:pt x="67" y="66"/>
                  </a:lnTo>
                  <a:lnTo>
                    <a:pt x="125" y="66"/>
                  </a:lnTo>
                  <a:lnTo>
                    <a:pt x="125" y="125"/>
                  </a:lnTo>
                  <a:close/>
                  <a:moveTo>
                    <a:pt x="159" y="0"/>
                  </a:moveTo>
                  <a:lnTo>
                    <a:pt x="159" y="0"/>
                  </a:lnTo>
                  <a:lnTo>
                    <a:pt x="33" y="0"/>
                  </a:lnTo>
                  <a:cubicBezTo>
                    <a:pt x="15" y="0"/>
                    <a:pt x="0" y="15"/>
                    <a:pt x="0" y="33"/>
                  </a:cubicBezTo>
                  <a:lnTo>
                    <a:pt x="0" y="158"/>
                  </a:lnTo>
                  <a:cubicBezTo>
                    <a:pt x="0" y="177"/>
                    <a:pt x="15" y="192"/>
                    <a:pt x="33"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09"/>
            <p:cNvSpPr>
              <a:spLocks noEditPoints="1"/>
            </p:cNvSpPr>
            <p:nvPr/>
          </p:nvSpPr>
          <p:spPr bwMode="auto">
            <a:xfrm>
              <a:off x="668178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6" y="125"/>
                  </a:lnTo>
                  <a:lnTo>
                    <a:pt x="66" y="66"/>
                  </a:lnTo>
                  <a:lnTo>
                    <a:pt x="125" y="66"/>
                  </a:lnTo>
                  <a:lnTo>
                    <a:pt x="125" y="125"/>
                  </a:lnTo>
                  <a:close/>
                  <a:moveTo>
                    <a:pt x="158" y="0"/>
                  </a:moveTo>
                  <a:lnTo>
                    <a:pt x="158" y="0"/>
                  </a:lnTo>
                  <a:lnTo>
                    <a:pt x="33" y="0"/>
                  </a:lnTo>
                  <a:cubicBezTo>
                    <a:pt x="15" y="0"/>
                    <a:pt x="0" y="15"/>
                    <a:pt x="0" y="33"/>
                  </a:cubicBezTo>
                  <a:lnTo>
                    <a:pt x="0" y="158"/>
                  </a:lnTo>
                  <a:cubicBezTo>
                    <a:pt x="0" y="177"/>
                    <a:pt x="15" y="192"/>
                    <a:pt x="33" y="192"/>
                  </a:cubicBezTo>
                  <a:lnTo>
                    <a:pt x="158" y="192"/>
                  </a:lnTo>
                  <a:cubicBezTo>
                    <a:pt x="177" y="192"/>
                    <a:pt x="192" y="177"/>
                    <a:pt x="192" y="158"/>
                  </a:cubicBezTo>
                  <a:lnTo>
                    <a:pt x="192" y="33"/>
                  </a:lnTo>
                  <a:cubicBezTo>
                    <a:pt x="192" y="15"/>
                    <a:pt x="177" y="0"/>
                    <a:pt x="15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10"/>
            <p:cNvSpPr>
              <a:spLocks noEditPoints="1"/>
            </p:cNvSpPr>
            <p:nvPr/>
          </p:nvSpPr>
          <p:spPr bwMode="auto">
            <a:xfrm>
              <a:off x="6584950" y="1889125"/>
              <a:ext cx="80963"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6" y="125"/>
                  </a:moveTo>
                  <a:lnTo>
                    <a:pt x="126" y="125"/>
                  </a:lnTo>
                  <a:lnTo>
                    <a:pt x="67" y="125"/>
                  </a:lnTo>
                  <a:lnTo>
                    <a:pt x="67" y="66"/>
                  </a:lnTo>
                  <a:lnTo>
                    <a:pt x="126" y="66"/>
                  </a:lnTo>
                  <a:lnTo>
                    <a:pt x="126" y="125"/>
                  </a:lnTo>
                  <a:close/>
                  <a:moveTo>
                    <a:pt x="159" y="0"/>
                  </a:moveTo>
                  <a:lnTo>
                    <a:pt x="159" y="0"/>
                  </a:lnTo>
                  <a:lnTo>
                    <a:pt x="34" y="0"/>
                  </a:lnTo>
                  <a:cubicBezTo>
                    <a:pt x="15" y="0"/>
                    <a:pt x="0" y="15"/>
                    <a:pt x="0" y="33"/>
                  </a:cubicBezTo>
                  <a:lnTo>
                    <a:pt x="0" y="158"/>
                  </a:lnTo>
                  <a:cubicBezTo>
                    <a:pt x="0" y="177"/>
                    <a:pt x="15" y="192"/>
                    <a:pt x="34"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11"/>
            <p:cNvSpPr>
              <a:spLocks noEditPoints="1"/>
            </p:cNvSpPr>
            <p:nvPr/>
          </p:nvSpPr>
          <p:spPr bwMode="auto">
            <a:xfrm>
              <a:off x="6777038" y="1692275"/>
              <a:ext cx="79375" cy="8096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0 h 192"/>
                <a:gd name="T24" fmla="*/ 2147483647 w 192"/>
                <a:gd name="T25" fmla="*/ 0 h 192"/>
                <a:gd name="T26" fmla="*/ 0 w 192"/>
                <a:gd name="T27" fmla="*/ 2147483647 h 192"/>
                <a:gd name="T28" fmla="*/ 0 w 192"/>
                <a:gd name="T29" fmla="*/ 2147483647 h 192"/>
                <a:gd name="T30" fmla="*/ 2147483647 w 192"/>
                <a:gd name="T31" fmla="*/ 214748364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67" y="66"/>
                  </a:moveTo>
                  <a:lnTo>
                    <a:pt x="67" y="66"/>
                  </a:lnTo>
                  <a:lnTo>
                    <a:pt x="125" y="66"/>
                  </a:lnTo>
                  <a:lnTo>
                    <a:pt x="125" y="125"/>
                  </a:lnTo>
                  <a:lnTo>
                    <a:pt x="67" y="125"/>
                  </a:lnTo>
                  <a:lnTo>
                    <a:pt x="67" y="66"/>
                  </a:lnTo>
                  <a:close/>
                  <a:moveTo>
                    <a:pt x="33" y="192"/>
                  </a:moveTo>
                  <a:lnTo>
                    <a:pt x="33" y="192"/>
                  </a:lnTo>
                  <a:lnTo>
                    <a:pt x="159" y="192"/>
                  </a:lnTo>
                  <a:cubicBezTo>
                    <a:pt x="177" y="192"/>
                    <a:pt x="192" y="177"/>
                    <a:pt x="192" y="158"/>
                  </a:cubicBezTo>
                  <a:lnTo>
                    <a:pt x="192" y="33"/>
                  </a:lnTo>
                  <a:cubicBezTo>
                    <a:pt x="192" y="15"/>
                    <a:pt x="177" y="0"/>
                    <a:pt x="159" y="0"/>
                  </a:cubicBezTo>
                  <a:lnTo>
                    <a:pt x="33" y="0"/>
                  </a:lnTo>
                  <a:cubicBezTo>
                    <a:pt x="15" y="0"/>
                    <a:pt x="0" y="15"/>
                    <a:pt x="0" y="33"/>
                  </a:cubicBezTo>
                  <a:lnTo>
                    <a:pt x="0" y="158"/>
                  </a:lnTo>
                  <a:cubicBezTo>
                    <a:pt x="0" y="177"/>
                    <a:pt x="15" y="192"/>
                    <a:pt x="33" y="1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12"/>
            <p:cNvSpPr>
              <a:spLocks noEditPoints="1"/>
            </p:cNvSpPr>
            <p:nvPr/>
          </p:nvSpPr>
          <p:spPr bwMode="auto">
            <a:xfrm>
              <a:off x="6777038" y="1790700"/>
              <a:ext cx="203200" cy="80963"/>
            </a:xfrm>
            <a:custGeom>
              <a:avLst/>
              <a:gdLst>
                <a:gd name="T0" fmla="*/ 2147483647 w 487"/>
                <a:gd name="T1" fmla="*/ 2147483647 h 192"/>
                <a:gd name="T2" fmla="*/ 2147483647 w 487"/>
                <a:gd name="T3" fmla="*/ 2147483647 h 192"/>
                <a:gd name="T4" fmla="*/ 2147483647 w 487"/>
                <a:gd name="T5" fmla="*/ 2147483647 h 192"/>
                <a:gd name="T6" fmla="*/ 2147483647 w 487"/>
                <a:gd name="T7" fmla="*/ 2147483647 h 192"/>
                <a:gd name="T8" fmla="*/ 2147483647 w 487"/>
                <a:gd name="T9" fmla="*/ 2147483647 h 192"/>
                <a:gd name="T10" fmla="*/ 2147483647 w 487"/>
                <a:gd name="T11" fmla="*/ 2147483647 h 192"/>
                <a:gd name="T12" fmla="*/ 2147483647 w 487"/>
                <a:gd name="T13" fmla="*/ 2147483647 h 192"/>
                <a:gd name="T14" fmla="*/ 2147483647 w 487"/>
                <a:gd name="T15" fmla="*/ 2147483647 h 192"/>
                <a:gd name="T16" fmla="*/ 2147483647 w 487"/>
                <a:gd name="T17" fmla="*/ 2147483647 h 192"/>
                <a:gd name="T18" fmla="*/ 2147483647 w 487"/>
                <a:gd name="T19" fmla="*/ 2147483647 h 192"/>
                <a:gd name="T20" fmla="*/ 2147483647 w 487"/>
                <a:gd name="T21" fmla="*/ 2147483647 h 192"/>
                <a:gd name="T22" fmla="*/ 2147483647 w 487"/>
                <a:gd name="T23" fmla="*/ 0 h 192"/>
                <a:gd name="T24" fmla="*/ 2147483647 w 487"/>
                <a:gd name="T25" fmla="*/ 0 h 192"/>
                <a:gd name="T26" fmla="*/ 0 w 487"/>
                <a:gd name="T27" fmla="*/ 2147483647 h 192"/>
                <a:gd name="T28" fmla="*/ 0 w 487"/>
                <a:gd name="T29" fmla="*/ 2147483647 h 192"/>
                <a:gd name="T30" fmla="*/ 2147483647 w 487"/>
                <a:gd name="T31" fmla="*/ 2147483647 h 192"/>
                <a:gd name="T32" fmla="*/ 2147483647 w 487"/>
                <a:gd name="T33" fmla="*/ 2147483647 h 192"/>
                <a:gd name="T34" fmla="*/ 2147483647 w 487"/>
                <a:gd name="T35" fmla="*/ 2147483647 h 192"/>
                <a:gd name="T36" fmla="*/ 2147483647 w 487"/>
                <a:gd name="T37" fmla="*/ 2147483647 h 192"/>
                <a:gd name="T38" fmla="*/ 2147483647 w 487"/>
                <a:gd name="T39" fmla="*/ 2147483647 h 192"/>
                <a:gd name="T40" fmla="*/ 2147483647 w 487"/>
                <a:gd name="T41" fmla="*/ 2147483647 h 192"/>
                <a:gd name="T42" fmla="*/ 2147483647 w 487"/>
                <a:gd name="T43" fmla="*/ 2147483647 h 192"/>
                <a:gd name="T44" fmla="*/ 2147483647 w 487"/>
                <a:gd name="T45" fmla="*/ 2147483647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7"/>
                <a:gd name="T70" fmla="*/ 0 h 192"/>
                <a:gd name="T71" fmla="*/ 487 w 487"/>
                <a:gd name="T72" fmla="*/ 192 h 19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7" h="192">
                  <a:moveTo>
                    <a:pt x="125" y="125"/>
                  </a:moveTo>
                  <a:lnTo>
                    <a:pt x="125" y="125"/>
                  </a:lnTo>
                  <a:lnTo>
                    <a:pt x="67" y="125"/>
                  </a:lnTo>
                  <a:lnTo>
                    <a:pt x="67" y="66"/>
                  </a:lnTo>
                  <a:lnTo>
                    <a:pt x="125" y="66"/>
                  </a:lnTo>
                  <a:lnTo>
                    <a:pt x="125" y="125"/>
                  </a:lnTo>
                  <a:close/>
                  <a:moveTo>
                    <a:pt x="417" y="24"/>
                  </a:moveTo>
                  <a:lnTo>
                    <a:pt x="417" y="24"/>
                  </a:lnTo>
                  <a:cubicBezTo>
                    <a:pt x="390" y="24"/>
                    <a:pt x="367" y="40"/>
                    <a:pt x="355" y="62"/>
                  </a:cubicBezTo>
                  <a:lnTo>
                    <a:pt x="192" y="62"/>
                  </a:lnTo>
                  <a:lnTo>
                    <a:pt x="192" y="33"/>
                  </a:lnTo>
                  <a:cubicBezTo>
                    <a:pt x="192" y="15"/>
                    <a:pt x="177" y="0"/>
                    <a:pt x="159" y="0"/>
                  </a:cubicBezTo>
                  <a:lnTo>
                    <a:pt x="33" y="0"/>
                  </a:lnTo>
                  <a:cubicBezTo>
                    <a:pt x="15" y="0"/>
                    <a:pt x="0" y="15"/>
                    <a:pt x="0" y="33"/>
                  </a:cubicBezTo>
                  <a:lnTo>
                    <a:pt x="0" y="158"/>
                  </a:lnTo>
                  <a:cubicBezTo>
                    <a:pt x="0" y="177"/>
                    <a:pt x="15" y="192"/>
                    <a:pt x="33" y="192"/>
                  </a:cubicBezTo>
                  <a:lnTo>
                    <a:pt x="159" y="192"/>
                  </a:lnTo>
                  <a:cubicBezTo>
                    <a:pt x="177" y="192"/>
                    <a:pt x="192" y="177"/>
                    <a:pt x="192" y="158"/>
                  </a:cubicBezTo>
                  <a:lnTo>
                    <a:pt x="192" y="129"/>
                  </a:lnTo>
                  <a:lnTo>
                    <a:pt x="358" y="129"/>
                  </a:lnTo>
                  <a:cubicBezTo>
                    <a:pt x="370" y="149"/>
                    <a:pt x="392" y="163"/>
                    <a:pt x="417" y="163"/>
                  </a:cubicBezTo>
                  <a:cubicBezTo>
                    <a:pt x="455" y="163"/>
                    <a:pt x="487" y="132"/>
                    <a:pt x="487" y="93"/>
                  </a:cubicBezTo>
                  <a:cubicBezTo>
                    <a:pt x="487" y="55"/>
                    <a:pt x="455" y="24"/>
                    <a:pt x="417" y="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2" name="矩形 51"/>
          <p:cNvSpPr/>
          <p:nvPr/>
        </p:nvSpPr>
        <p:spPr>
          <a:xfrm>
            <a:off x="4303731" y="2811333"/>
            <a:ext cx="3478282" cy="2631490"/>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The cloud security becomes increasingly important.</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Facing </a:t>
            </a:r>
            <a:r>
              <a:rPr lang="en-US" altLang="zh-CN" sz="1400" dirty="0" err="1">
                <a:latin typeface="Huawei Sans" panose="020C0503030203020204" pitchFamily="34" charset="0"/>
              </a:rPr>
              <a:t>cloudification</a:t>
            </a:r>
            <a:r>
              <a:rPr lang="en-US" altLang="zh-CN" sz="1400" dirty="0">
                <a:latin typeface="Huawei Sans" panose="020C0503030203020204" pitchFamily="34" charset="0"/>
              </a:rPr>
              <a:t>, enterprises are subject to attacks that are different from traditional networks when providing various services.</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Security has shifted from passive defense to proactive defense.</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Detection and response have become as important as defense.</a:t>
            </a:r>
          </a:p>
        </p:txBody>
      </p:sp>
      <p:sp>
        <p:nvSpPr>
          <p:cNvPr id="53" name="矩形 52"/>
          <p:cNvSpPr/>
          <p:nvPr/>
        </p:nvSpPr>
        <p:spPr>
          <a:xfrm>
            <a:off x="8138648" y="2811333"/>
            <a:ext cx="3599999" cy="3247043"/>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The use of </a:t>
            </a:r>
            <a:r>
              <a:rPr lang="en-US" altLang="zh-CN" sz="1400" dirty="0" err="1">
                <a:latin typeface="Huawei Sans" panose="020C0503030203020204" pitchFamily="34" charset="0"/>
              </a:rPr>
              <a:t>IoT</a:t>
            </a:r>
            <a:r>
              <a:rPr lang="en-US" altLang="zh-CN" sz="1400" dirty="0">
                <a:latin typeface="Huawei Sans" panose="020C0503030203020204" pitchFamily="34" charset="0"/>
              </a:rPr>
              <a:t> directly leads to a huge increase in the number and types of terminals that access the networks, and these terminals generate a large amount of data.</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Diversified </a:t>
            </a:r>
            <a:r>
              <a:rPr lang="en-US" altLang="zh-CN" sz="1400" dirty="0" err="1">
                <a:latin typeface="Huawei Sans" panose="020C0503030203020204" pitchFamily="34" charset="0"/>
              </a:rPr>
              <a:t>IoT</a:t>
            </a:r>
            <a:r>
              <a:rPr lang="en-US" altLang="zh-CN" sz="1400" dirty="0">
                <a:latin typeface="Huawei Sans" panose="020C0503030203020204" pitchFamily="34" charset="0"/>
              </a:rPr>
              <a:t> sensing networks need to be smoothly connected to the existing campus network.</a:t>
            </a:r>
          </a:p>
          <a:p>
            <a:pPr marL="176213" indent="-176213" fontAlgn="ctr">
              <a:lnSpc>
                <a:spcPts val="1800"/>
              </a:lnSpc>
              <a:spcAft>
                <a:spcPts val="600"/>
              </a:spcAft>
              <a:buFont typeface="Arial" panose="020B0604020202020204" pitchFamily="34" charset="0"/>
              <a:buChar char="•"/>
            </a:pPr>
            <a:r>
              <a:rPr lang="en-US" altLang="zh-CN" sz="1400" dirty="0">
                <a:latin typeface="Huawei Sans" panose="020C0503030203020204" pitchFamily="34" charset="0"/>
              </a:rPr>
              <a:t>The types of terminals connected to the campus network become complex, and the network becomes a converged network with multiple types of terminals and media.</a:t>
            </a:r>
          </a:p>
        </p:txBody>
      </p:sp>
    </p:spTree>
    <p:extLst>
      <p:ext uri="{BB962C8B-B14F-4D97-AF65-F5344CB8AC3E}">
        <p14:creationId xmlns:p14="http://schemas.microsoft.com/office/powerpoint/2010/main" val="417797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err="1" smtClean="0">
                <a:latin typeface="Huawei Sans" panose="020C0503030203020204" pitchFamily="34" charset="0"/>
              </a:rPr>
              <a:t>QoS</a:t>
            </a:r>
            <a:r>
              <a:rPr lang="en-US" altLang="zh-CN" dirty="0" smtClean="0">
                <a:latin typeface="Huawei Sans" panose="020C0503030203020204" pitchFamily="34" charset="0"/>
              </a:rPr>
              <a: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Rate Limiting</a:t>
            </a:r>
            <a:endParaRPr lang="en-US" altLang="zh-CN" dirty="0">
              <a:latin typeface="Huawei Sans" panose="020C0503030203020204" pitchFamily="34" charset="0"/>
              <a:sym typeface="Huawei Sans" panose="020C0503030203020204" pitchFamily="34" charset="0"/>
            </a:endParaRPr>
          </a:p>
        </p:txBody>
      </p:sp>
      <p:sp>
        <p:nvSpPr>
          <p:cNvPr id="18" name="矩形 17"/>
          <p:cNvSpPr/>
          <p:nvPr/>
        </p:nvSpPr>
        <p:spPr>
          <a:xfrm>
            <a:off x="455613" y="951510"/>
            <a:ext cx="11311110" cy="338554"/>
          </a:xfrm>
          <a:prstGeom prst="rect">
            <a:avLst/>
          </a:prstGeom>
        </p:spPr>
        <p:txBody>
          <a:bodyPr wrap="none">
            <a:spAutoFit/>
          </a:bodyPr>
          <a:lstStyle/>
          <a:p>
            <a:pPr fontAlgn="ctr"/>
            <a:r>
              <a:rPr lang="en-US" altLang="zh-CN" sz="1600" dirty="0" smtClean="0">
                <a:latin typeface="Huawei Sans" panose="020C0503030203020204" pitchFamily="34" charset="0"/>
              </a:rPr>
              <a:t>The </a:t>
            </a:r>
            <a:r>
              <a:rPr lang="en-US" altLang="zh-CN" sz="1600" dirty="0" err="1" smtClean="0">
                <a:latin typeface="Huawei Sans" panose="020C0503030203020204" pitchFamily="34" charset="0"/>
              </a:rPr>
              <a:t>CloudCampus</a:t>
            </a:r>
            <a:r>
              <a:rPr lang="en-US" altLang="zh-CN" sz="1600" dirty="0" smtClean="0">
                <a:latin typeface="Huawei Sans" panose="020C0503030203020204" pitchFamily="34" charset="0"/>
              </a:rPr>
              <a:t> Solution for small- and medium-sized campus networks supports the following rate limiting modes.</a:t>
            </a:r>
            <a:endParaRPr lang="en-US" altLang="zh-CN" sz="1600" dirty="0">
              <a:latin typeface="Huawei Sans" panose="020C0503030203020204" pitchFamily="34" charset="0"/>
            </a:endParaRPr>
          </a:p>
        </p:txBody>
      </p:sp>
      <p:sp>
        <p:nvSpPr>
          <p:cNvPr id="19" name="圆角矩形 18"/>
          <p:cNvSpPr/>
          <p:nvPr/>
        </p:nvSpPr>
        <p:spPr>
          <a:xfrm>
            <a:off x="803844" y="1365948"/>
            <a:ext cx="3474263"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Per-user rate limiting</a:t>
            </a:r>
          </a:p>
        </p:txBody>
      </p:sp>
      <p:sp>
        <p:nvSpPr>
          <p:cNvPr id="20" name="圆角矩形 19"/>
          <p:cNvSpPr/>
          <p:nvPr/>
        </p:nvSpPr>
        <p:spPr>
          <a:xfrm>
            <a:off x="803845" y="1823772"/>
            <a:ext cx="3474262" cy="414012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4346968" y="1365948"/>
            <a:ext cx="363578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SSID-based rate limiting</a:t>
            </a:r>
          </a:p>
        </p:txBody>
      </p:sp>
      <p:sp>
        <p:nvSpPr>
          <p:cNvPr id="22" name="圆角矩形 21"/>
          <p:cNvSpPr/>
          <p:nvPr/>
        </p:nvSpPr>
        <p:spPr>
          <a:xfrm>
            <a:off x="4346967" y="1823772"/>
            <a:ext cx="3635785" cy="414012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a:off x="8054759" y="1351395"/>
            <a:ext cx="340540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ACL-based rate limiting</a:t>
            </a:r>
          </a:p>
        </p:txBody>
      </p:sp>
      <p:sp>
        <p:nvSpPr>
          <p:cNvPr id="26" name="圆角矩形 25"/>
          <p:cNvSpPr/>
          <p:nvPr/>
        </p:nvSpPr>
        <p:spPr>
          <a:xfrm>
            <a:off x="8054760" y="1823772"/>
            <a:ext cx="3405404" cy="414012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807205" y="4487747"/>
            <a:ext cx="3474262" cy="1477328"/>
          </a:xfrm>
          <a:prstGeom prst="rect">
            <a:avLst/>
          </a:prstGeom>
        </p:spPr>
        <p:txBody>
          <a:bodyPr wrap="square">
            <a:spAutoFit/>
          </a:bodyPr>
          <a:lstStyle/>
          <a:p>
            <a:pPr fontAlgn="ctr">
              <a:lnSpc>
                <a:spcPts val="1800"/>
              </a:lnSpc>
            </a:pPr>
            <a:r>
              <a:rPr lang="en-US" altLang="zh-CN" sz="1200" dirty="0">
                <a:latin typeface="Huawei Sans" panose="020C0503030203020204" pitchFamily="34" charset="0"/>
              </a:rPr>
              <a:t>This mode is applicable to the scenario where an administrator wants to perform refined control over the traffic of each user. For example, the administrator assigns different bandwidths for VIP users, enterprise employees, and guests.</a:t>
            </a:r>
          </a:p>
        </p:txBody>
      </p:sp>
      <p:sp>
        <p:nvSpPr>
          <p:cNvPr id="29" name="矩形 28"/>
          <p:cNvSpPr/>
          <p:nvPr/>
        </p:nvSpPr>
        <p:spPr>
          <a:xfrm>
            <a:off x="4353473" y="4487747"/>
            <a:ext cx="3635786" cy="1477328"/>
          </a:xfrm>
          <a:prstGeom prst="rect">
            <a:avLst/>
          </a:prstGeom>
        </p:spPr>
        <p:txBody>
          <a:bodyPr wrap="square">
            <a:spAutoFit/>
          </a:bodyPr>
          <a:lstStyle/>
          <a:p>
            <a:pPr fontAlgn="ctr">
              <a:lnSpc>
                <a:spcPts val="1800"/>
              </a:lnSpc>
            </a:pPr>
            <a:r>
              <a:rPr lang="en-US" altLang="zh-CN" sz="1200" dirty="0">
                <a:latin typeface="Huawei Sans" panose="020C0503030203020204" pitchFamily="34" charset="0"/>
              </a:rPr>
              <a:t>This mode is applicable to the scenario where an administrator performs comprehensive management and control over traffic of all users connected to a specific service. For example, the administrator limits the maximum bandwidth for all guests to 20 Mbit/s.</a:t>
            </a:r>
          </a:p>
        </p:txBody>
      </p:sp>
      <p:sp>
        <p:nvSpPr>
          <p:cNvPr id="30" name="矩形 29"/>
          <p:cNvSpPr/>
          <p:nvPr/>
        </p:nvSpPr>
        <p:spPr>
          <a:xfrm>
            <a:off x="8130126" y="4487747"/>
            <a:ext cx="3405403" cy="1246495"/>
          </a:xfrm>
          <a:prstGeom prst="rect">
            <a:avLst/>
          </a:prstGeom>
        </p:spPr>
        <p:txBody>
          <a:bodyPr wrap="square">
            <a:spAutoFit/>
          </a:bodyPr>
          <a:lstStyle/>
          <a:p>
            <a:pPr fontAlgn="ctr">
              <a:lnSpc>
                <a:spcPts val="1800"/>
              </a:lnSpc>
            </a:pPr>
            <a:r>
              <a:rPr lang="en-US" altLang="zh-CN" sz="1200" dirty="0">
                <a:latin typeface="Huawei Sans" panose="020C0503030203020204" pitchFamily="34" charset="0"/>
              </a:rPr>
              <a:t>This mode is applicable to the scenario where an administrator manages and controls the traffic that meets specific characteristics. For example, the administrator rate-limits FTP traffic on the network.</a:t>
            </a:r>
          </a:p>
        </p:txBody>
      </p:sp>
      <p:grpSp>
        <p:nvGrpSpPr>
          <p:cNvPr id="3" name="组合 2"/>
          <p:cNvGrpSpPr/>
          <p:nvPr/>
        </p:nvGrpSpPr>
        <p:grpSpPr>
          <a:xfrm>
            <a:off x="914960" y="1995502"/>
            <a:ext cx="2835686" cy="2489807"/>
            <a:chOff x="914960" y="2339625"/>
            <a:chExt cx="2835686" cy="2489807"/>
          </a:xfrm>
        </p:grpSpPr>
        <p:cxnSp>
          <p:nvCxnSpPr>
            <p:cNvPr id="31" name="直接连接符 30"/>
            <p:cNvCxnSpPr/>
            <p:nvPr/>
          </p:nvCxnSpPr>
          <p:spPr>
            <a:xfrm>
              <a:off x="2451264" y="2598187"/>
              <a:ext cx="0" cy="9727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任意多边形 31"/>
            <p:cNvSpPr/>
            <p:nvPr/>
          </p:nvSpPr>
          <p:spPr>
            <a:xfrm>
              <a:off x="1961462" y="2339625"/>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云AP蓝.png"/>
            <p:cNvPicPr>
              <a:picLocks noChangeAspect="1"/>
            </p:cNvPicPr>
            <p:nvPr/>
          </p:nvPicPr>
          <p:blipFill>
            <a:blip r:embed="rId3" cstate="print"/>
            <a:stretch>
              <a:fillRect/>
            </a:stretch>
          </p:blipFill>
          <p:spPr>
            <a:xfrm>
              <a:off x="2207568" y="3371491"/>
              <a:ext cx="487634" cy="398973"/>
            </a:xfrm>
            <a:prstGeom prst="rect">
              <a:avLst/>
            </a:prstGeom>
          </p:spPr>
        </p:pic>
        <p:pic>
          <p:nvPicPr>
            <p:cNvPr id="35" name="图片 34" descr="SAN网络-蓝.png"/>
            <p:cNvPicPr>
              <a:picLocks noChangeAspect="1"/>
            </p:cNvPicPr>
            <p:nvPr/>
          </p:nvPicPr>
          <p:blipFill>
            <a:blip r:embed="rId4" cstate="print"/>
            <a:stretch>
              <a:fillRect/>
            </a:stretch>
          </p:blipFill>
          <p:spPr>
            <a:xfrm>
              <a:off x="2757194" y="4054494"/>
              <a:ext cx="267540" cy="438311"/>
            </a:xfrm>
            <a:prstGeom prst="rect">
              <a:avLst/>
            </a:prstGeom>
          </p:spPr>
        </p:pic>
        <p:pic>
          <p:nvPicPr>
            <p:cNvPr id="36" name="图片 35" descr="SAN网络-蓝.png"/>
            <p:cNvPicPr>
              <a:picLocks noChangeAspect="1"/>
            </p:cNvPicPr>
            <p:nvPr/>
          </p:nvPicPr>
          <p:blipFill>
            <a:blip r:embed="rId4" cstate="print"/>
            <a:stretch>
              <a:fillRect/>
            </a:stretch>
          </p:blipFill>
          <p:spPr>
            <a:xfrm>
              <a:off x="3215324" y="4054494"/>
              <a:ext cx="267540" cy="438311"/>
            </a:xfrm>
            <a:prstGeom prst="rect">
              <a:avLst/>
            </a:prstGeom>
          </p:spPr>
        </p:pic>
        <p:sp>
          <p:nvSpPr>
            <p:cNvPr id="37" name="文本框 36"/>
            <p:cNvSpPr txBox="1"/>
            <p:nvPr/>
          </p:nvSpPr>
          <p:spPr>
            <a:xfrm>
              <a:off x="2459908" y="4552433"/>
              <a:ext cx="1290738"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Guest terminals</a:t>
              </a:r>
            </a:p>
          </p:txBody>
        </p:sp>
        <p:pic>
          <p:nvPicPr>
            <p:cNvPr id="38" name="图片 37" descr="SAN网络-蓝.png"/>
            <p:cNvPicPr>
              <a:picLocks noChangeAspect="1"/>
            </p:cNvPicPr>
            <p:nvPr/>
          </p:nvPicPr>
          <p:blipFill>
            <a:blip r:embed="rId4" cstate="print"/>
            <a:stretch>
              <a:fillRect/>
            </a:stretch>
          </p:blipFill>
          <p:spPr>
            <a:xfrm>
              <a:off x="1248384" y="4054494"/>
              <a:ext cx="267540" cy="438311"/>
            </a:xfrm>
            <a:prstGeom prst="rect">
              <a:avLst/>
            </a:prstGeom>
          </p:spPr>
        </p:pic>
        <p:sp>
          <p:nvSpPr>
            <p:cNvPr id="39" name="文本框 38"/>
            <p:cNvSpPr txBox="1"/>
            <p:nvPr/>
          </p:nvSpPr>
          <p:spPr>
            <a:xfrm>
              <a:off x="914960" y="4552433"/>
              <a:ext cx="1569660"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Employee terminals</a:t>
              </a:r>
            </a:p>
          </p:txBody>
        </p:sp>
        <p:pic>
          <p:nvPicPr>
            <p:cNvPr id="40" name="图片 39" descr="故障链路.png"/>
            <p:cNvPicPr>
              <a:picLocks noChangeAspect="1"/>
            </p:cNvPicPr>
            <p:nvPr/>
          </p:nvPicPr>
          <p:blipFill>
            <a:blip r:embed="rId5" cstate="print"/>
            <a:stretch>
              <a:fillRect/>
            </a:stretch>
          </p:blipFill>
          <p:spPr>
            <a:xfrm>
              <a:off x="1647433" y="4068923"/>
              <a:ext cx="540000" cy="402667"/>
            </a:xfrm>
            <a:prstGeom prst="rect">
              <a:avLst/>
            </a:prstGeom>
          </p:spPr>
        </p:pic>
        <p:pic>
          <p:nvPicPr>
            <p:cNvPr id="42" name="图片 41" descr="wifi信号蓝.png"/>
            <p:cNvPicPr>
              <a:picLocks noChangeAspect="1"/>
            </p:cNvPicPr>
            <p:nvPr/>
          </p:nvPicPr>
          <p:blipFill>
            <a:blip r:embed="rId6" cstate="print"/>
            <a:stretch>
              <a:fillRect/>
            </a:stretch>
          </p:blipFill>
          <p:spPr>
            <a:xfrm rot="13286879">
              <a:off x="1961673" y="3739409"/>
              <a:ext cx="277374" cy="232258"/>
            </a:xfrm>
            <a:prstGeom prst="rect">
              <a:avLst/>
            </a:prstGeom>
          </p:spPr>
        </p:pic>
        <p:pic>
          <p:nvPicPr>
            <p:cNvPr id="53" name="图片 52" descr="wifi信号蓝.png"/>
            <p:cNvPicPr>
              <a:picLocks noChangeAspect="1"/>
            </p:cNvPicPr>
            <p:nvPr/>
          </p:nvPicPr>
          <p:blipFill>
            <a:blip r:embed="rId6" cstate="print"/>
            <a:stretch>
              <a:fillRect/>
            </a:stretch>
          </p:blipFill>
          <p:spPr>
            <a:xfrm rot="8549013">
              <a:off x="2681654" y="3739409"/>
              <a:ext cx="277374" cy="232258"/>
            </a:xfrm>
            <a:prstGeom prst="rect">
              <a:avLst/>
            </a:prstGeom>
          </p:spPr>
        </p:pic>
      </p:grpSp>
      <p:grpSp>
        <p:nvGrpSpPr>
          <p:cNvPr id="4" name="组合 3"/>
          <p:cNvGrpSpPr/>
          <p:nvPr/>
        </p:nvGrpSpPr>
        <p:grpSpPr>
          <a:xfrm>
            <a:off x="4168587" y="1995502"/>
            <a:ext cx="3227044" cy="2489807"/>
            <a:chOff x="4272250" y="2339625"/>
            <a:chExt cx="3227044" cy="2489807"/>
          </a:xfrm>
        </p:grpSpPr>
        <p:cxnSp>
          <p:nvCxnSpPr>
            <p:cNvPr id="54" name="直接连接符 53"/>
            <p:cNvCxnSpPr/>
            <p:nvPr/>
          </p:nvCxnSpPr>
          <p:spPr>
            <a:xfrm>
              <a:off x="5962593" y="2598187"/>
              <a:ext cx="0" cy="9727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a:xfrm>
              <a:off x="5472791" y="2339625"/>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云AP蓝.png"/>
            <p:cNvPicPr>
              <a:picLocks noChangeAspect="1"/>
            </p:cNvPicPr>
            <p:nvPr/>
          </p:nvPicPr>
          <p:blipFill>
            <a:blip r:embed="rId3" cstate="print"/>
            <a:stretch>
              <a:fillRect/>
            </a:stretch>
          </p:blipFill>
          <p:spPr>
            <a:xfrm>
              <a:off x="5718897" y="3371491"/>
              <a:ext cx="487634" cy="398973"/>
            </a:xfrm>
            <a:prstGeom prst="rect">
              <a:avLst/>
            </a:prstGeom>
          </p:spPr>
        </p:pic>
        <p:pic>
          <p:nvPicPr>
            <p:cNvPr id="57" name="图片 56" descr="SAN网络-蓝.png"/>
            <p:cNvPicPr>
              <a:picLocks noChangeAspect="1"/>
            </p:cNvPicPr>
            <p:nvPr/>
          </p:nvPicPr>
          <p:blipFill>
            <a:blip r:embed="rId4" cstate="print"/>
            <a:stretch>
              <a:fillRect/>
            </a:stretch>
          </p:blipFill>
          <p:spPr>
            <a:xfrm>
              <a:off x="6268523" y="4054494"/>
              <a:ext cx="267540" cy="438311"/>
            </a:xfrm>
            <a:prstGeom prst="rect">
              <a:avLst/>
            </a:prstGeom>
          </p:spPr>
        </p:pic>
        <p:pic>
          <p:nvPicPr>
            <p:cNvPr id="58" name="图片 57" descr="SAN网络-蓝.png"/>
            <p:cNvPicPr>
              <a:picLocks noChangeAspect="1"/>
            </p:cNvPicPr>
            <p:nvPr/>
          </p:nvPicPr>
          <p:blipFill>
            <a:blip r:embed="rId4" cstate="print"/>
            <a:stretch>
              <a:fillRect/>
            </a:stretch>
          </p:blipFill>
          <p:spPr>
            <a:xfrm>
              <a:off x="6726653" y="4054494"/>
              <a:ext cx="267540" cy="438311"/>
            </a:xfrm>
            <a:prstGeom prst="rect">
              <a:avLst/>
            </a:prstGeom>
          </p:spPr>
        </p:pic>
        <p:sp>
          <p:nvSpPr>
            <p:cNvPr id="59" name="文本框 58"/>
            <p:cNvSpPr txBox="1"/>
            <p:nvPr/>
          </p:nvSpPr>
          <p:spPr>
            <a:xfrm>
              <a:off x="5971237" y="4552433"/>
              <a:ext cx="1290738"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Guest terminals</a:t>
              </a:r>
            </a:p>
          </p:txBody>
        </p:sp>
        <p:pic>
          <p:nvPicPr>
            <p:cNvPr id="60" name="图片 59" descr="SAN网络-蓝.png"/>
            <p:cNvPicPr>
              <a:picLocks noChangeAspect="1"/>
            </p:cNvPicPr>
            <p:nvPr/>
          </p:nvPicPr>
          <p:blipFill>
            <a:blip r:embed="rId4" cstate="print"/>
            <a:stretch>
              <a:fillRect/>
            </a:stretch>
          </p:blipFill>
          <p:spPr>
            <a:xfrm>
              <a:off x="4759713" y="4054494"/>
              <a:ext cx="267540" cy="438311"/>
            </a:xfrm>
            <a:prstGeom prst="rect">
              <a:avLst/>
            </a:prstGeom>
          </p:spPr>
        </p:pic>
        <p:sp>
          <p:nvSpPr>
            <p:cNvPr id="61" name="文本框 60"/>
            <p:cNvSpPr txBox="1"/>
            <p:nvPr/>
          </p:nvSpPr>
          <p:spPr>
            <a:xfrm>
              <a:off x="4426289" y="4552433"/>
              <a:ext cx="1569660"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Employee terminals</a:t>
              </a:r>
            </a:p>
          </p:txBody>
        </p:sp>
        <p:pic>
          <p:nvPicPr>
            <p:cNvPr id="62" name="图片 61" descr="故障链路.png"/>
            <p:cNvPicPr>
              <a:picLocks noChangeAspect="1"/>
            </p:cNvPicPr>
            <p:nvPr/>
          </p:nvPicPr>
          <p:blipFill>
            <a:blip r:embed="rId5" cstate="print"/>
            <a:stretch>
              <a:fillRect/>
            </a:stretch>
          </p:blipFill>
          <p:spPr>
            <a:xfrm>
              <a:off x="5158762" y="4068923"/>
              <a:ext cx="540000" cy="402667"/>
            </a:xfrm>
            <a:prstGeom prst="rect">
              <a:avLst/>
            </a:prstGeom>
          </p:spPr>
        </p:pic>
        <p:pic>
          <p:nvPicPr>
            <p:cNvPr id="63" name="图片 62" descr="wifi信号蓝.png"/>
            <p:cNvPicPr>
              <a:picLocks noChangeAspect="1"/>
            </p:cNvPicPr>
            <p:nvPr/>
          </p:nvPicPr>
          <p:blipFill>
            <a:blip r:embed="rId6" cstate="print"/>
            <a:stretch>
              <a:fillRect/>
            </a:stretch>
          </p:blipFill>
          <p:spPr>
            <a:xfrm rot="13286879">
              <a:off x="5473002" y="3739409"/>
              <a:ext cx="277374" cy="232258"/>
            </a:xfrm>
            <a:prstGeom prst="rect">
              <a:avLst/>
            </a:prstGeom>
          </p:spPr>
        </p:pic>
        <p:pic>
          <p:nvPicPr>
            <p:cNvPr id="64" name="图片 63" descr="wifi信号蓝.png"/>
            <p:cNvPicPr>
              <a:picLocks noChangeAspect="1"/>
            </p:cNvPicPr>
            <p:nvPr/>
          </p:nvPicPr>
          <p:blipFill>
            <a:blip r:embed="rId6" cstate="print"/>
            <a:stretch>
              <a:fillRect/>
            </a:stretch>
          </p:blipFill>
          <p:spPr>
            <a:xfrm rot="8549013">
              <a:off x="6192983" y="3739409"/>
              <a:ext cx="277374" cy="232258"/>
            </a:xfrm>
            <a:prstGeom prst="rect">
              <a:avLst/>
            </a:prstGeom>
          </p:spPr>
        </p:pic>
        <p:sp>
          <p:nvSpPr>
            <p:cNvPr id="65" name="文本框 64"/>
            <p:cNvSpPr txBox="1"/>
            <p:nvPr/>
          </p:nvSpPr>
          <p:spPr>
            <a:xfrm>
              <a:off x="4272250" y="3411471"/>
              <a:ext cx="1496520" cy="646331"/>
            </a:xfrm>
            <a:prstGeom prst="rect">
              <a:avLst/>
            </a:prstGeom>
            <a:noFill/>
          </p:spPr>
          <p:txBody>
            <a:bodyPr wrap="square" rtlCol="0">
              <a:spAutoFit/>
            </a:body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SSID1</a:t>
              </a:r>
            </a:p>
            <a:p>
              <a:pPr algn="ctr" fontAlgn="ctr"/>
              <a:r>
                <a:rPr lang="en-US" altLang="zh-CN" sz="1200" dirty="0">
                  <a:latin typeface="Huawei Sans" panose="020C0503030203020204" pitchFamily="34" charset="0"/>
                </a:rPr>
                <a:t>Unlimited bandwidth</a:t>
              </a:r>
            </a:p>
          </p:txBody>
        </p:sp>
        <p:sp>
          <p:nvSpPr>
            <p:cNvPr id="66" name="文本框 65"/>
            <p:cNvSpPr txBox="1"/>
            <p:nvPr/>
          </p:nvSpPr>
          <p:spPr>
            <a:xfrm>
              <a:off x="6450540" y="3411471"/>
              <a:ext cx="1048754" cy="646331"/>
            </a:xfrm>
            <a:prstGeom prst="rect">
              <a:avLst/>
            </a:prstGeom>
            <a:noFill/>
          </p:spPr>
          <p:txBody>
            <a:bodyPr wrap="square" rtlCol="0">
              <a:spAutoFit/>
            </a:body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SSID2</a:t>
              </a:r>
            </a:p>
            <a:p>
              <a:pPr algn="ctr" fontAlgn="ctr"/>
              <a:r>
                <a:rPr lang="en-US" altLang="zh-CN" sz="1200" dirty="0">
                  <a:latin typeface="Huawei Sans" panose="020C0503030203020204" pitchFamily="34" charset="0"/>
                </a:rPr>
                <a:t>Bandwidth &lt; 20 Mbit/s</a:t>
              </a:r>
            </a:p>
          </p:txBody>
        </p:sp>
      </p:grpSp>
      <p:grpSp>
        <p:nvGrpSpPr>
          <p:cNvPr id="5" name="组合 4"/>
          <p:cNvGrpSpPr/>
          <p:nvPr/>
        </p:nvGrpSpPr>
        <p:grpSpPr>
          <a:xfrm>
            <a:off x="9139386" y="1968592"/>
            <a:ext cx="1324402" cy="2543626"/>
            <a:chOff x="9139386" y="2339625"/>
            <a:chExt cx="1324402" cy="2543626"/>
          </a:xfrm>
        </p:grpSpPr>
        <p:cxnSp>
          <p:nvCxnSpPr>
            <p:cNvPr id="67" name="直接连接符 66"/>
            <p:cNvCxnSpPr/>
            <p:nvPr/>
          </p:nvCxnSpPr>
          <p:spPr>
            <a:xfrm>
              <a:off x="9821625" y="2598187"/>
              <a:ext cx="0" cy="9727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nvSpPr>
          <p:spPr>
            <a:xfrm>
              <a:off x="9331823" y="2339625"/>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descr="云AP蓝.png"/>
            <p:cNvPicPr>
              <a:picLocks noChangeAspect="1"/>
            </p:cNvPicPr>
            <p:nvPr/>
          </p:nvPicPr>
          <p:blipFill>
            <a:blip r:embed="rId3" cstate="print"/>
            <a:stretch>
              <a:fillRect/>
            </a:stretch>
          </p:blipFill>
          <p:spPr>
            <a:xfrm>
              <a:off x="9577929" y="3371491"/>
              <a:ext cx="487634" cy="398973"/>
            </a:xfrm>
            <a:prstGeom prst="rect">
              <a:avLst/>
            </a:prstGeom>
          </p:spPr>
        </p:pic>
        <p:pic>
          <p:nvPicPr>
            <p:cNvPr id="74" name="图片 73" descr="wifi信号蓝.png"/>
            <p:cNvPicPr>
              <a:picLocks noChangeAspect="1"/>
            </p:cNvPicPr>
            <p:nvPr/>
          </p:nvPicPr>
          <p:blipFill>
            <a:blip r:embed="rId6" cstate="print"/>
            <a:stretch>
              <a:fillRect/>
            </a:stretch>
          </p:blipFill>
          <p:spPr>
            <a:xfrm rot="10800000">
              <a:off x="9682938" y="3800806"/>
              <a:ext cx="277374" cy="232258"/>
            </a:xfrm>
            <a:prstGeom prst="rect">
              <a:avLst/>
            </a:prstGeom>
          </p:spPr>
        </p:pic>
        <p:pic>
          <p:nvPicPr>
            <p:cNvPr id="75" name="图片 74" descr="SAN网络-蓝.png"/>
            <p:cNvPicPr>
              <a:picLocks noChangeAspect="1"/>
            </p:cNvPicPr>
            <p:nvPr/>
          </p:nvPicPr>
          <p:blipFill>
            <a:blip r:embed="rId4" cstate="print"/>
            <a:stretch>
              <a:fillRect/>
            </a:stretch>
          </p:blipFill>
          <p:spPr>
            <a:xfrm>
              <a:off x="9502182" y="4136687"/>
              <a:ext cx="267540" cy="438311"/>
            </a:xfrm>
            <a:prstGeom prst="rect">
              <a:avLst/>
            </a:prstGeom>
          </p:spPr>
        </p:pic>
        <p:pic>
          <p:nvPicPr>
            <p:cNvPr id="76" name="图片 75" descr="SAN网络-蓝.png"/>
            <p:cNvPicPr>
              <a:picLocks noChangeAspect="1"/>
            </p:cNvPicPr>
            <p:nvPr/>
          </p:nvPicPr>
          <p:blipFill>
            <a:blip r:embed="rId4" cstate="print"/>
            <a:stretch>
              <a:fillRect/>
            </a:stretch>
          </p:blipFill>
          <p:spPr>
            <a:xfrm>
              <a:off x="9960312" y="4136687"/>
              <a:ext cx="267540" cy="438311"/>
            </a:xfrm>
            <a:prstGeom prst="rect">
              <a:avLst/>
            </a:prstGeom>
          </p:spPr>
        </p:pic>
        <p:sp>
          <p:nvSpPr>
            <p:cNvPr id="77" name="文本框 76"/>
            <p:cNvSpPr txBox="1"/>
            <p:nvPr/>
          </p:nvSpPr>
          <p:spPr>
            <a:xfrm>
              <a:off x="9139386" y="4606252"/>
              <a:ext cx="1324402"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FTP applications</a:t>
              </a:r>
            </a:p>
          </p:txBody>
        </p:sp>
      </p:grpSp>
    </p:spTree>
    <p:extLst>
      <p:ext uri="{BB962C8B-B14F-4D97-AF65-F5344CB8AC3E}">
        <p14:creationId xmlns:p14="http://schemas.microsoft.com/office/powerpoint/2010/main" val="1918042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err="1" smtClean="0">
                <a:latin typeface="Huawei Sans" panose="020C0503030203020204" pitchFamily="34" charset="0"/>
              </a:rPr>
              <a:t>QoS</a:t>
            </a:r>
            <a:r>
              <a:rPr lang="en-US" altLang="zh-CN" dirty="0" smtClean="0">
                <a:latin typeface="Huawei Sans" panose="020C0503030203020204" pitchFamily="34" charset="0"/>
              </a:rPr>
              <a:t>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Wireless </a:t>
            </a:r>
            <a:r>
              <a:rPr lang="en-US" altLang="zh-CN" dirty="0" err="1" smtClean="0">
                <a:latin typeface="Huawei Sans" panose="020C0503030203020204" pitchFamily="34" charset="0"/>
              </a:rPr>
              <a:t>QoS</a:t>
            </a:r>
            <a:r>
              <a:rPr lang="en-US" altLang="zh-CN" dirty="0" smtClean="0">
                <a:latin typeface="Huawei Sans" panose="020C0503030203020204" pitchFamily="34" charset="0"/>
              </a:rPr>
              <a:t> (Wireless Queue Mapping)</a:t>
            </a:r>
            <a:endParaRPr lang="en-US" altLang="zh-CN" dirty="0">
              <a:latin typeface="Huawei Sans" panose="020C0503030203020204" pitchFamily="34" charset="0"/>
              <a:sym typeface="Huawei Sans" panose="020C0503030203020204" pitchFamily="34" charset="0"/>
            </a:endParaRPr>
          </a:p>
        </p:txBody>
      </p:sp>
      <p:sp>
        <p:nvSpPr>
          <p:cNvPr id="13" name="文本占位符 12"/>
          <p:cNvSpPr>
            <a:spLocks noGrp="1"/>
          </p:cNvSpPr>
          <p:nvPr>
            <p:ph type="body" sz="quarter" idx="10"/>
          </p:nvPr>
        </p:nvSpPr>
        <p:spPr/>
        <p:txBody>
          <a:bodyPr/>
          <a:lstStyle/>
          <a:p>
            <a:r>
              <a:rPr lang="en-US" altLang="zh-CN" sz="1400" dirty="0"/>
              <a:t>On a WLAN, user traffic of different services is mapped to different queues based on the priority configured for each service. This ensures that services that are sensitive to network parameters, such as voice and video services, can be preferentially scheduled.</a:t>
            </a:r>
          </a:p>
          <a:p>
            <a:endParaRPr lang="zh-CN" altLang="en-US" sz="1400" dirty="0"/>
          </a:p>
        </p:txBody>
      </p:sp>
      <p:sp>
        <p:nvSpPr>
          <p:cNvPr id="4" name="圆角矩形 3"/>
          <p:cNvSpPr/>
          <p:nvPr/>
        </p:nvSpPr>
        <p:spPr>
          <a:xfrm>
            <a:off x="811875" y="1995009"/>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rPr>
              <a:t>Modifying DSCP priorities based on application types</a:t>
            </a:r>
          </a:p>
        </p:txBody>
      </p:sp>
      <p:sp>
        <p:nvSpPr>
          <p:cNvPr id="5" name="圆角矩形 4"/>
          <p:cNvSpPr/>
          <p:nvPr/>
        </p:nvSpPr>
        <p:spPr>
          <a:xfrm>
            <a:off x="811875" y="2430974"/>
            <a:ext cx="5184576" cy="361021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6195547" y="1995009"/>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rPr>
              <a:t>Re-marking DSCP priorities of packets based on user groups</a:t>
            </a:r>
          </a:p>
        </p:txBody>
      </p:sp>
      <p:sp>
        <p:nvSpPr>
          <p:cNvPr id="7" name="圆角矩形 6"/>
          <p:cNvSpPr/>
          <p:nvPr/>
        </p:nvSpPr>
        <p:spPr>
          <a:xfrm>
            <a:off x="6195547" y="2430974"/>
            <a:ext cx="5184576" cy="361021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a:xfrm>
            <a:off x="2442893" y="2944842"/>
            <a:ext cx="0" cy="2143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1953091" y="2626157"/>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descr="云AP蓝.png"/>
          <p:cNvPicPr>
            <a:picLocks noChangeAspect="1"/>
          </p:cNvPicPr>
          <p:nvPr/>
        </p:nvPicPr>
        <p:blipFill>
          <a:blip r:embed="rId3" cstate="print"/>
          <a:stretch>
            <a:fillRect/>
          </a:stretch>
        </p:blipFill>
        <p:spPr>
          <a:xfrm>
            <a:off x="2199197" y="4689517"/>
            <a:ext cx="487634" cy="398973"/>
          </a:xfrm>
          <a:prstGeom prst="rect">
            <a:avLst/>
          </a:prstGeom>
        </p:spPr>
      </p:pic>
      <p:pic>
        <p:nvPicPr>
          <p:cNvPr id="11" name="图片 10" descr="SAN网络-蓝.png"/>
          <p:cNvPicPr>
            <a:picLocks noChangeAspect="1"/>
          </p:cNvPicPr>
          <p:nvPr/>
        </p:nvPicPr>
        <p:blipFill>
          <a:blip r:embed="rId4" cstate="print"/>
          <a:stretch>
            <a:fillRect/>
          </a:stretch>
        </p:blipFill>
        <p:spPr>
          <a:xfrm>
            <a:off x="2748823" y="5476968"/>
            <a:ext cx="267540" cy="438311"/>
          </a:xfrm>
          <a:prstGeom prst="rect">
            <a:avLst/>
          </a:prstGeom>
        </p:spPr>
      </p:pic>
      <p:pic>
        <p:nvPicPr>
          <p:cNvPr id="12" name="图片 11" descr="SAN网络-蓝.png"/>
          <p:cNvPicPr>
            <a:picLocks noChangeAspect="1"/>
          </p:cNvPicPr>
          <p:nvPr/>
        </p:nvPicPr>
        <p:blipFill>
          <a:blip r:embed="rId4" cstate="print"/>
          <a:stretch>
            <a:fillRect/>
          </a:stretch>
        </p:blipFill>
        <p:spPr>
          <a:xfrm>
            <a:off x="3206953" y="5476968"/>
            <a:ext cx="267540" cy="438311"/>
          </a:xfrm>
          <a:prstGeom prst="rect">
            <a:avLst/>
          </a:prstGeom>
        </p:spPr>
      </p:pic>
      <p:pic>
        <p:nvPicPr>
          <p:cNvPr id="14" name="图片 13" descr="SAN网络-蓝.png"/>
          <p:cNvPicPr>
            <a:picLocks noChangeAspect="1"/>
          </p:cNvPicPr>
          <p:nvPr/>
        </p:nvPicPr>
        <p:blipFill>
          <a:blip r:embed="rId4" cstate="print"/>
          <a:stretch>
            <a:fillRect/>
          </a:stretch>
        </p:blipFill>
        <p:spPr>
          <a:xfrm>
            <a:off x="1240013" y="5476968"/>
            <a:ext cx="267540" cy="438311"/>
          </a:xfrm>
          <a:prstGeom prst="rect">
            <a:avLst/>
          </a:prstGeom>
        </p:spPr>
      </p:pic>
      <p:pic>
        <p:nvPicPr>
          <p:cNvPr id="16" name="图片 15" descr="故障链路.png"/>
          <p:cNvPicPr>
            <a:picLocks noChangeAspect="1"/>
          </p:cNvPicPr>
          <p:nvPr/>
        </p:nvPicPr>
        <p:blipFill>
          <a:blip r:embed="rId5" cstate="print"/>
          <a:stretch>
            <a:fillRect/>
          </a:stretch>
        </p:blipFill>
        <p:spPr>
          <a:xfrm>
            <a:off x="1639062" y="5491397"/>
            <a:ext cx="540000" cy="402667"/>
          </a:xfrm>
          <a:prstGeom prst="rect">
            <a:avLst/>
          </a:prstGeom>
        </p:spPr>
      </p:pic>
      <p:pic>
        <p:nvPicPr>
          <p:cNvPr id="17" name="图片 16" descr="wifi信号蓝.png"/>
          <p:cNvPicPr>
            <a:picLocks noChangeAspect="1"/>
          </p:cNvPicPr>
          <p:nvPr/>
        </p:nvPicPr>
        <p:blipFill>
          <a:blip r:embed="rId6" cstate="print"/>
          <a:stretch>
            <a:fillRect/>
          </a:stretch>
        </p:blipFill>
        <p:spPr>
          <a:xfrm rot="13286879">
            <a:off x="1953302" y="5117833"/>
            <a:ext cx="277374" cy="232258"/>
          </a:xfrm>
          <a:prstGeom prst="rect">
            <a:avLst/>
          </a:prstGeom>
        </p:spPr>
      </p:pic>
      <p:pic>
        <p:nvPicPr>
          <p:cNvPr id="18" name="图片 17" descr="wifi信号蓝.png"/>
          <p:cNvPicPr>
            <a:picLocks noChangeAspect="1"/>
          </p:cNvPicPr>
          <p:nvPr/>
        </p:nvPicPr>
        <p:blipFill>
          <a:blip r:embed="rId6" cstate="print"/>
          <a:stretch>
            <a:fillRect/>
          </a:stretch>
        </p:blipFill>
        <p:spPr>
          <a:xfrm rot="8549013">
            <a:off x="2673283" y="5117833"/>
            <a:ext cx="277374" cy="232258"/>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9197" y="3488233"/>
            <a:ext cx="490909" cy="402545"/>
          </a:xfrm>
          <a:prstGeom prst="rect">
            <a:avLst/>
          </a:prstGeom>
        </p:spPr>
      </p:pic>
      <p:sp>
        <p:nvSpPr>
          <p:cNvPr id="23" name="矩形 22"/>
          <p:cNvSpPr/>
          <p:nvPr/>
        </p:nvSpPr>
        <p:spPr>
          <a:xfrm>
            <a:off x="3215680" y="3768412"/>
            <a:ext cx="2478110" cy="1323439"/>
          </a:xfrm>
          <a:prstGeom prst="rect">
            <a:avLst/>
          </a:prstGeom>
          <a:solidFill>
            <a:srgbClr val="FFFFCC"/>
          </a:solidFill>
          <a:ln w="19050">
            <a:solidFill>
              <a:srgbClr val="FFC000"/>
            </a:solidFill>
          </a:ln>
        </p:spPr>
        <p:txBody>
          <a:bodyPr wrap="square">
            <a:spAutoFit/>
          </a:bodyPr>
          <a:lstStyle/>
          <a:p>
            <a:pPr fontAlgn="ctr">
              <a:lnSpc>
                <a:spcPts val="2400"/>
              </a:lnSpc>
            </a:pPr>
            <a:r>
              <a:rPr lang="en-US" altLang="zh-CN" sz="1400" dirty="0">
                <a:latin typeface="Huawei Sans" panose="020C0503030203020204" pitchFamily="34" charset="0"/>
              </a:rPr>
              <a:t>Example: Re-mark DSCP priorities after a device identifies the audio and video services.</a:t>
            </a:r>
          </a:p>
        </p:txBody>
      </p:sp>
      <p:sp>
        <p:nvSpPr>
          <p:cNvPr id="24" name="下箭头 23"/>
          <p:cNvSpPr/>
          <p:nvPr/>
        </p:nvSpPr>
        <p:spPr>
          <a:xfrm flipV="1">
            <a:off x="1878908" y="3926068"/>
            <a:ext cx="1127970" cy="1255401"/>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p:cNvCxnSpPr/>
          <p:nvPr/>
        </p:nvCxnSpPr>
        <p:spPr>
          <a:xfrm flipH="1">
            <a:off x="2824759" y="4444911"/>
            <a:ext cx="399393" cy="322043"/>
          </a:xfrm>
          <a:prstGeom prst="straightConnector1">
            <a:avLst/>
          </a:prstGeom>
          <a:solidFill>
            <a:srgbClr val="FFFFCC"/>
          </a:solidFill>
          <a:ln w="19050">
            <a:solidFill>
              <a:srgbClr val="FFC000"/>
            </a:solidFill>
            <a:tailEnd type="triangle"/>
          </a:ln>
        </p:spPr>
      </p:cxnSp>
      <p:cxnSp>
        <p:nvCxnSpPr>
          <p:cNvPr id="28" name="直接连接符 27"/>
          <p:cNvCxnSpPr/>
          <p:nvPr/>
        </p:nvCxnSpPr>
        <p:spPr>
          <a:xfrm>
            <a:off x="7915501" y="2944842"/>
            <a:ext cx="0" cy="2143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任意多边形 28"/>
          <p:cNvSpPr/>
          <p:nvPr/>
        </p:nvSpPr>
        <p:spPr>
          <a:xfrm>
            <a:off x="7425699" y="2626157"/>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29" descr="云AP蓝.png"/>
          <p:cNvPicPr>
            <a:picLocks noChangeAspect="1"/>
          </p:cNvPicPr>
          <p:nvPr/>
        </p:nvPicPr>
        <p:blipFill>
          <a:blip r:embed="rId3" cstate="print"/>
          <a:stretch>
            <a:fillRect/>
          </a:stretch>
        </p:blipFill>
        <p:spPr>
          <a:xfrm>
            <a:off x="7671805" y="4689517"/>
            <a:ext cx="487634" cy="398973"/>
          </a:xfrm>
          <a:prstGeom prst="rect">
            <a:avLst/>
          </a:prstGeom>
        </p:spPr>
      </p:pic>
      <p:pic>
        <p:nvPicPr>
          <p:cNvPr id="31" name="图片 30" descr="SAN网络-蓝.png"/>
          <p:cNvPicPr>
            <a:picLocks noChangeAspect="1"/>
          </p:cNvPicPr>
          <p:nvPr/>
        </p:nvPicPr>
        <p:blipFill>
          <a:blip r:embed="rId4" cstate="print"/>
          <a:stretch>
            <a:fillRect/>
          </a:stretch>
        </p:blipFill>
        <p:spPr>
          <a:xfrm>
            <a:off x="8221431" y="5476968"/>
            <a:ext cx="267540" cy="438311"/>
          </a:xfrm>
          <a:prstGeom prst="rect">
            <a:avLst/>
          </a:prstGeom>
        </p:spPr>
      </p:pic>
      <p:pic>
        <p:nvPicPr>
          <p:cNvPr id="33" name="图片 32" descr="SAN网络-蓝.png"/>
          <p:cNvPicPr>
            <a:picLocks noChangeAspect="1"/>
          </p:cNvPicPr>
          <p:nvPr/>
        </p:nvPicPr>
        <p:blipFill>
          <a:blip r:embed="rId4" cstate="print"/>
          <a:stretch>
            <a:fillRect/>
          </a:stretch>
        </p:blipFill>
        <p:spPr>
          <a:xfrm>
            <a:off x="6712621" y="5476968"/>
            <a:ext cx="267540" cy="438311"/>
          </a:xfrm>
          <a:prstGeom prst="rect">
            <a:avLst/>
          </a:prstGeom>
        </p:spPr>
      </p:pic>
      <p:pic>
        <p:nvPicPr>
          <p:cNvPr id="34" name="图片 33" descr="故障链路.png"/>
          <p:cNvPicPr>
            <a:picLocks noChangeAspect="1"/>
          </p:cNvPicPr>
          <p:nvPr/>
        </p:nvPicPr>
        <p:blipFill>
          <a:blip r:embed="rId5" cstate="print"/>
          <a:stretch>
            <a:fillRect/>
          </a:stretch>
        </p:blipFill>
        <p:spPr>
          <a:xfrm>
            <a:off x="7111670" y="5491397"/>
            <a:ext cx="540000" cy="402667"/>
          </a:xfrm>
          <a:prstGeom prst="rect">
            <a:avLst/>
          </a:prstGeom>
        </p:spPr>
      </p:pic>
      <p:pic>
        <p:nvPicPr>
          <p:cNvPr id="35" name="图片 34" descr="wifi信号蓝.png"/>
          <p:cNvPicPr>
            <a:picLocks noChangeAspect="1"/>
          </p:cNvPicPr>
          <p:nvPr/>
        </p:nvPicPr>
        <p:blipFill>
          <a:blip r:embed="rId6" cstate="print"/>
          <a:stretch>
            <a:fillRect/>
          </a:stretch>
        </p:blipFill>
        <p:spPr>
          <a:xfrm rot="13286879">
            <a:off x="7425910" y="5117833"/>
            <a:ext cx="277374" cy="232258"/>
          </a:xfrm>
          <a:prstGeom prst="rect">
            <a:avLst/>
          </a:prstGeom>
        </p:spPr>
      </p:pic>
      <p:pic>
        <p:nvPicPr>
          <p:cNvPr id="36" name="图片 35" descr="wifi信号蓝.png"/>
          <p:cNvPicPr>
            <a:picLocks noChangeAspect="1"/>
          </p:cNvPicPr>
          <p:nvPr/>
        </p:nvPicPr>
        <p:blipFill>
          <a:blip r:embed="rId6" cstate="print"/>
          <a:stretch>
            <a:fillRect/>
          </a:stretch>
        </p:blipFill>
        <p:spPr>
          <a:xfrm rot="8549013">
            <a:off x="8145891" y="5117833"/>
            <a:ext cx="277374" cy="232258"/>
          </a:xfrm>
          <a:prstGeom prst="rect">
            <a:avLst/>
          </a:prstGeom>
        </p:spPr>
      </p:pic>
      <p:pic>
        <p:nvPicPr>
          <p:cNvPr id="37" name="图片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1805" y="3488233"/>
            <a:ext cx="490909" cy="402545"/>
          </a:xfrm>
          <a:prstGeom prst="rect">
            <a:avLst/>
          </a:prstGeom>
        </p:spPr>
      </p:pic>
      <p:sp>
        <p:nvSpPr>
          <p:cNvPr id="38" name="矩形 37"/>
          <p:cNvSpPr/>
          <p:nvPr/>
        </p:nvSpPr>
        <p:spPr>
          <a:xfrm>
            <a:off x="8688288" y="3768412"/>
            <a:ext cx="2164439" cy="1015663"/>
          </a:xfrm>
          <a:prstGeom prst="rect">
            <a:avLst/>
          </a:prstGeom>
          <a:solidFill>
            <a:srgbClr val="FFFFCC"/>
          </a:solidFill>
          <a:ln w="19050">
            <a:solidFill>
              <a:srgbClr val="FFC000"/>
            </a:solidFill>
          </a:ln>
        </p:spPr>
        <p:txBody>
          <a:bodyPr wrap="square">
            <a:spAutoFit/>
          </a:bodyPr>
          <a:lstStyle/>
          <a:p>
            <a:pPr fontAlgn="ctr">
              <a:lnSpc>
                <a:spcPts val="2400"/>
              </a:lnSpc>
            </a:pPr>
            <a:r>
              <a:rPr lang="en-US" altLang="zh-CN" sz="1400" dirty="0">
                <a:latin typeface="Huawei Sans" panose="020C0503030203020204" pitchFamily="34" charset="0"/>
              </a:rPr>
              <a:t>Example: Re-mark the DSCP priority for users in a VIP group.</a:t>
            </a:r>
          </a:p>
        </p:txBody>
      </p:sp>
      <p:sp>
        <p:nvSpPr>
          <p:cNvPr id="39" name="下箭头 38"/>
          <p:cNvSpPr/>
          <p:nvPr/>
        </p:nvSpPr>
        <p:spPr>
          <a:xfrm flipV="1">
            <a:off x="7351516" y="3926068"/>
            <a:ext cx="1127970" cy="1255401"/>
          </a:xfrm>
          <a:prstGeom prst="downArrow">
            <a:avLst>
              <a:gd name="adj1" fmla="val 50000"/>
              <a:gd name="adj2" fmla="val 29537"/>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a:xfrm flipH="1">
            <a:off x="8297367" y="4444911"/>
            <a:ext cx="399393" cy="322043"/>
          </a:xfrm>
          <a:prstGeom prst="straightConnector1">
            <a:avLst/>
          </a:prstGeom>
          <a:solidFill>
            <a:srgbClr val="FFFFCC"/>
          </a:solidFill>
          <a:ln w="19050">
            <a:solidFill>
              <a:srgbClr val="FFC000"/>
            </a:solidFill>
            <a:tailEnd type="triangle"/>
          </a:ln>
        </p:spPr>
      </p:cxnSp>
      <p:sp>
        <p:nvSpPr>
          <p:cNvPr id="41" name="文本框 40"/>
          <p:cNvSpPr txBox="1"/>
          <p:nvPr/>
        </p:nvSpPr>
        <p:spPr>
          <a:xfrm>
            <a:off x="8465303" y="5571970"/>
            <a:ext cx="431528" cy="276999"/>
          </a:xfrm>
          <a:prstGeom prst="rect">
            <a:avLst/>
          </a:prstGeom>
          <a:noFill/>
        </p:spPr>
        <p:txBody>
          <a:bodyPr wrap="none" rtlCol="0">
            <a:spAutoFit/>
          </a:bodyPr>
          <a:lstStyle/>
          <a:p>
            <a:pP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22471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rot="5400000">
            <a:off x="2747477" y="3442380"/>
            <a:ext cx="731732" cy="586482"/>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0">
                <a:schemeClr val="bg1"/>
              </a:gs>
              <a:gs pos="66000">
                <a:srgbClr val="EC7061">
                  <a:alpha val="6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Security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Basic Concepts (Security Policy)</a:t>
            </a:r>
            <a:endParaRPr lang="en-US" altLang="zh-CN" dirty="0">
              <a:latin typeface="Huawei Sans" panose="020C0503030203020204" pitchFamily="34" charset="0"/>
              <a:sym typeface="Huawei Sans" panose="020C0503030203020204" pitchFamily="34" charset="0"/>
            </a:endParaRPr>
          </a:p>
        </p:txBody>
      </p:sp>
      <p:sp>
        <p:nvSpPr>
          <p:cNvPr id="24" name="圆角矩形 23"/>
          <p:cNvSpPr/>
          <p:nvPr/>
        </p:nvSpPr>
        <p:spPr>
          <a:xfrm rot="5400000" flipH="1">
            <a:off x="2916093" y="1018126"/>
            <a:ext cx="1327014" cy="2952000"/>
          </a:xfrm>
          <a:prstGeom prst="roundRect">
            <a:avLst>
              <a:gd name="adj" fmla="val 8545"/>
            </a:avLst>
          </a:prstGeom>
          <a:gradFill flip="none" rotWithShape="1">
            <a:gsLst>
              <a:gs pos="35000">
                <a:schemeClr val="bg1">
                  <a:lumMod val="85000"/>
                  <a:alpha val="50000"/>
                </a:schemeClr>
              </a:gs>
              <a:gs pos="100000">
                <a:schemeClr val="bg1">
                  <a:alpha val="0"/>
                </a:schemeClr>
              </a:gs>
            </a:gsLst>
            <a:lin ang="0" scaled="1"/>
            <a:tileRect/>
          </a:gradFill>
          <a:ln w="19050">
            <a:gradFill flip="none" rotWithShape="1">
              <a:gsLst>
                <a:gs pos="100000">
                  <a:schemeClr val="bg1">
                    <a:lumMod val="100000"/>
                    <a:alpha val="0"/>
                  </a:schemeClr>
                </a:gs>
                <a:gs pos="31000">
                  <a:schemeClr val="bg1">
                    <a:lumMod val="75000"/>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rot="16200000" flipH="1">
            <a:off x="2917171" y="3889509"/>
            <a:ext cx="1324858" cy="2952000"/>
          </a:xfrm>
          <a:prstGeom prst="roundRect">
            <a:avLst>
              <a:gd name="adj" fmla="val 8545"/>
            </a:avLst>
          </a:prstGeom>
          <a:gradFill flip="none" rotWithShape="1">
            <a:gsLst>
              <a:gs pos="35000">
                <a:srgbClr val="CCFF99">
                  <a:alpha val="50000"/>
                </a:srgbClr>
              </a:gs>
              <a:gs pos="100000">
                <a:schemeClr val="bg1">
                  <a:alpha val="0"/>
                </a:schemeClr>
              </a:gs>
            </a:gsLst>
            <a:lin ang="0" scaled="1"/>
            <a:tileRect/>
          </a:gradFill>
          <a:ln w="19050">
            <a:gradFill flip="none" rotWithShape="1">
              <a:gsLst>
                <a:gs pos="100000">
                  <a:schemeClr val="bg1">
                    <a:lumMod val="100000"/>
                    <a:alpha val="0"/>
                  </a:schemeClr>
                </a:gs>
                <a:gs pos="31000">
                  <a:srgbClr val="92D050">
                    <a:alpha val="5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a:xfrm>
            <a:off x="3807968" y="2884792"/>
            <a:ext cx="0" cy="21598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060198" y="3907708"/>
            <a:ext cx="784189" cy="276999"/>
          </a:xfrm>
          <a:prstGeom prst="rect">
            <a:avLst/>
          </a:prstGeom>
          <a:noFill/>
        </p:spPr>
        <p:txBody>
          <a:bodyPr wrap="none" rtlCol="0">
            <a:spAutoFit/>
          </a:bodyPr>
          <a:lstStyle/>
          <a:p>
            <a:pP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200269" y="5415929"/>
            <a:ext cx="1215397" cy="461665"/>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192.168.1.1/24</a:t>
            </a:r>
          </a:p>
        </p:txBody>
      </p:sp>
      <p:sp>
        <p:nvSpPr>
          <p:cNvPr id="36" name="矩形 35"/>
          <p:cNvSpPr/>
          <p:nvPr/>
        </p:nvSpPr>
        <p:spPr>
          <a:xfrm>
            <a:off x="4106688" y="2685548"/>
            <a:ext cx="1177525" cy="485518"/>
          </a:xfrm>
          <a:prstGeom prst="rect">
            <a:avLst/>
          </a:prstGeom>
          <a:noFill/>
        </p:spPr>
        <p:txBody>
          <a:bodyPr wrap="square">
            <a:spAutoFit/>
          </a:bodyPr>
          <a:lstStyle/>
          <a:p>
            <a:pPr algn="ctr" defTabSz="814388" fontAlgn="ctr">
              <a:lnSpc>
                <a:spcPct val="90000"/>
              </a:lnSpc>
              <a:spcBef>
                <a:spcPct val="35000"/>
              </a:spcBef>
              <a:buClr>
                <a:schemeClr val="accent1"/>
              </a:buClr>
              <a:buSzPct val="100000"/>
            </a:pPr>
            <a:r>
              <a:rPr lang="en-US" altLang="zh-CN" sz="1400" dirty="0">
                <a:solidFill>
                  <a:schemeClr val="bg1">
                    <a:lumMod val="65000"/>
                  </a:schemeClr>
                </a:solidFill>
                <a:latin typeface="Huawei Sans" panose="020C0503030203020204" pitchFamily="34" charset="0"/>
              </a:rPr>
              <a:t>External network</a:t>
            </a:r>
            <a:endParaRPr lang="en-US" altLang="zh-CN" sz="1400" kern="0" dirty="0">
              <a:solidFill>
                <a:schemeClr val="bg1">
                  <a:lumMod val="65000"/>
                </a:schemeClr>
              </a:solidFill>
              <a:latin typeface="Huawei Sans" panose="020C0503030203020204" pitchFamily="34" charset="0"/>
              <a:cs typeface="Arial" pitchFamily="34" charset="0"/>
            </a:endParaRPr>
          </a:p>
        </p:txBody>
      </p:sp>
      <p:sp>
        <p:nvSpPr>
          <p:cNvPr id="37" name="矩形 36"/>
          <p:cNvSpPr/>
          <p:nvPr/>
        </p:nvSpPr>
        <p:spPr>
          <a:xfrm>
            <a:off x="4212732" y="4948215"/>
            <a:ext cx="837089" cy="291618"/>
          </a:xfrm>
          <a:prstGeom prst="rect">
            <a:avLst/>
          </a:prstGeom>
          <a:noFill/>
        </p:spPr>
        <p:txBody>
          <a:bodyPr wrap="none">
            <a:spAutoFit/>
          </a:bodyPr>
          <a:lstStyle/>
          <a:p>
            <a:pPr algn="ctr" defTabSz="814388" fontAlgn="ctr">
              <a:lnSpc>
                <a:spcPct val="90000"/>
              </a:lnSpc>
              <a:spcBef>
                <a:spcPct val="35000"/>
              </a:spcBef>
              <a:buClr>
                <a:schemeClr val="accent1"/>
              </a:buClr>
              <a:buSzPct val="100000"/>
            </a:pPr>
            <a:r>
              <a:rPr lang="en-US" altLang="zh-CN" sz="1400" dirty="0">
                <a:solidFill>
                  <a:srgbClr val="00B050"/>
                </a:solidFill>
                <a:latin typeface="Huawei Sans" panose="020C0503030203020204" pitchFamily="34" charset="0"/>
              </a:rPr>
              <a:t>Intranet</a:t>
            </a:r>
            <a:endParaRPr lang="en-US" altLang="zh-CN" sz="1400" kern="0" dirty="0">
              <a:solidFill>
                <a:srgbClr val="00B050"/>
              </a:solidFill>
              <a:latin typeface="Huawei Sans" panose="020C0503030203020204" pitchFamily="34" charset="0"/>
              <a:cs typeface="Arial" pitchFamily="34" charset="0"/>
            </a:endParaRPr>
          </a:p>
        </p:txBody>
      </p:sp>
      <p:sp>
        <p:nvSpPr>
          <p:cNvPr id="38" name="任意多边形 37"/>
          <p:cNvSpPr/>
          <p:nvPr/>
        </p:nvSpPr>
        <p:spPr>
          <a:xfrm>
            <a:off x="3247220" y="2214557"/>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725" descr="图片3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9982" y="1576533"/>
            <a:ext cx="640440" cy="53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圆角矩形 42"/>
          <p:cNvSpPr/>
          <p:nvPr/>
        </p:nvSpPr>
        <p:spPr>
          <a:xfrm>
            <a:off x="476250" y="3376038"/>
            <a:ext cx="2362360" cy="725450"/>
          </a:xfrm>
          <a:prstGeom prst="roundRect">
            <a:avLst>
              <a:gd name="adj" fmla="val 7486"/>
            </a:avLst>
          </a:pr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fontAlgn="ctr">
              <a:buFont typeface="Arial" panose="020B0604020202020204" pitchFamily="34" charset="0"/>
              <a:buChar char="•"/>
            </a:pPr>
            <a:r>
              <a:rPr lang="en-US" altLang="zh-CN" sz="1200" b="1" dirty="0">
                <a:solidFill>
                  <a:srgbClr val="C00000"/>
                </a:solidFill>
                <a:latin typeface="Huawei Sans" panose="020C0503030203020204" pitchFamily="34" charset="0"/>
              </a:rPr>
              <a:t>Control traffic forwarding</a:t>
            </a:r>
          </a:p>
          <a:p>
            <a:pPr marL="177800" indent="-177800" fontAlgn="ctr">
              <a:buFont typeface="Arial" panose="020B0604020202020204" pitchFamily="34" charset="0"/>
              <a:buChar char="•"/>
            </a:pPr>
            <a:r>
              <a:rPr lang="en-US" altLang="zh-CN" sz="1200" b="1" dirty="0">
                <a:solidFill>
                  <a:srgbClr val="C00000"/>
                </a:solidFill>
                <a:latin typeface="Huawei Sans" panose="020C0503030203020204" pitchFamily="34" charset="0"/>
              </a:rPr>
              <a:t>Control content security monitoring</a:t>
            </a:r>
          </a:p>
        </p:txBody>
      </p:sp>
      <p:sp>
        <p:nvSpPr>
          <p:cNvPr id="44" name="矩形 43"/>
          <p:cNvSpPr/>
          <p:nvPr/>
        </p:nvSpPr>
        <p:spPr>
          <a:xfrm>
            <a:off x="5372100" y="1382286"/>
            <a:ext cx="6376988" cy="5125506"/>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altLang="zh-CN" sz="1400" dirty="0" smtClean="0">
                <a:latin typeface="Huawei Sans" panose="020C0503030203020204" pitchFamily="34" charset="0"/>
              </a:rPr>
              <a:t>The firewall can identify traffic attributes and match the attributes with security policy conditions.</a:t>
            </a:r>
          </a:p>
          <a:p>
            <a:pPr marL="285750" indent="-285750" fontAlgn="ctr">
              <a:lnSpc>
                <a:spcPts val="2400"/>
              </a:lnSpc>
              <a:spcAft>
                <a:spcPts val="600"/>
              </a:spcAft>
              <a:buFont typeface="Arial" panose="020B0604020202020204" pitchFamily="34" charset="0"/>
              <a:buChar char="•"/>
            </a:pPr>
            <a:r>
              <a:rPr lang="en-US" altLang="zh-CN" sz="1400" dirty="0" smtClean="0">
                <a:latin typeface="Huawei Sans" panose="020C0503030203020204" pitchFamily="34" charset="0"/>
              </a:rPr>
              <a:t>If all the conditions are met, the traffic matches the security policy. The firewall then applies the action defined in the matching security policy to the traffic.</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57175" defTabSz="914034" fontAlgn="ctr">
              <a:lnSpc>
                <a:spcPct val="140000"/>
              </a:lnSpc>
              <a:spcBef>
                <a:spcPts val="720"/>
              </a:spcBef>
              <a:spcAft>
                <a:spcPts val="600"/>
              </a:spcAft>
              <a:buSzPct val="50000"/>
              <a:buFont typeface="Wingdings" panose="05000000000000000000" pitchFamily="2" charset="2"/>
              <a:buChar char="p"/>
            </a:pPr>
            <a:r>
              <a:rPr lang="en-US" altLang="zh-CN" sz="1200" dirty="0" smtClean="0">
                <a:latin typeface="Huawei Sans" panose="020C0503030203020204" pitchFamily="34" charset="0"/>
              </a:rPr>
              <a:t>If the action is </a:t>
            </a:r>
            <a:r>
              <a:rPr lang="en-US" altLang="zh-CN" sz="1200" b="1" dirty="0" smtClean="0">
                <a:latin typeface="Huawei Sans" panose="020C0503030203020204" pitchFamily="34" charset="0"/>
              </a:rPr>
              <a:t>permit</a:t>
            </a:r>
            <a:r>
              <a:rPr lang="en-US" altLang="zh-CN" sz="1200" dirty="0" smtClean="0">
                <a:latin typeface="Huawei Sans" panose="020C0503030203020204" pitchFamily="34" charset="0"/>
              </a:rPr>
              <a:t>, the firewall checks the traffic content, and determines whether to permit traffic based on content security detection results.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57175" defTabSz="914034" fontAlgn="ctr">
              <a:lnSpc>
                <a:spcPct val="140000"/>
              </a:lnSpc>
              <a:spcBef>
                <a:spcPts val="720"/>
              </a:spcBef>
              <a:spcAft>
                <a:spcPts val="600"/>
              </a:spcAft>
              <a:buSzPct val="50000"/>
              <a:buFont typeface="Wingdings" panose="05000000000000000000" pitchFamily="2" charset="2"/>
              <a:buChar char="p"/>
            </a:pPr>
            <a:r>
              <a:rPr lang="en-US" altLang="zh-CN" sz="1200" dirty="0" smtClean="0">
                <a:latin typeface="Huawei Sans" panose="020C0503030203020204" pitchFamily="34" charset="0"/>
              </a:rPr>
              <a:t>If the action is </a:t>
            </a:r>
            <a:r>
              <a:rPr lang="en-US" altLang="zh-CN" sz="1200" b="1" dirty="0" smtClean="0">
                <a:latin typeface="Huawei Sans" panose="020C0503030203020204" pitchFamily="34" charset="0"/>
              </a:rPr>
              <a:t>deny</a:t>
            </a:r>
            <a:r>
              <a:rPr lang="en-US" altLang="zh-CN" sz="1200" dirty="0" smtClean="0">
                <a:latin typeface="Huawei Sans" panose="020C0503030203020204" pitchFamily="34" charset="0"/>
              </a:rPr>
              <a:t>, the firewall does not allow the traffic to pass through.</a:t>
            </a:r>
          </a:p>
          <a:p>
            <a:pPr marL="285750" indent="-285750" fontAlgn="ctr">
              <a:lnSpc>
                <a:spcPts val="2400"/>
              </a:lnSpc>
              <a:spcAft>
                <a:spcPts val="600"/>
              </a:spcAft>
              <a:buFont typeface="Arial" panose="020B0604020202020204" pitchFamily="34" charset="0"/>
              <a:buChar char="•"/>
            </a:pPr>
            <a:r>
              <a:rPr lang="en-US" altLang="zh-CN" sz="1400" dirty="0" smtClean="0">
                <a:latin typeface="Huawei Sans" panose="020C0503030203020204" pitchFamily="34" charset="0"/>
              </a:rPr>
              <a:t>Integrated content security detection uses the intelligent awareness engine to detect and process the content of a flow, implementing content security functions including antivirus, intrusion prevention, URL filtering, DNS filtering, file filtering, content filtering, application behavior control, email filtering, and Advanced Persistent Threat (APT) defense. This ensures network security.</a:t>
            </a:r>
          </a:p>
          <a:p>
            <a:pPr marL="285750" indent="-285750" fontAlgn="ctr">
              <a:lnSpc>
                <a:spcPts val="24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descr="防火墙.png"/>
          <p:cNvPicPr>
            <a:picLocks noChangeAspect="1"/>
          </p:cNvPicPr>
          <p:nvPr/>
        </p:nvPicPr>
        <p:blipFill>
          <a:blip r:embed="rId4" cstate="print"/>
          <a:stretch>
            <a:fillRect/>
          </a:stretch>
        </p:blipFill>
        <p:spPr>
          <a:xfrm>
            <a:off x="3562078" y="3841882"/>
            <a:ext cx="490909" cy="401653"/>
          </a:xfrm>
          <a:prstGeom prst="rect">
            <a:avLst/>
          </a:prstGeom>
        </p:spPr>
      </p:pic>
      <p:pic>
        <p:nvPicPr>
          <p:cNvPr id="34" name="图片 11" descr="开放网络-蓝.png"/>
          <p:cNvPicPr>
            <a:picLocks noChangeAspect="1"/>
          </p:cNvPicPr>
          <p:nvPr/>
        </p:nvPicPr>
        <p:blipFill>
          <a:blip r:embed="rId5" cstate="print"/>
          <a:stretch>
            <a:fillRect/>
          </a:stretch>
        </p:blipFill>
        <p:spPr>
          <a:xfrm>
            <a:off x="3594137" y="4999435"/>
            <a:ext cx="445956" cy="343290"/>
          </a:xfrm>
          <a:prstGeom prst="rect">
            <a:avLst/>
          </a:prstGeom>
        </p:spPr>
      </p:pic>
      <p:cxnSp>
        <p:nvCxnSpPr>
          <p:cNvPr id="46" name="直接箭头连接符 45"/>
          <p:cNvCxnSpPr/>
          <p:nvPr/>
        </p:nvCxnSpPr>
        <p:spPr>
          <a:xfrm>
            <a:off x="3451294" y="2016333"/>
            <a:ext cx="0" cy="2686746"/>
          </a:xfrm>
          <a:prstGeom prst="straightConnector1">
            <a:avLst/>
          </a:prstGeom>
          <a:noFill/>
          <a:ln w="76200">
            <a:solidFill>
              <a:srgbClr val="C00000">
                <a:alpha val="40000"/>
              </a:srgb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7" name="椭圆 46"/>
          <p:cNvSpPr/>
          <p:nvPr/>
        </p:nvSpPr>
        <p:spPr>
          <a:xfrm>
            <a:off x="3330941" y="3627666"/>
            <a:ext cx="223926" cy="223926"/>
          </a:xfrm>
          <a:prstGeom prst="ellipse">
            <a:avLst/>
          </a:prstGeom>
          <a:solidFill>
            <a:schemeClr val="bg1"/>
          </a:solidFill>
          <a:ln w="381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686130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Security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Intranet Security (Wired Network) (1)</a:t>
            </a:r>
            <a:endParaRPr lang="en-US" altLang="zh-CN" dirty="0">
              <a:latin typeface="Huawei Sans" panose="020C0503030203020204" pitchFamily="34" charset="0"/>
              <a:sym typeface="Huawei Sans" panose="020C0503030203020204" pitchFamily="34" charset="0"/>
            </a:endParaRPr>
          </a:p>
        </p:txBody>
      </p:sp>
      <p:cxnSp>
        <p:nvCxnSpPr>
          <p:cNvPr id="62" name="直接连接符 61"/>
          <p:cNvCxnSpPr/>
          <p:nvPr/>
        </p:nvCxnSpPr>
        <p:spPr>
          <a:xfrm>
            <a:off x="3392829" y="2301060"/>
            <a:ext cx="0" cy="1110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3719820" y="3104171"/>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grpSp>
        <p:nvGrpSpPr>
          <p:cNvPr id="83" name="组合 82"/>
          <p:cNvGrpSpPr/>
          <p:nvPr/>
        </p:nvGrpSpPr>
        <p:grpSpPr>
          <a:xfrm>
            <a:off x="1906567" y="3237002"/>
            <a:ext cx="2958398" cy="1106223"/>
            <a:chOff x="580445" y="5592914"/>
            <a:chExt cx="587296" cy="284358"/>
          </a:xfrm>
        </p:grpSpPr>
        <p:grpSp>
          <p:nvGrpSpPr>
            <p:cNvPr id="84" name="组合 83"/>
            <p:cNvGrpSpPr/>
            <p:nvPr/>
          </p:nvGrpSpPr>
          <p:grpSpPr>
            <a:xfrm>
              <a:off x="580445" y="5592914"/>
              <a:ext cx="587296" cy="273463"/>
              <a:chOff x="6600056" y="4353447"/>
              <a:chExt cx="1296144" cy="833967"/>
            </a:xfrm>
          </p:grpSpPr>
          <p:cxnSp>
            <p:nvCxnSpPr>
              <p:cNvPr id="86" name="直接连接符 8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5" name="直接连接符 84"/>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8" name="图片 87" descr="接入交换机.png"/>
          <p:cNvPicPr>
            <a:picLocks noChangeAspect="1"/>
          </p:cNvPicPr>
          <p:nvPr/>
        </p:nvPicPr>
        <p:blipFill>
          <a:blip r:embed="rId3" cstate="print"/>
          <a:stretch>
            <a:fillRect/>
          </a:stretch>
        </p:blipFill>
        <p:spPr>
          <a:xfrm>
            <a:off x="3148169" y="3039327"/>
            <a:ext cx="489321" cy="400353"/>
          </a:xfrm>
          <a:prstGeom prst="rect">
            <a:avLst/>
          </a:prstGeom>
        </p:spPr>
      </p:pic>
      <p:pic>
        <p:nvPicPr>
          <p:cNvPr id="89" name="图片 88" descr="PC.png"/>
          <p:cNvPicPr>
            <a:picLocks noChangeAspect="1"/>
          </p:cNvPicPr>
          <p:nvPr/>
        </p:nvPicPr>
        <p:blipFill>
          <a:blip r:embed="rId4" cstate="print"/>
          <a:stretch>
            <a:fillRect/>
          </a:stretch>
        </p:blipFill>
        <p:spPr>
          <a:xfrm>
            <a:off x="1497307" y="4195722"/>
            <a:ext cx="539063" cy="414000"/>
          </a:xfrm>
          <a:prstGeom prst="rect">
            <a:avLst/>
          </a:prstGeom>
        </p:spPr>
      </p:pic>
      <p:pic>
        <p:nvPicPr>
          <p:cNvPr id="90" name="图片 89" descr="PC.png"/>
          <p:cNvPicPr>
            <a:picLocks noChangeAspect="1"/>
          </p:cNvPicPr>
          <p:nvPr/>
        </p:nvPicPr>
        <p:blipFill>
          <a:blip r:embed="rId4" cstate="print"/>
          <a:stretch>
            <a:fillRect/>
          </a:stretch>
        </p:blipFill>
        <p:spPr>
          <a:xfrm>
            <a:off x="3065080" y="4195722"/>
            <a:ext cx="539063" cy="414000"/>
          </a:xfrm>
          <a:prstGeom prst="rect">
            <a:avLst/>
          </a:prstGeom>
        </p:spPr>
      </p:pic>
      <p:pic>
        <p:nvPicPr>
          <p:cNvPr id="91" name="图片 90" descr="PC.png"/>
          <p:cNvPicPr>
            <a:picLocks noChangeAspect="1"/>
          </p:cNvPicPr>
          <p:nvPr/>
        </p:nvPicPr>
        <p:blipFill>
          <a:blip r:embed="rId4" cstate="print"/>
          <a:stretch>
            <a:fillRect/>
          </a:stretch>
        </p:blipFill>
        <p:spPr>
          <a:xfrm>
            <a:off x="4755219" y="4195722"/>
            <a:ext cx="539063" cy="414000"/>
          </a:xfrm>
          <a:prstGeom prst="rect">
            <a:avLst/>
          </a:prstGeom>
        </p:spPr>
      </p:pic>
      <p:pic>
        <p:nvPicPr>
          <p:cNvPr id="92" name="图片 91" descr="防火墙.png"/>
          <p:cNvPicPr>
            <a:picLocks noChangeAspect="1"/>
          </p:cNvPicPr>
          <p:nvPr/>
        </p:nvPicPr>
        <p:blipFill>
          <a:blip r:embed="rId5" cstate="print"/>
          <a:stretch>
            <a:fillRect/>
          </a:stretch>
        </p:blipFill>
        <p:spPr>
          <a:xfrm>
            <a:off x="3150523" y="2105356"/>
            <a:ext cx="490909" cy="401653"/>
          </a:xfrm>
          <a:prstGeom prst="rect">
            <a:avLst/>
          </a:prstGeom>
        </p:spPr>
      </p:pic>
      <p:sp>
        <p:nvSpPr>
          <p:cNvPr id="93" name="圆角矩形 92"/>
          <p:cNvSpPr/>
          <p:nvPr/>
        </p:nvSpPr>
        <p:spPr>
          <a:xfrm>
            <a:off x="802999" y="1306648"/>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Broadcast storm control</a:t>
            </a:r>
          </a:p>
        </p:txBody>
      </p:sp>
      <p:sp>
        <p:nvSpPr>
          <p:cNvPr id="94" name="圆角矩形 93"/>
          <p:cNvSpPr/>
          <p:nvPr/>
        </p:nvSpPr>
        <p:spPr>
          <a:xfrm>
            <a:off x="802999" y="1742612"/>
            <a:ext cx="5184576" cy="451888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95" name="圆角矩形 94"/>
          <p:cNvSpPr/>
          <p:nvPr/>
        </p:nvSpPr>
        <p:spPr>
          <a:xfrm>
            <a:off x="6186671" y="1306648"/>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DHCP snooping</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96" name="圆角矩形 95"/>
          <p:cNvSpPr/>
          <p:nvPr/>
        </p:nvSpPr>
        <p:spPr>
          <a:xfrm>
            <a:off x="6186671" y="1742612"/>
            <a:ext cx="5184576" cy="451888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97" name="矩形 96"/>
          <p:cNvSpPr/>
          <p:nvPr/>
        </p:nvSpPr>
        <p:spPr>
          <a:xfrm>
            <a:off x="802999" y="4645623"/>
            <a:ext cx="5184575" cy="861774"/>
          </a:xfrm>
          <a:prstGeom prst="rect">
            <a:avLst/>
          </a:prstGeom>
        </p:spPr>
        <p:txBody>
          <a:bodyPr wrap="square">
            <a:spAutoFit/>
          </a:bodyPr>
          <a:lstStyle/>
          <a:p>
            <a:pPr fontAlgn="ctr">
              <a:lnSpc>
                <a:spcPts val="2000"/>
              </a:lnSpc>
            </a:pPr>
            <a:r>
              <a:rPr lang="en-US" sz="1400" dirty="0" smtClean="0">
                <a:latin typeface="Huawei Sans" panose="020C0503030203020204" pitchFamily="34" charset="0"/>
              </a:rPr>
              <a:t>On downlink interfaces of the access layer, configure suppression of broadcast, unknown unicast, and multicast (BUM) packets to effectively reduce broadcast storms.</a:t>
            </a:r>
            <a:endParaRPr lang="en-US" sz="1400" dirty="0">
              <a:latin typeface="Huawei Sans" panose="020C0503030203020204" pitchFamily="34" charset="0"/>
            </a:endParaRPr>
          </a:p>
        </p:txBody>
      </p:sp>
      <p:sp>
        <p:nvSpPr>
          <p:cNvPr id="98" name="椭圆 97"/>
          <p:cNvSpPr/>
          <p:nvPr/>
        </p:nvSpPr>
        <p:spPr>
          <a:xfrm>
            <a:off x="3049644" y="3327275"/>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9" name="椭圆 98"/>
          <p:cNvSpPr/>
          <p:nvPr/>
        </p:nvSpPr>
        <p:spPr>
          <a:xfrm>
            <a:off x="3301367" y="3390004"/>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0" name="椭圆 99"/>
          <p:cNvSpPr/>
          <p:nvPr/>
        </p:nvSpPr>
        <p:spPr>
          <a:xfrm>
            <a:off x="3536299" y="3327275"/>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01" name="直接连接符 100"/>
          <p:cNvCxnSpPr/>
          <p:nvPr/>
        </p:nvCxnSpPr>
        <p:spPr>
          <a:xfrm>
            <a:off x="8751420" y="2301060"/>
            <a:ext cx="0" cy="1110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9078411" y="3104171"/>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grpSp>
        <p:nvGrpSpPr>
          <p:cNvPr id="103" name="组合 102"/>
          <p:cNvGrpSpPr/>
          <p:nvPr/>
        </p:nvGrpSpPr>
        <p:grpSpPr>
          <a:xfrm>
            <a:off x="7265158" y="3237002"/>
            <a:ext cx="2958398" cy="1106223"/>
            <a:chOff x="580445" y="5592914"/>
            <a:chExt cx="587296" cy="284358"/>
          </a:xfrm>
        </p:grpSpPr>
        <p:grpSp>
          <p:nvGrpSpPr>
            <p:cNvPr id="104" name="组合 103"/>
            <p:cNvGrpSpPr/>
            <p:nvPr/>
          </p:nvGrpSpPr>
          <p:grpSpPr>
            <a:xfrm>
              <a:off x="580445" y="5592914"/>
              <a:ext cx="587296" cy="273463"/>
              <a:chOff x="6600056" y="4353447"/>
              <a:chExt cx="1296144" cy="833967"/>
            </a:xfrm>
          </p:grpSpPr>
          <p:cxnSp>
            <p:nvCxnSpPr>
              <p:cNvPr id="106" name="直接连接符 10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5" name="直接连接符 104"/>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107" descr="接入交换机.png"/>
          <p:cNvPicPr>
            <a:picLocks noChangeAspect="1"/>
          </p:cNvPicPr>
          <p:nvPr/>
        </p:nvPicPr>
        <p:blipFill>
          <a:blip r:embed="rId3" cstate="print"/>
          <a:stretch>
            <a:fillRect/>
          </a:stretch>
        </p:blipFill>
        <p:spPr>
          <a:xfrm>
            <a:off x="8506760" y="3039327"/>
            <a:ext cx="489321" cy="400353"/>
          </a:xfrm>
          <a:prstGeom prst="rect">
            <a:avLst/>
          </a:prstGeom>
        </p:spPr>
      </p:pic>
      <p:pic>
        <p:nvPicPr>
          <p:cNvPr id="109" name="图片 108" descr="PC.png"/>
          <p:cNvPicPr>
            <a:picLocks noChangeAspect="1"/>
          </p:cNvPicPr>
          <p:nvPr/>
        </p:nvPicPr>
        <p:blipFill>
          <a:blip r:embed="rId4" cstate="print"/>
          <a:stretch>
            <a:fillRect/>
          </a:stretch>
        </p:blipFill>
        <p:spPr>
          <a:xfrm>
            <a:off x="6855898" y="4195722"/>
            <a:ext cx="539063" cy="414000"/>
          </a:xfrm>
          <a:prstGeom prst="rect">
            <a:avLst/>
          </a:prstGeom>
        </p:spPr>
      </p:pic>
      <p:pic>
        <p:nvPicPr>
          <p:cNvPr id="110" name="图片 109" descr="PC.png"/>
          <p:cNvPicPr>
            <a:picLocks noChangeAspect="1"/>
          </p:cNvPicPr>
          <p:nvPr/>
        </p:nvPicPr>
        <p:blipFill>
          <a:blip r:embed="rId4" cstate="print"/>
          <a:stretch>
            <a:fillRect/>
          </a:stretch>
        </p:blipFill>
        <p:spPr>
          <a:xfrm>
            <a:off x="8423671" y="4195722"/>
            <a:ext cx="539063" cy="414000"/>
          </a:xfrm>
          <a:prstGeom prst="rect">
            <a:avLst/>
          </a:prstGeom>
        </p:spPr>
      </p:pic>
      <p:pic>
        <p:nvPicPr>
          <p:cNvPr id="111" name="图片 110" descr="PC.png"/>
          <p:cNvPicPr>
            <a:picLocks noChangeAspect="1"/>
          </p:cNvPicPr>
          <p:nvPr/>
        </p:nvPicPr>
        <p:blipFill>
          <a:blip r:embed="rId4" cstate="print"/>
          <a:stretch>
            <a:fillRect/>
          </a:stretch>
        </p:blipFill>
        <p:spPr>
          <a:xfrm>
            <a:off x="10113810" y="4195722"/>
            <a:ext cx="539063" cy="414000"/>
          </a:xfrm>
          <a:prstGeom prst="rect">
            <a:avLst/>
          </a:prstGeom>
        </p:spPr>
      </p:pic>
      <p:pic>
        <p:nvPicPr>
          <p:cNvPr id="112" name="图片 111" descr="防火墙.png"/>
          <p:cNvPicPr>
            <a:picLocks noChangeAspect="1"/>
          </p:cNvPicPr>
          <p:nvPr/>
        </p:nvPicPr>
        <p:blipFill>
          <a:blip r:embed="rId5" cstate="print"/>
          <a:stretch>
            <a:fillRect/>
          </a:stretch>
        </p:blipFill>
        <p:spPr>
          <a:xfrm>
            <a:off x="8509114" y="2105356"/>
            <a:ext cx="490909" cy="401653"/>
          </a:xfrm>
          <a:prstGeom prst="rect">
            <a:avLst/>
          </a:prstGeom>
        </p:spPr>
      </p:pic>
      <p:sp>
        <p:nvSpPr>
          <p:cNvPr id="113" name="椭圆 112"/>
          <p:cNvSpPr/>
          <p:nvPr/>
        </p:nvSpPr>
        <p:spPr>
          <a:xfrm>
            <a:off x="8408235" y="3327275"/>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4" name="椭圆 113"/>
          <p:cNvSpPr/>
          <p:nvPr/>
        </p:nvSpPr>
        <p:spPr>
          <a:xfrm>
            <a:off x="8659958" y="3390004"/>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5" name="椭圆 114"/>
          <p:cNvSpPr/>
          <p:nvPr/>
        </p:nvSpPr>
        <p:spPr>
          <a:xfrm>
            <a:off x="8894890" y="3327275"/>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16" name="直接箭头连接符 115"/>
          <p:cNvCxnSpPr/>
          <p:nvPr/>
        </p:nvCxnSpPr>
        <p:spPr>
          <a:xfrm flipH="1" flipV="1">
            <a:off x="4088252" y="3548456"/>
            <a:ext cx="849622" cy="591173"/>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a:xfrm flipV="1">
            <a:off x="1899505" y="3572673"/>
            <a:ext cx="758442" cy="524211"/>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p:nvPr/>
        </p:nvCxnSpPr>
        <p:spPr>
          <a:xfrm flipV="1">
            <a:off x="3536299" y="3588124"/>
            <a:ext cx="0" cy="50876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p:nvPr/>
        </p:nvCxnSpPr>
        <p:spPr>
          <a:xfrm flipH="1">
            <a:off x="1025745" y="2287493"/>
            <a:ext cx="292037"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a:xfrm>
            <a:off x="1312109" y="2121169"/>
            <a:ext cx="1132041" cy="307777"/>
          </a:xfrm>
          <a:prstGeom prst="rect">
            <a:avLst/>
          </a:prstGeom>
          <a:noFill/>
        </p:spPr>
        <p:txBody>
          <a:bodyPr wrap="none" rtlCol="0">
            <a:spAutoFit/>
          </a:bodyPr>
          <a:lstStyle/>
          <a:p>
            <a:pPr fontAlgn="ctr"/>
            <a:r>
              <a:rPr lang="en-US" sz="1400" dirty="0" smtClean="0">
                <a:latin typeface="Huawei Sans" panose="020C0503030203020204" pitchFamily="34" charset="0"/>
              </a:rPr>
              <a:t>BUM traffic</a:t>
            </a:r>
            <a:endParaRPr lang="en-US" altLang="zh-CN" sz="1400" dirty="0">
              <a:latin typeface="Huawei Sans" panose="020C0503030203020204" pitchFamily="34" charset="0"/>
            </a:endParaRPr>
          </a:p>
        </p:txBody>
      </p:sp>
      <p:sp>
        <p:nvSpPr>
          <p:cNvPr id="121" name="文本框 120"/>
          <p:cNvSpPr txBox="1"/>
          <p:nvPr/>
        </p:nvSpPr>
        <p:spPr>
          <a:xfrm>
            <a:off x="1312109" y="2464546"/>
            <a:ext cx="1820659" cy="523220"/>
          </a:xfrm>
          <a:prstGeom prst="rect">
            <a:avLst/>
          </a:prstGeom>
          <a:noFill/>
        </p:spPr>
        <p:txBody>
          <a:bodyPr wrap="square" rtlCol="0">
            <a:spAutoFit/>
          </a:bodyPr>
          <a:lstStyle/>
          <a:p>
            <a:pPr fontAlgn="ctr"/>
            <a:r>
              <a:rPr lang="en-US" sz="1400" dirty="0" smtClean="0">
                <a:latin typeface="Huawei Sans" panose="020C0503030203020204" pitchFamily="34" charset="0"/>
              </a:rPr>
              <a:t>Broadcast storm suppression</a:t>
            </a:r>
            <a:endParaRPr lang="en-US" altLang="zh-CN" sz="1400" dirty="0">
              <a:latin typeface="Huawei Sans" panose="020C0503030203020204" pitchFamily="34" charset="0"/>
            </a:endParaRPr>
          </a:p>
        </p:txBody>
      </p:sp>
      <p:sp>
        <p:nvSpPr>
          <p:cNvPr id="122" name="椭圆 121"/>
          <p:cNvSpPr/>
          <p:nvPr/>
        </p:nvSpPr>
        <p:spPr>
          <a:xfrm>
            <a:off x="1077178" y="2634694"/>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椭圆 122"/>
          <p:cNvSpPr/>
          <p:nvPr/>
        </p:nvSpPr>
        <p:spPr>
          <a:xfrm>
            <a:off x="8652895" y="2928610"/>
            <a:ext cx="182924" cy="18292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24" name="直接箭头连接符 123"/>
          <p:cNvCxnSpPr/>
          <p:nvPr/>
        </p:nvCxnSpPr>
        <p:spPr>
          <a:xfrm flipH="1">
            <a:off x="6286869" y="2380802"/>
            <a:ext cx="29203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a:xfrm>
            <a:off x="6573233" y="2214478"/>
            <a:ext cx="1904689" cy="307777"/>
          </a:xfrm>
          <a:prstGeom prst="rect">
            <a:avLst/>
          </a:prstGeom>
          <a:noFill/>
        </p:spPr>
        <p:txBody>
          <a:bodyPr wrap="none" rtlCol="0">
            <a:spAutoFit/>
          </a:bodyPr>
          <a:lstStyle/>
          <a:p>
            <a:pPr fontAlgn="ctr"/>
            <a:r>
              <a:rPr lang="en-US" sz="1400" dirty="0" smtClean="0">
                <a:latin typeface="Huawei Sans" panose="020C0503030203020204" pitchFamily="34" charset="0"/>
              </a:rPr>
              <a:t>Valid DHCP response</a:t>
            </a:r>
            <a:endParaRPr lang="en-US" sz="1400" dirty="0">
              <a:latin typeface="Huawei Sans" panose="020C0503030203020204" pitchFamily="34" charset="0"/>
            </a:endParaRPr>
          </a:p>
        </p:txBody>
      </p:sp>
      <p:sp>
        <p:nvSpPr>
          <p:cNvPr id="126" name="文本框 125"/>
          <p:cNvSpPr txBox="1"/>
          <p:nvPr/>
        </p:nvSpPr>
        <p:spPr>
          <a:xfrm>
            <a:off x="6573233" y="2557855"/>
            <a:ext cx="1569660" cy="307777"/>
          </a:xfrm>
          <a:prstGeom prst="rect">
            <a:avLst/>
          </a:prstGeom>
          <a:noFill/>
        </p:spPr>
        <p:txBody>
          <a:bodyPr wrap="none" rtlCol="0">
            <a:spAutoFit/>
          </a:bodyPr>
          <a:lstStyle/>
          <a:p>
            <a:pPr fontAlgn="ctr"/>
            <a:r>
              <a:rPr lang="en-US" sz="1400" dirty="0" smtClean="0">
                <a:latin typeface="Huawei Sans" panose="020C0503030203020204" pitchFamily="34" charset="0"/>
              </a:rPr>
              <a:t>Trusted interface</a:t>
            </a:r>
            <a:endParaRPr lang="en-US" altLang="zh-CN" sz="1400" dirty="0">
              <a:latin typeface="Huawei Sans" panose="020C0503030203020204" pitchFamily="34" charset="0"/>
            </a:endParaRPr>
          </a:p>
        </p:txBody>
      </p:sp>
      <p:sp>
        <p:nvSpPr>
          <p:cNvPr id="127" name="椭圆 126"/>
          <p:cNvSpPr/>
          <p:nvPr/>
        </p:nvSpPr>
        <p:spPr>
          <a:xfrm>
            <a:off x="6338302" y="2634081"/>
            <a:ext cx="182924" cy="18292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8" name="文本框 127"/>
          <p:cNvSpPr txBox="1"/>
          <p:nvPr/>
        </p:nvSpPr>
        <p:spPr>
          <a:xfrm>
            <a:off x="6573233" y="2895619"/>
            <a:ext cx="1770036" cy="307777"/>
          </a:xfrm>
          <a:prstGeom prst="rect">
            <a:avLst/>
          </a:prstGeom>
          <a:noFill/>
        </p:spPr>
        <p:txBody>
          <a:bodyPr wrap="none" rtlCol="0">
            <a:spAutoFit/>
          </a:bodyPr>
          <a:lstStyle/>
          <a:p>
            <a:pPr fontAlgn="ctr"/>
            <a:r>
              <a:rPr lang="en-US" sz="1400" dirty="0" smtClean="0">
                <a:latin typeface="Huawei Sans" panose="020C0503030203020204" pitchFamily="34" charset="0"/>
              </a:rPr>
              <a:t>Untrusted interface</a:t>
            </a:r>
            <a:endParaRPr lang="en-US" altLang="zh-CN" sz="1400" dirty="0">
              <a:latin typeface="Huawei Sans" panose="020C0503030203020204" pitchFamily="34" charset="0"/>
            </a:endParaRPr>
          </a:p>
        </p:txBody>
      </p:sp>
      <p:sp>
        <p:nvSpPr>
          <p:cNvPr id="129" name="椭圆 128"/>
          <p:cNvSpPr/>
          <p:nvPr/>
        </p:nvSpPr>
        <p:spPr>
          <a:xfrm>
            <a:off x="6338302" y="2971845"/>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30" name="直接箭头连接符 129"/>
          <p:cNvCxnSpPr/>
          <p:nvPr/>
        </p:nvCxnSpPr>
        <p:spPr>
          <a:xfrm>
            <a:off x="8930956" y="2577898"/>
            <a:ext cx="0" cy="39091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31" name="文本框 130"/>
          <p:cNvSpPr txBox="1"/>
          <p:nvPr/>
        </p:nvSpPr>
        <p:spPr>
          <a:xfrm>
            <a:off x="9078411" y="2151825"/>
            <a:ext cx="1233030" cy="307777"/>
          </a:xfrm>
          <a:prstGeom prst="rect">
            <a:avLst/>
          </a:prstGeom>
          <a:noFill/>
        </p:spPr>
        <p:txBody>
          <a:bodyPr wrap="none" rtlCol="0">
            <a:spAutoFit/>
          </a:bodyPr>
          <a:lstStyle/>
          <a:p>
            <a:pPr fontAlgn="ctr"/>
            <a:r>
              <a:rPr lang="en-US" sz="1400" dirty="0" smtClean="0">
                <a:latin typeface="Huawei Sans" panose="020C0503030203020204" pitchFamily="34" charset="0"/>
              </a:rPr>
              <a:t>DHCP server</a:t>
            </a:r>
            <a:endParaRPr lang="en-US" altLang="zh-CN" sz="1400" dirty="0">
              <a:latin typeface="Huawei Sans" panose="020C0503030203020204" pitchFamily="34" charset="0"/>
            </a:endParaRPr>
          </a:p>
        </p:txBody>
      </p:sp>
      <p:cxnSp>
        <p:nvCxnSpPr>
          <p:cNvPr id="132" name="直接箭头连接符 131"/>
          <p:cNvCxnSpPr/>
          <p:nvPr/>
        </p:nvCxnSpPr>
        <p:spPr>
          <a:xfrm flipH="1">
            <a:off x="6286869" y="2033236"/>
            <a:ext cx="292037"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a:xfrm>
            <a:off x="6573233" y="1866912"/>
            <a:ext cx="2034531" cy="307777"/>
          </a:xfrm>
          <a:prstGeom prst="rect">
            <a:avLst/>
          </a:prstGeom>
          <a:noFill/>
        </p:spPr>
        <p:txBody>
          <a:bodyPr wrap="none" rtlCol="0">
            <a:spAutoFit/>
          </a:bodyPr>
          <a:lstStyle/>
          <a:p>
            <a:pPr fontAlgn="ctr"/>
            <a:r>
              <a:rPr lang="en-US" sz="1400" dirty="0" smtClean="0">
                <a:latin typeface="Huawei Sans" panose="020C0503030203020204" pitchFamily="34" charset="0"/>
              </a:rPr>
              <a:t>Invalid DHCP response</a:t>
            </a:r>
            <a:endParaRPr lang="en-US" sz="1400" dirty="0">
              <a:latin typeface="Huawei Sans" panose="020C0503030203020204" pitchFamily="34" charset="0"/>
            </a:endParaRPr>
          </a:p>
        </p:txBody>
      </p:sp>
      <p:cxnSp>
        <p:nvCxnSpPr>
          <p:cNvPr id="134" name="直接箭头连接符 133"/>
          <p:cNvCxnSpPr/>
          <p:nvPr/>
        </p:nvCxnSpPr>
        <p:spPr>
          <a:xfrm flipV="1">
            <a:off x="7336971" y="3359590"/>
            <a:ext cx="978069" cy="70921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5" name="矩形 134"/>
          <p:cNvSpPr/>
          <p:nvPr/>
        </p:nvSpPr>
        <p:spPr>
          <a:xfrm>
            <a:off x="6204427" y="4645623"/>
            <a:ext cx="5184575" cy="1631216"/>
          </a:xfrm>
          <a:prstGeom prst="rect">
            <a:avLst/>
          </a:prstGeom>
        </p:spPr>
        <p:txBody>
          <a:bodyPr wrap="square">
            <a:spAutoFit/>
          </a:bodyPr>
          <a:lstStyle/>
          <a:p>
            <a:pPr fontAlgn="ctr">
              <a:lnSpc>
                <a:spcPts val="2000"/>
              </a:lnSpc>
            </a:pPr>
            <a:r>
              <a:rPr lang="en-US" sz="1400" dirty="0" smtClean="0">
                <a:latin typeface="Huawei Sans" panose="020C0503030203020204" pitchFamily="34" charset="0"/>
              </a:rPr>
              <a:t>When DHCP snooping is enabled, the interface directly or indirectly connected to a trusted DHCP server needs to be configured as a trusted interface, and other interfaces are configured as untrusted interfaces. This ensures that DHCP clients can obtain IP addresses only from the authorized DHCP server.</a:t>
            </a:r>
            <a:endParaRPr lang="en-US" altLang="zh-CN" sz="1400" dirty="0">
              <a:latin typeface="Huawei Sans" panose="020C0503030203020204" pitchFamily="34" charset="0"/>
            </a:endParaRPr>
          </a:p>
        </p:txBody>
      </p:sp>
      <p:grpSp>
        <p:nvGrpSpPr>
          <p:cNvPr id="136" name="组合 135"/>
          <p:cNvGrpSpPr>
            <a:grpSpLocks noChangeAspect="1"/>
          </p:cNvGrpSpPr>
          <p:nvPr/>
        </p:nvGrpSpPr>
        <p:grpSpPr>
          <a:xfrm>
            <a:off x="7978594" y="3446045"/>
            <a:ext cx="182130" cy="182130"/>
            <a:chOff x="10903689" y="5902582"/>
            <a:chExt cx="452204" cy="452204"/>
          </a:xfrm>
        </p:grpSpPr>
        <p:sp>
          <p:nvSpPr>
            <p:cNvPr id="137" name="椭圆 136"/>
            <p:cNvSpPr>
              <a:spLocks noChangeAspect="1"/>
            </p:cNvSpPr>
            <p:nvPr/>
          </p:nvSpPr>
          <p:spPr>
            <a:xfrm>
              <a:off x="10919440" y="5918333"/>
              <a:ext cx="420702" cy="42070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500" b="1" dirty="0">
                <a:solidFill>
                  <a:schemeClr val="tx1"/>
                </a:solidFill>
                <a:latin typeface="Huawei Sans" panose="020C0503030203020204" pitchFamily="34" charset="0"/>
              </a:endParaRPr>
            </a:p>
          </p:txBody>
        </p:sp>
        <p:sp>
          <p:nvSpPr>
            <p:cNvPr id="138" name="禁止符 137"/>
            <p:cNvSpPr/>
            <p:nvPr/>
          </p:nvSpPr>
          <p:spPr>
            <a:xfrm>
              <a:off x="10903689" y="5902582"/>
              <a:ext cx="452204" cy="452204"/>
            </a:xfrm>
            <a:prstGeom prst="noSmoking">
              <a:avLst>
                <a:gd name="adj" fmla="val 1243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41958150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Security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Intranet Security (Wired Network) (2)</a:t>
            </a:r>
            <a:endParaRPr lang="en-US" altLang="zh-CN" dirty="0">
              <a:latin typeface="Huawei Sans" panose="020C0503030203020204" pitchFamily="34" charset="0"/>
              <a:sym typeface="Huawei Sans" panose="020C0503030203020204" pitchFamily="34" charset="0"/>
            </a:endParaRPr>
          </a:p>
        </p:txBody>
      </p:sp>
      <p:cxnSp>
        <p:nvCxnSpPr>
          <p:cNvPr id="52" name="直接连接符 51"/>
          <p:cNvCxnSpPr/>
          <p:nvPr/>
        </p:nvCxnSpPr>
        <p:spPr>
          <a:xfrm>
            <a:off x="3963642" y="2064028"/>
            <a:ext cx="0" cy="1110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4290633" y="2867139"/>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grpSp>
        <p:nvGrpSpPr>
          <p:cNvPr id="54" name="组合 53"/>
          <p:cNvGrpSpPr/>
          <p:nvPr/>
        </p:nvGrpSpPr>
        <p:grpSpPr>
          <a:xfrm>
            <a:off x="2477380" y="2999970"/>
            <a:ext cx="2958398" cy="1106223"/>
            <a:chOff x="580445" y="5592914"/>
            <a:chExt cx="587296" cy="284358"/>
          </a:xfrm>
        </p:grpSpPr>
        <p:grpSp>
          <p:nvGrpSpPr>
            <p:cNvPr id="55" name="组合 54"/>
            <p:cNvGrpSpPr/>
            <p:nvPr/>
          </p:nvGrpSpPr>
          <p:grpSpPr>
            <a:xfrm>
              <a:off x="580445" y="5592914"/>
              <a:ext cx="587296" cy="273463"/>
              <a:chOff x="6600056" y="4353447"/>
              <a:chExt cx="1296144" cy="833967"/>
            </a:xfrm>
          </p:grpSpPr>
          <p:cxnSp>
            <p:nvCxnSpPr>
              <p:cNvPr id="58" name="直接连接符 5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1" name="图片 60" descr="接入交换机.png"/>
          <p:cNvPicPr>
            <a:picLocks noChangeAspect="1"/>
          </p:cNvPicPr>
          <p:nvPr/>
        </p:nvPicPr>
        <p:blipFill>
          <a:blip r:embed="rId3" cstate="print"/>
          <a:stretch>
            <a:fillRect/>
          </a:stretch>
        </p:blipFill>
        <p:spPr>
          <a:xfrm>
            <a:off x="3718982" y="2802295"/>
            <a:ext cx="489321" cy="400353"/>
          </a:xfrm>
          <a:prstGeom prst="rect">
            <a:avLst/>
          </a:prstGeom>
        </p:spPr>
      </p:pic>
      <p:pic>
        <p:nvPicPr>
          <p:cNvPr id="62" name="图片 61" descr="PC.png"/>
          <p:cNvPicPr>
            <a:picLocks noChangeAspect="1"/>
          </p:cNvPicPr>
          <p:nvPr/>
        </p:nvPicPr>
        <p:blipFill>
          <a:blip r:embed="rId4" cstate="print"/>
          <a:stretch>
            <a:fillRect/>
          </a:stretch>
        </p:blipFill>
        <p:spPr>
          <a:xfrm>
            <a:off x="2068120" y="3958690"/>
            <a:ext cx="539063" cy="414000"/>
          </a:xfrm>
          <a:prstGeom prst="rect">
            <a:avLst/>
          </a:prstGeom>
        </p:spPr>
      </p:pic>
      <p:pic>
        <p:nvPicPr>
          <p:cNvPr id="63" name="图片 62" descr="PC.png"/>
          <p:cNvPicPr>
            <a:picLocks noChangeAspect="1"/>
          </p:cNvPicPr>
          <p:nvPr/>
        </p:nvPicPr>
        <p:blipFill>
          <a:blip r:embed="rId4" cstate="print"/>
          <a:stretch>
            <a:fillRect/>
          </a:stretch>
        </p:blipFill>
        <p:spPr>
          <a:xfrm>
            <a:off x="3635893" y="3958690"/>
            <a:ext cx="539063" cy="414000"/>
          </a:xfrm>
          <a:prstGeom prst="rect">
            <a:avLst/>
          </a:prstGeom>
        </p:spPr>
      </p:pic>
      <p:pic>
        <p:nvPicPr>
          <p:cNvPr id="64" name="图片 63" descr="PC.png"/>
          <p:cNvPicPr>
            <a:picLocks noChangeAspect="1"/>
          </p:cNvPicPr>
          <p:nvPr/>
        </p:nvPicPr>
        <p:blipFill>
          <a:blip r:embed="rId4" cstate="print"/>
          <a:stretch>
            <a:fillRect/>
          </a:stretch>
        </p:blipFill>
        <p:spPr>
          <a:xfrm>
            <a:off x="5326032" y="3958690"/>
            <a:ext cx="539063" cy="414000"/>
          </a:xfrm>
          <a:prstGeom prst="rect">
            <a:avLst/>
          </a:prstGeom>
        </p:spPr>
      </p:pic>
      <p:pic>
        <p:nvPicPr>
          <p:cNvPr id="65" name="图片 64" descr="防火墙.png"/>
          <p:cNvPicPr>
            <a:picLocks noChangeAspect="1"/>
          </p:cNvPicPr>
          <p:nvPr/>
        </p:nvPicPr>
        <p:blipFill>
          <a:blip r:embed="rId5" cstate="print"/>
          <a:stretch>
            <a:fillRect/>
          </a:stretch>
        </p:blipFill>
        <p:spPr>
          <a:xfrm>
            <a:off x="3721336" y="1868324"/>
            <a:ext cx="490909" cy="401653"/>
          </a:xfrm>
          <a:prstGeom prst="rect">
            <a:avLst/>
          </a:prstGeom>
        </p:spPr>
      </p:pic>
      <p:sp>
        <p:nvSpPr>
          <p:cNvPr id="66" name="圆角矩形 65"/>
          <p:cNvSpPr/>
          <p:nvPr/>
        </p:nvSpPr>
        <p:spPr>
          <a:xfrm>
            <a:off x="554495" y="1069616"/>
            <a:ext cx="689991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IP source guard (IPSG) and dynamic ARP inspection (DAI)</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9" name="圆角矩形 68"/>
          <p:cNvSpPr/>
          <p:nvPr/>
        </p:nvSpPr>
        <p:spPr>
          <a:xfrm>
            <a:off x="554494" y="1505579"/>
            <a:ext cx="6899917" cy="468622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73" name="圆角矩形 72"/>
          <p:cNvSpPr/>
          <p:nvPr/>
        </p:nvSpPr>
        <p:spPr>
          <a:xfrm>
            <a:off x="7554532" y="1069616"/>
            <a:ext cx="408297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Port isolation</a:t>
            </a:r>
          </a:p>
        </p:txBody>
      </p:sp>
      <p:sp>
        <p:nvSpPr>
          <p:cNvPr id="74" name="圆角矩形 73"/>
          <p:cNvSpPr/>
          <p:nvPr/>
        </p:nvSpPr>
        <p:spPr>
          <a:xfrm>
            <a:off x="7554532" y="1505579"/>
            <a:ext cx="4082976" cy="468622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75" name="矩形 74"/>
          <p:cNvSpPr/>
          <p:nvPr/>
        </p:nvSpPr>
        <p:spPr>
          <a:xfrm>
            <a:off x="554492" y="4739198"/>
            <a:ext cx="6891551" cy="1451679"/>
          </a:xfrm>
          <a:prstGeom prst="rect">
            <a:avLst/>
          </a:prstGeom>
        </p:spPr>
        <p:txBody>
          <a:bodyPr wrap="square">
            <a:spAutoFit/>
          </a:bodyPr>
          <a:lstStyle/>
          <a:p>
            <a:pPr fontAlgn="ctr">
              <a:lnSpc>
                <a:spcPts val="2000"/>
              </a:lnSpc>
              <a:spcAft>
                <a:spcPts val="600"/>
              </a:spcAft>
            </a:pPr>
            <a:r>
              <a:rPr lang="en-US" sz="1400" dirty="0" smtClean="0">
                <a:latin typeface="Huawei Sans" panose="020C0503030203020204" pitchFamily="34" charset="0"/>
              </a:rPr>
              <a:t>IPSG prevents unauthorized hosts from accessing or attacking the network through IP addresses of authorized hosts or through specified IP addresses.</a:t>
            </a:r>
            <a:endParaRPr lang="en-US" altLang="zh-CN" sz="1400" dirty="0" smtClean="0">
              <a:latin typeface="Huawei Sans" panose="020C0503030203020204" pitchFamily="34" charset="0"/>
            </a:endParaRPr>
          </a:p>
          <a:p>
            <a:pPr fontAlgn="ctr">
              <a:lnSpc>
                <a:spcPts val="2000"/>
              </a:lnSpc>
              <a:spcAft>
                <a:spcPts val="600"/>
              </a:spcAft>
            </a:pPr>
            <a:r>
              <a:rPr lang="en-US" sz="1400" dirty="0" smtClean="0">
                <a:latin typeface="Huawei Sans" panose="020C0503030203020204" pitchFamily="34" charset="0"/>
              </a:rPr>
              <a:t>A DAI-enabled device matches the source IP address, source MAC address, interface, and VLAN ID in an ARP packet against a binding table, and then discards invalid ARP packets after detecting them.</a:t>
            </a:r>
            <a:endParaRPr lang="en-US" altLang="zh-CN" sz="1400" dirty="0">
              <a:latin typeface="Huawei Sans" panose="020C0503030203020204" pitchFamily="34" charset="0"/>
            </a:endParaRPr>
          </a:p>
        </p:txBody>
      </p:sp>
      <p:cxnSp>
        <p:nvCxnSpPr>
          <p:cNvPr id="76" name="直接连接符 75"/>
          <p:cNvCxnSpPr/>
          <p:nvPr/>
        </p:nvCxnSpPr>
        <p:spPr>
          <a:xfrm>
            <a:off x="9568481" y="2064028"/>
            <a:ext cx="0" cy="1110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9895472" y="2867139"/>
            <a:ext cx="949299" cy="307777"/>
          </a:xfrm>
          <a:prstGeom prst="rect">
            <a:avLst/>
          </a:prstGeom>
          <a:noFill/>
        </p:spPr>
        <p:txBody>
          <a:bodyPr wrap="none" rtlCol="0">
            <a:spAutoFit/>
          </a:bodyPr>
          <a:lstStyle/>
          <a:p>
            <a:pPr fontAlgn="ctr"/>
            <a:r>
              <a:rPr lang="en-US" sz="1400" dirty="0" smtClean="0">
                <a:latin typeface="Huawei Sans" panose="020C0503030203020204" pitchFamily="34" charset="0"/>
              </a:rPr>
              <a:t>L2 switch</a:t>
            </a:r>
            <a:endParaRPr lang="en-US" altLang="zh-CN" sz="1400" dirty="0">
              <a:latin typeface="Huawei Sans" panose="020C0503030203020204" pitchFamily="34" charset="0"/>
            </a:endParaRPr>
          </a:p>
        </p:txBody>
      </p:sp>
      <p:grpSp>
        <p:nvGrpSpPr>
          <p:cNvPr id="79" name="组合 78"/>
          <p:cNvGrpSpPr/>
          <p:nvPr/>
        </p:nvGrpSpPr>
        <p:grpSpPr>
          <a:xfrm>
            <a:off x="8082219" y="2999970"/>
            <a:ext cx="2958398" cy="1106223"/>
            <a:chOff x="580445" y="5592914"/>
            <a:chExt cx="587296" cy="284358"/>
          </a:xfrm>
        </p:grpSpPr>
        <p:grpSp>
          <p:nvGrpSpPr>
            <p:cNvPr id="80" name="组合 79"/>
            <p:cNvGrpSpPr/>
            <p:nvPr/>
          </p:nvGrpSpPr>
          <p:grpSpPr>
            <a:xfrm>
              <a:off x="580445" y="5592914"/>
              <a:ext cx="587296" cy="273463"/>
              <a:chOff x="6600056" y="4353447"/>
              <a:chExt cx="1296144" cy="833967"/>
            </a:xfrm>
          </p:grpSpPr>
          <p:cxnSp>
            <p:nvCxnSpPr>
              <p:cNvPr id="84" name="直接连接符 83"/>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3" name="直接连接符 82"/>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6" name="图片 85" descr="接入交换机.png"/>
          <p:cNvPicPr>
            <a:picLocks noChangeAspect="1"/>
          </p:cNvPicPr>
          <p:nvPr/>
        </p:nvPicPr>
        <p:blipFill>
          <a:blip r:embed="rId3" cstate="print"/>
          <a:stretch>
            <a:fillRect/>
          </a:stretch>
        </p:blipFill>
        <p:spPr>
          <a:xfrm>
            <a:off x="9323821" y="2802295"/>
            <a:ext cx="489321" cy="400353"/>
          </a:xfrm>
          <a:prstGeom prst="rect">
            <a:avLst/>
          </a:prstGeom>
        </p:spPr>
      </p:pic>
      <p:pic>
        <p:nvPicPr>
          <p:cNvPr id="92" name="图片 91" descr="PC.png"/>
          <p:cNvPicPr>
            <a:picLocks noChangeAspect="1"/>
          </p:cNvPicPr>
          <p:nvPr/>
        </p:nvPicPr>
        <p:blipFill>
          <a:blip r:embed="rId4" cstate="print"/>
          <a:stretch>
            <a:fillRect/>
          </a:stretch>
        </p:blipFill>
        <p:spPr>
          <a:xfrm>
            <a:off x="7672959" y="3958690"/>
            <a:ext cx="539063" cy="414000"/>
          </a:xfrm>
          <a:prstGeom prst="rect">
            <a:avLst/>
          </a:prstGeom>
        </p:spPr>
      </p:pic>
      <p:pic>
        <p:nvPicPr>
          <p:cNvPr id="93" name="图片 92" descr="PC.png"/>
          <p:cNvPicPr>
            <a:picLocks noChangeAspect="1"/>
          </p:cNvPicPr>
          <p:nvPr/>
        </p:nvPicPr>
        <p:blipFill>
          <a:blip r:embed="rId4" cstate="print"/>
          <a:stretch>
            <a:fillRect/>
          </a:stretch>
        </p:blipFill>
        <p:spPr>
          <a:xfrm>
            <a:off x="9240732" y="3958690"/>
            <a:ext cx="539063" cy="414000"/>
          </a:xfrm>
          <a:prstGeom prst="rect">
            <a:avLst/>
          </a:prstGeom>
        </p:spPr>
      </p:pic>
      <p:pic>
        <p:nvPicPr>
          <p:cNvPr id="94" name="图片 93" descr="PC.png"/>
          <p:cNvPicPr>
            <a:picLocks noChangeAspect="1"/>
          </p:cNvPicPr>
          <p:nvPr/>
        </p:nvPicPr>
        <p:blipFill>
          <a:blip r:embed="rId4" cstate="print"/>
          <a:stretch>
            <a:fillRect/>
          </a:stretch>
        </p:blipFill>
        <p:spPr>
          <a:xfrm>
            <a:off x="10930871" y="3958690"/>
            <a:ext cx="539063" cy="414000"/>
          </a:xfrm>
          <a:prstGeom prst="rect">
            <a:avLst/>
          </a:prstGeom>
        </p:spPr>
      </p:pic>
      <p:pic>
        <p:nvPicPr>
          <p:cNvPr id="95" name="图片 94" descr="防火墙.png"/>
          <p:cNvPicPr>
            <a:picLocks noChangeAspect="1"/>
          </p:cNvPicPr>
          <p:nvPr/>
        </p:nvPicPr>
        <p:blipFill>
          <a:blip r:embed="rId5" cstate="print"/>
          <a:stretch>
            <a:fillRect/>
          </a:stretch>
        </p:blipFill>
        <p:spPr>
          <a:xfrm>
            <a:off x="9326175" y="1868324"/>
            <a:ext cx="490909" cy="401653"/>
          </a:xfrm>
          <a:prstGeom prst="rect">
            <a:avLst/>
          </a:prstGeom>
        </p:spPr>
      </p:pic>
      <p:sp>
        <p:nvSpPr>
          <p:cNvPr id="96" name="椭圆 95"/>
          <p:cNvSpPr/>
          <p:nvPr/>
        </p:nvSpPr>
        <p:spPr>
          <a:xfrm>
            <a:off x="9225296" y="3090243"/>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7" name="椭圆 96"/>
          <p:cNvSpPr/>
          <p:nvPr/>
        </p:nvSpPr>
        <p:spPr>
          <a:xfrm>
            <a:off x="9477019" y="3152972"/>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98" name="直接箭头连接符 97"/>
          <p:cNvCxnSpPr/>
          <p:nvPr/>
        </p:nvCxnSpPr>
        <p:spPr>
          <a:xfrm flipV="1">
            <a:off x="2432736" y="3090243"/>
            <a:ext cx="1114901" cy="76961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flipH="1">
            <a:off x="1596558" y="2050461"/>
            <a:ext cx="292037"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882922" y="1884137"/>
            <a:ext cx="1221809" cy="307777"/>
          </a:xfrm>
          <a:prstGeom prst="rect">
            <a:avLst/>
          </a:prstGeom>
          <a:noFill/>
        </p:spPr>
        <p:txBody>
          <a:bodyPr wrap="none" rtlCol="0">
            <a:spAutoFit/>
          </a:bodyPr>
          <a:lstStyle/>
          <a:p>
            <a:pPr fontAlgn="ctr"/>
            <a:r>
              <a:rPr lang="en-US" sz="1400" dirty="0" smtClean="0">
                <a:latin typeface="Huawei Sans" panose="020C0503030203020204" pitchFamily="34" charset="0"/>
              </a:rPr>
              <a:t>Bogus traffic</a:t>
            </a:r>
            <a:endParaRPr lang="en-US" altLang="zh-CN" sz="1400" dirty="0">
              <a:latin typeface="Huawei Sans" panose="020C0503030203020204" pitchFamily="34" charset="0"/>
            </a:endParaRPr>
          </a:p>
        </p:txBody>
      </p:sp>
      <p:sp>
        <p:nvSpPr>
          <p:cNvPr id="101" name="文本框 100"/>
          <p:cNvSpPr txBox="1"/>
          <p:nvPr/>
        </p:nvSpPr>
        <p:spPr>
          <a:xfrm>
            <a:off x="7857805" y="1732643"/>
            <a:ext cx="1276311" cy="307777"/>
          </a:xfrm>
          <a:prstGeom prst="rect">
            <a:avLst/>
          </a:prstGeom>
          <a:noFill/>
        </p:spPr>
        <p:txBody>
          <a:bodyPr wrap="none" rtlCol="0">
            <a:spAutoFit/>
          </a:bodyPr>
          <a:lstStyle/>
          <a:p>
            <a:pPr fontAlgn="ctr"/>
            <a:r>
              <a:rPr lang="en-US" sz="1400" dirty="0" smtClean="0">
                <a:latin typeface="Huawei Sans" panose="020C0503030203020204" pitchFamily="34" charset="0"/>
              </a:rPr>
              <a:t>Port isolation</a:t>
            </a:r>
            <a:endParaRPr lang="en-US" altLang="zh-CN" sz="1400" dirty="0">
              <a:latin typeface="Huawei Sans" panose="020C0503030203020204" pitchFamily="34" charset="0"/>
            </a:endParaRPr>
          </a:p>
        </p:txBody>
      </p:sp>
      <p:sp>
        <p:nvSpPr>
          <p:cNvPr id="102" name="椭圆 101"/>
          <p:cNvSpPr/>
          <p:nvPr/>
        </p:nvSpPr>
        <p:spPr>
          <a:xfrm>
            <a:off x="7677801" y="1808869"/>
            <a:ext cx="182924" cy="182924"/>
          </a:xfrm>
          <a:prstGeom prst="ellipse">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3" name="矩形 102"/>
          <p:cNvSpPr/>
          <p:nvPr/>
        </p:nvSpPr>
        <p:spPr>
          <a:xfrm>
            <a:off x="7558235" y="4739198"/>
            <a:ext cx="4022123" cy="1374735"/>
          </a:xfrm>
          <a:prstGeom prst="rect">
            <a:avLst/>
          </a:prstGeom>
        </p:spPr>
        <p:txBody>
          <a:bodyPr wrap="square">
            <a:spAutoFit/>
          </a:bodyPr>
          <a:lstStyle/>
          <a:p>
            <a:pPr fontAlgn="ctr">
              <a:lnSpc>
                <a:spcPts val="2000"/>
              </a:lnSpc>
              <a:spcAft>
                <a:spcPts val="600"/>
              </a:spcAft>
            </a:pPr>
            <a:r>
              <a:rPr lang="en-US" sz="1400" dirty="0" smtClean="0">
                <a:latin typeface="Huawei Sans" panose="020C0503030203020204" pitchFamily="34" charset="0"/>
              </a:rPr>
              <a:t>You are advised to configure port isolation on the interfaces connecting the access switch to terminals. This configuration secures user communication and prevents invalid broadcast packets from affecting user services.</a:t>
            </a:r>
            <a:endParaRPr lang="en-US" sz="1400" dirty="0">
              <a:latin typeface="Huawei Sans" panose="020C0503030203020204" pitchFamily="34" charset="0"/>
            </a:endParaRPr>
          </a:p>
        </p:txBody>
      </p:sp>
      <p:sp>
        <p:nvSpPr>
          <p:cNvPr id="104" name="文本框 103"/>
          <p:cNvSpPr txBox="1"/>
          <p:nvPr/>
        </p:nvSpPr>
        <p:spPr>
          <a:xfrm>
            <a:off x="7615386" y="4402646"/>
            <a:ext cx="811441" cy="307777"/>
          </a:xfrm>
          <a:prstGeom prst="rect">
            <a:avLst/>
          </a:prstGeom>
          <a:noFill/>
        </p:spPr>
        <p:txBody>
          <a:bodyPr wrap="none" rtlCol="0">
            <a:spAutoFit/>
          </a:bodyPr>
          <a:lstStyle/>
          <a:p>
            <a:pPr fontAlgn="ctr"/>
            <a:r>
              <a:rPr lang="en-US" sz="1400" dirty="0" smtClean="0">
                <a:latin typeface="Huawei Sans" panose="020C0503030203020204" pitchFamily="34" charset="0"/>
              </a:rPr>
              <a:t>Guest 1</a:t>
            </a:r>
            <a:endParaRPr lang="en-US" altLang="zh-CN" sz="1400" dirty="0">
              <a:latin typeface="Huawei Sans" panose="020C0503030203020204" pitchFamily="34" charset="0"/>
            </a:endParaRPr>
          </a:p>
        </p:txBody>
      </p:sp>
      <p:sp>
        <p:nvSpPr>
          <p:cNvPr id="105" name="文本框 104"/>
          <p:cNvSpPr txBox="1"/>
          <p:nvPr/>
        </p:nvSpPr>
        <p:spPr>
          <a:xfrm>
            <a:off x="9225296" y="4402646"/>
            <a:ext cx="811441" cy="307777"/>
          </a:xfrm>
          <a:prstGeom prst="rect">
            <a:avLst/>
          </a:prstGeom>
          <a:noFill/>
        </p:spPr>
        <p:txBody>
          <a:bodyPr wrap="none" rtlCol="0">
            <a:spAutoFit/>
          </a:bodyPr>
          <a:lstStyle/>
          <a:p>
            <a:pPr fontAlgn="ctr"/>
            <a:r>
              <a:rPr lang="en-US" sz="1400" dirty="0" smtClean="0">
                <a:latin typeface="Huawei Sans" panose="020C0503030203020204" pitchFamily="34" charset="0"/>
              </a:rPr>
              <a:t>Guest 2</a:t>
            </a:r>
            <a:endParaRPr lang="en-US" altLang="zh-CN" sz="1400" dirty="0">
              <a:latin typeface="Huawei Sans" panose="020C0503030203020204" pitchFamily="34" charset="0"/>
            </a:endParaRPr>
          </a:p>
        </p:txBody>
      </p:sp>
      <p:sp>
        <p:nvSpPr>
          <p:cNvPr id="106" name="任意多边形 105"/>
          <p:cNvSpPr/>
          <p:nvPr/>
        </p:nvSpPr>
        <p:spPr>
          <a:xfrm>
            <a:off x="8142574" y="3308440"/>
            <a:ext cx="1318723" cy="525039"/>
          </a:xfrm>
          <a:custGeom>
            <a:avLst/>
            <a:gdLst>
              <a:gd name="connsiteX0" fmla="*/ 0 w 1405289"/>
              <a:gd name="connsiteY0" fmla="*/ 0 h 9625"/>
              <a:gd name="connsiteX1" fmla="*/ 1405289 w 1405289"/>
              <a:gd name="connsiteY1" fmla="*/ 9625 h 9625"/>
              <a:gd name="connsiteX0" fmla="*/ 0 w 10000"/>
              <a:gd name="connsiteY0" fmla="*/ 467798 h 477798"/>
              <a:gd name="connsiteX1" fmla="*/ 10000 w 10000"/>
              <a:gd name="connsiteY1" fmla="*/ 477798 h 477798"/>
              <a:gd name="connsiteX0" fmla="*/ 0 w 10000"/>
              <a:gd name="connsiteY0" fmla="*/ 577816 h 587816"/>
              <a:gd name="connsiteX1" fmla="*/ 10000 w 10000"/>
              <a:gd name="connsiteY1" fmla="*/ 587816 h 587816"/>
              <a:gd name="connsiteX0" fmla="*/ 0 w 9384"/>
              <a:gd name="connsiteY0" fmla="*/ 596169 h 596169"/>
              <a:gd name="connsiteX1" fmla="*/ 9384 w 9384"/>
              <a:gd name="connsiteY1" fmla="*/ 556168 h 596169"/>
              <a:gd name="connsiteX0" fmla="*/ 0 w 10000"/>
              <a:gd name="connsiteY0" fmla="*/ 9150 h 9150"/>
              <a:gd name="connsiteX1" fmla="*/ 10000 w 10000"/>
              <a:gd name="connsiteY1" fmla="*/ 8479 h 9150"/>
            </a:gdLst>
            <a:ahLst/>
            <a:cxnLst>
              <a:cxn ang="0">
                <a:pos x="connsiteX0" y="connsiteY0"/>
              </a:cxn>
              <a:cxn ang="0">
                <a:pos x="connsiteX1" y="connsiteY1"/>
              </a:cxn>
            </a:cxnLst>
            <a:rect l="l" t="t" r="r" b="b"/>
            <a:pathLst>
              <a:path w="10000" h="9150">
                <a:moveTo>
                  <a:pt x="0" y="9150"/>
                </a:moveTo>
                <a:cubicBezTo>
                  <a:pt x="7858" y="-6562"/>
                  <a:pt x="8346" y="1210"/>
                  <a:pt x="10000" y="8479"/>
                </a:cubicBezTo>
              </a:path>
            </a:pathLst>
          </a:custGeom>
          <a:noFill/>
          <a:ln w="57150">
            <a:solidFill>
              <a:srgbClr val="C00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107" name="组合 106"/>
          <p:cNvGrpSpPr>
            <a:grpSpLocks noChangeAspect="1"/>
          </p:cNvGrpSpPr>
          <p:nvPr/>
        </p:nvGrpSpPr>
        <p:grpSpPr>
          <a:xfrm>
            <a:off x="8960457" y="3202648"/>
            <a:ext cx="244566" cy="244566"/>
            <a:chOff x="10903689" y="5902582"/>
            <a:chExt cx="452204" cy="452204"/>
          </a:xfrm>
        </p:grpSpPr>
        <p:sp>
          <p:nvSpPr>
            <p:cNvPr id="108" name="椭圆 107"/>
            <p:cNvSpPr>
              <a:spLocks noChangeAspect="1"/>
            </p:cNvSpPr>
            <p:nvPr/>
          </p:nvSpPr>
          <p:spPr>
            <a:xfrm>
              <a:off x="10919440" y="5918333"/>
              <a:ext cx="420702" cy="42070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500" b="1" dirty="0">
                <a:solidFill>
                  <a:schemeClr val="tx1"/>
                </a:solidFill>
                <a:latin typeface="Huawei Sans" panose="020C0503030203020204" pitchFamily="34" charset="0"/>
              </a:endParaRPr>
            </a:p>
          </p:txBody>
        </p:sp>
        <p:sp>
          <p:nvSpPr>
            <p:cNvPr id="109" name="禁止符 108"/>
            <p:cNvSpPr/>
            <p:nvPr/>
          </p:nvSpPr>
          <p:spPr>
            <a:xfrm>
              <a:off x="10903689" y="5902582"/>
              <a:ext cx="452204" cy="452204"/>
            </a:xfrm>
            <a:prstGeom prst="noSmoking">
              <a:avLst>
                <a:gd name="adj" fmla="val 1243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ndParaRPr>
            </a:p>
          </p:txBody>
        </p:sp>
      </p:grpSp>
      <p:sp>
        <p:nvSpPr>
          <p:cNvPr id="110" name="文本框 109"/>
          <p:cNvSpPr txBox="1"/>
          <p:nvPr/>
        </p:nvSpPr>
        <p:spPr>
          <a:xfrm>
            <a:off x="1992727" y="4402646"/>
            <a:ext cx="723275" cy="307777"/>
          </a:xfrm>
          <a:prstGeom prst="rect">
            <a:avLst/>
          </a:prstGeom>
          <a:noFill/>
        </p:spPr>
        <p:txBody>
          <a:bodyPr wrap="none" rtlCol="0">
            <a:spAutoFit/>
          </a:bodyPr>
          <a:lstStyle/>
          <a:p>
            <a:pPr fontAlgn="ctr"/>
            <a:r>
              <a:rPr lang="en-US" sz="1400" dirty="0" smtClean="0">
                <a:latin typeface="Huawei Sans" panose="020C0503030203020204" pitchFamily="34" charset="0"/>
              </a:rPr>
              <a:t>Forger</a:t>
            </a:r>
            <a:endParaRPr lang="en-US" altLang="zh-CN" sz="1400" dirty="0">
              <a:latin typeface="Huawei Sans" panose="020C0503030203020204" pitchFamily="34" charset="0"/>
            </a:endParaRPr>
          </a:p>
        </p:txBody>
      </p:sp>
      <p:sp>
        <p:nvSpPr>
          <p:cNvPr id="111" name="文本框 110"/>
          <p:cNvSpPr txBox="1"/>
          <p:nvPr/>
        </p:nvSpPr>
        <p:spPr>
          <a:xfrm>
            <a:off x="3534786" y="4402646"/>
            <a:ext cx="1476686" cy="307777"/>
          </a:xfrm>
          <a:prstGeom prst="rect">
            <a:avLst/>
          </a:prstGeom>
          <a:noFill/>
        </p:spPr>
        <p:txBody>
          <a:bodyPr wrap="none" rtlCol="0">
            <a:spAutoFit/>
          </a:bodyPr>
          <a:lstStyle/>
          <a:p>
            <a:pPr fontAlgn="ctr"/>
            <a:r>
              <a:rPr lang="en-US" sz="1400" dirty="0" smtClean="0">
                <a:latin typeface="Huawei Sans" panose="020C0503030203020204" pitchFamily="34" charset="0"/>
              </a:rPr>
              <a:t>Authorized user</a:t>
            </a:r>
            <a:endParaRPr lang="en-US" altLang="zh-CN" sz="1400" dirty="0">
              <a:latin typeface="Huawei Sans" panose="020C0503030203020204" pitchFamily="34" charset="0"/>
            </a:endParaRPr>
          </a:p>
        </p:txBody>
      </p:sp>
      <p:grpSp>
        <p:nvGrpSpPr>
          <p:cNvPr id="112" name="组合 111"/>
          <p:cNvGrpSpPr>
            <a:grpSpLocks noChangeAspect="1"/>
          </p:cNvGrpSpPr>
          <p:nvPr/>
        </p:nvGrpSpPr>
        <p:grpSpPr>
          <a:xfrm>
            <a:off x="3073704" y="3202648"/>
            <a:ext cx="244566" cy="244566"/>
            <a:chOff x="10903689" y="5902582"/>
            <a:chExt cx="452204" cy="452204"/>
          </a:xfrm>
        </p:grpSpPr>
        <p:sp>
          <p:nvSpPr>
            <p:cNvPr id="113" name="椭圆 112"/>
            <p:cNvSpPr>
              <a:spLocks noChangeAspect="1"/>
            </p:cNvSpPr>
            <p:nvPr/>
          </p:nvSpPr>
          <p:spPr>
            <a:xfrm>
              <a:off x="10919440" y="5918333"/>
              <a:ext cx="420702" cy="42070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500" b="1" dirty="0">
                <a:solidFill>
                  <a:schemeClr val="tx1"/>
                </a:solidFill>
                <a:latin typeface="Huawei Sans" panose="020C0503030203020204" pitchFamily="34" charset="0"/>
              </a:endParaRPr>
            </a:p>
          </p:txBody>
        </p:sp>
        <p:sp>
          <p:nvSpPr>
            <p:cNvPr id="114" name="禁止符 113"/>
            <p:cNvSpPr/>
            <p:nvPr/>
          </p:nvSpPr>
          <p:spPr>
            <a:xfrm>
              <a:off x="10903689" y="5902582"/>
              <a:ext cx="452204" cy="452204"/>
            </a:xfrm>
            <a:prstGeom prst="noSmoking">
              <a:avLst>
                <a:gd name="adj" fmla="val 1243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21495957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Security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Intranet Security (Wireless Network): Wireless Air Interface Security</a:t>
            </a:r>
            <a:endParaRPr lang="en-US" altLang="zh-CN" sz="3200" dirty="0">
              <a:latin typeface="Huawei Sans" panose="020C0503030203020204" pitchFamily="34" charset="0"/>
              <a:sym typeface="Huawei Sans" panose="020C0503030203020204" pitchFamily="34" charset="0"/>
            </a:endParaRPr>
          </a:p>
        </p:txBody>
      </p:sp>
      <p:sp>
        <p:nvSpPr>
          <p:cNvPr id="250" name="圆角矩形 249"/>
          <p:cNvSpPr/>
          <p:nvPr/>
        </p:nvSpPr>
        <p:spPr>
          <a:xfrm>
            <a:off x="802999" y="1415518"/>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WIDS and WIPS</a:t>
            </a:r>
          </a:p>
        </p:txBody>
      </p:sp>
      <p:sp>
        <p:nvSpPr>
          <p:cNvPr id="251" name="圆角矩形 250"/>
          <p:cNvSpPr/>
          <p:nvPr/>
        </p:nvSpPr>
        <p:spPr>
          <a:xfrm>
            <a:off x="802999" y="1869770"/>
            <a:ext cx="5184576" cy="416527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252" name="圆角矩形 251"/>
          <p:cNvSpPr/>
          <p:nvPr/>
        </p:nvSpPr>
        <p:spPr>
          <a:xfrm>
            <a:off x="6186671" y="1415518"/>
            <a:ext cx="51845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rPr>
              <a:t>Attack detection</a:t>
            </a:r>
          </a:p>
        </p:txBody>
      </p:sp>
      <p:sp>
        <p:nvSpPr>
          <p:cNvPr id="253" name="圆角矩形 252"/>
          <p:cNvSpPr/>
          <p:nvPr/>
        </p:nvSpPr>
        <p:spPr>
          <a:xfrm>
            <a:off x="6186671" y="1869770"/>
            <a:ext cx="5184576" cy="416527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ndParaRPr>
          </a:p>
        </p:txBody>
      </p:sp>
      <p:sp>
        <p:nvSpPr>
          <p:cNvPr id="254" name="矩形 253"/>
          <p:cNvSpPr/>
          <p:nvPr/>
        </p:nvSpPr>
        <p:spPr>
          <a:xfrm>
            <a:off x="802999" y="4925118"/>
            <a:ext cx="5184575" cy="861774"/>
          </a:xfrm>
          <a:prstGeom prst="rect">
            <a:avLst/>
          </a:prstGeom>
        </p:spPr>
        <p:txBody>
          <a:bodyPr wrap="square">
            <a:spAutoFit/>
          </a:bodyPr>
          <a:lstStyle/>
          <a:p>
            <a:pPr fontAlgn="ctr">
              <a:lnSpc>
                <a:spcPts val="2000"/>
              </a:lnSpc>
              <a:spcAft>
                <a:spcPts val="600"/>
              </a:spcAft>
            </a:pPr>
            <a:r>
              <a:rPr lang="en-US" sz="1400" dirty="0" smtClean="0">
                <a:latin typeface="Huawei Sans" panose="020C0503030203020204" pitchFamily="34" charset="0"/>
              </a:rPr>
              <a:t>WIDS and WIPS can be enabled to prevent intrusion of unauthorized devices or interference devices, so as to detect and contain rogue devices on the network.</a:t>
            </a:r>
            <a:endParaRPr lang="en-US" sz="1400" dirty="0">
              <a:latin typeface="Huawei Sans" panose="020C0503030203020204" pitchFamily="34" charset="0"/>
            </a:endParaRPr>
          </a:p>
        </p:txBody>
      </p:sp>
      <p:sp>
        <p:nvSpPr>
          <p:cNvPr id="255" name="矩形 254"/>
          <p:cNvSpPr/>
          <p:nvPr/>
        </p:nvSpPr>
        <p:spPr>
          <a:xfrm>
            <a:off x="6186670" y="4424025"/>
            <a:ext cx="5184575" cy="1631216"/>
          </a:xfrm>
          <a:prstGeom prst="rect">
            <a:avLst/>
          </a:prstGeom>
        </p:spPr>
        <p:txBody>
          <a:bodyPr wrap="square">
            <a:spAutoFit/>
          </a:bodyPr>
          <a:lstStyle/>
          <a:p>
            <a:pPr fontAlgn="ctr">
              <a:lnSpc>
                <a:spcPts val="2000"/>
              </a:lnSpc>
              <a:spcAft>
                <a:spcPts val="600"/>
              </a:spcAft>
            </a:pPr>
            <a:r>
              <a:rPr lang="en-US" sz="1400" dirty="0" smtClean="0">
                <a:latin typeface="Huawei Sans" panose="020C0503030203020204" pitchFamily="34" charset="0"/>
              </a:rPr>
              <a:t>To prevent attacks on the WLAN, you are advised to enable the attack detection function in public areas and primary/secondary education scenarios with high security requirements to detect flood, weak-vector, and spoofing attacks, automatically add attackers to the dynamic blacklist, and send alarms to notify the administrator.</a:t>
            </a:r>
            <a:endParaRPr lang="en-US" sz="1400" dirty="0">
              <a:latin typeface="Huawei Sans" panose="020C0503030203020204" pitchFamily="34" charset="0"/>
            </a:endParaRPr>
          </a:p>
        </p:txBody>
      </p:sp>
      <p:pic>
        <p:nvPicPr>
          <p:cNvPr id="256" name="图片 255" descr="wifi信号蓝.png"/>
          <p:cNvPicPr>
            <a:picLocks noChangeAspect="1"/>
          </p:cNvPicPr>
          <p:nvPr/>
        </p:nvPicPr>
        <p:blipFill>
          <a:blip r:embed="rId3" cstate="print"/>
          <a:stretch>
            <a:fillRect/>
          </a:stretch>
        </p:blipFill>
        <p:spPr>
          <a:xfrm rot="16200000">
            <a:off x="2118271" y="2391996"/>
            <a:ext cx="336828" cy="333101"/>
          </a:xfrm>
          <a:prstGeom prst="rect">
            <a:avLst/>
          </a:prstGeom>
        </p:spPr>
      </p:pic>
      <p:cxnSp>
        <p:nvCxnSpPr>
          <p:cNvPr id="257" name="直接连接符 256"/>
          <p:cNvCxnSpPr/>
          <p:nvPr/>
        </p:nvCxnSpPr>
        <p:spPr>
          <a:xfrm>
            <a:off x="2822171" y="2558546"/>
            <a:ext cx="1264542" cy="0"/>
          </a:xfrm>
          <a:prstGeom prst="line">
            <a:avLst/>
          </a:prstGeom>
          <a:noFill/>
          <a:ln w="15875" cap="flat" cmpd="sng" algn="ctr">
            <a:solidFill>
              <a:sysClr val="windowText" lastClr="000000"/>
            </a:solidFill>
            <a:prstDash val="solid"/>
            <a:miter lim="800000"/>
          </a:ln>
          <a:effectLst/>
        </p:spPr>
      </p:cxnSp>
      <p:cxnSp>
        <p:nvCxnSpPr>
          <p:cNvPr id="258" name="直接连接符 257"/>
          <p:cNvCxnSpPr/>
          <p:nvPr/>
        </p:nvCxnSpPr>
        <p:spPr>
          <a:xfrm>
            <a:off x="4291807" y="2558546"/>
            <a:ext cx="1264544" cy="0"/>
          </a:xfrm>
          <a:prstGeom prst="line">
            <a:avLst/>
          </a:prstGeom>
          <a:noFill/>
          <a:ln w="15875" cap="flat" cmpd="sng" algn="ctr">
            <a:solidFill>
              <a:sysClr val="windowText" lastClr="000000"/>
            </a:solidFill>
            <a:prstDash val="solid"/>
            <a:miter lim="800000"/>
          </a:ln>
          <a:effectLst/>
        </p:spPr>
      </p:cxnSp>
      <p:sp>
        <p:nvSpPr>
          <p:cNvPr id="259" name="Text Box 9"/>
          <p:cNvSpPr txBox="1">
            <a:spLocks noChangeArrowheads="1"/>
          </p:cNvSpPr>
          <p:nvPr/>
        </p:nvSpPr>
        <p:spPr bwMode="auto">
          <a:xfrm>
            <a:off x="986317" y="2134212"/>
            <a:ext cx="468398"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STA</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260" name="Text Box 9"/>
          <p:cNvSpPr txBox="1">
            <a:spLocks noChangeArrowheads="1"/>
          </p:cNvSpPr>
          <p:nvPr/>
        </p:nvSpPr>
        <p:spPr bwMode="auto">
          <a:xfrm>
            <a:off x="2534995" y="2134212"/>
            <a:ext cx="383438"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AP</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261" name="Text Box 9"/>
          <p:cNvSpPr txBox="1">
            <a:spLocks noChangeArrowheads="1"/>
          </p:cNvSpPr>
          <p:nvPr/>
        </p:nvSpPr>
        <p:spPr bwMode="auto">
          <a:xfrm>
            <a:off x="4005083" y="2134212"/>
            <a:ext cx="386644"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AC</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262" name="Text Box 9"/>
          <p:cNvSpPr txBox="1">
            <a:spLocks noChangeArrowheads="1"/>
          </p:cNvSpPr>
          <p:nvPr/>
        </p:nvSpPr>
        <p:spPr bwMode="auto">
          <a:xfrm>
            <a:off x="5417011" y="2134212"/>
            <a:ext cx="502061"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AAA</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cxnSp>
        <p:nvCxnSpPr>
          <p:cNvPr id="263" name="直接连接符 262"/>
          <p:cNvCxnSpPr/>
          <p:nvPr/>
        </p:nvCxnSpPr>
        <p:spPr>
          <a:xfrm>
            <a:off x="1220515" y="2693919"/>
            <a:ext cx="0" cy="2160784"/>
          </a:xfrm>
          <a:prstGeom prst="line">
            <a:avLst/>
          </a:prstGeom>
          <a:noFill/>
          <a:ln w="19050" cap="flat" cmpd="sng" algn="ctr">
            <a:solidFill>
              <a:schemeClr val="bg1">
                <a:lumMod val="85000"/>
              </a:schemeClr>
            </a:solidFill>
            <a:prstDash val="solid"/>
            <a:miter lim="800000"/>
            <a:headEnd type="none" w="med" len="med"/>
            <a:tailEnd type="none" w="med" len="med"/>
          </a:ln>
          <a:effectLst/>
        </p:spPr>
      </p:cxnSp>
      <p:cxnSp>
        <p:nvCxnSpPr>
          <p:cNvPr id="264" name="直接连接符 263"/>
          <p:cNvCxnSpPr/>
          <p:nvPr/>
        </p:nvCxnSpPr>
        <p:spPr>
          <a:xfrm>
            <a:off x="2736543" y="2693919"/>
            <a:ext cx="0" cy="2160784"/>
          </a:xfrm>
          <a:prstGeom prst="line">
            <a:avLst/>
          </a:prstGeom>
          <a:noFill/>
          <a:ln w="19050" cap="flat" cmpd="sng" algn="ctr">
            <a:solidFill>
              <a:schemeClr val="bg1">
                <a:lumMod val="85000"/>
              </a:schemeClr>
            </a:solidFill>
            <a:prstDash val="solid"/>
            <a:miter lim="800000"/>
            <a:headEnd type="none" w="med" len="med"/>
            <a:tailEnd type="none" w="med" len="med"/>
          </a:ln>
          <a:effectLst/>
        </p:spPr>
      </p:cxnSp>
      <p:cxnSp>
        <p:nvCxnSpPr>
          <p:cNvPr id="265" name="直接连接符 264"/>
          <p:cNvCxnSpPr/>
          <p:nvPr/>
        </p:nvCxnSpPr>
        <p:spPr>
          <a:xfrm>
            <a:off x="4198477" y="2693919"/>
            <a:ext cx="0" cy="2160784"/>
          </a:xfrm>
          <a:prstGeom prst="line">
            <a:avLst/>
          </a:prstGeom>
          <a:noFill/>
          <a:ln w="19050" cap="flat" cmpd="sng" algn="ctr">
            <a:solidFill>
              <a:schemeClr val="bg1">
                <a:lumMod val="85000"/>
              </a:schemeClr>
            </a:solidFill>
            <a:prstDash val="solid"/>
            <a:miter lim="800000"/>
            <a:headEnd type="none" w="med" len="med"/>
            <a:tailEnd type="none" w="med" len="med"/>
          </a:ln>
          <a:effectLst/>
        </p:spPr>
      </p:cxnSp>
      <p:cxnSp>
        <p:nvCxnSpPr>
          <p:cNvPr id="266" name="直接连接符 265"/>
          <p:cNvCxnSpPr/>
          <p:nvPr/>
        </p:nvCxnSpPr>
        <p:spPr>
          <a:xfrm>
            <a:off x="5668041" y="2693919"/>
            <a:ext cx="0" cy="2160784"/>
          </a:xfrm>
          <a:prstGeom prst="line">
            <a:avLst/>
          </a:prstGeom>
          <a:noFill/>
          <a:ln w="19050" cap="flat" cmpd="sng" algn="ctr">
            <a:solidFill>
              <a:schemeClr val="bg1">
                <a:lumMod val="85000"/>
              </a:schemeClr>
            </a:solidFill>
            <a:prstDash val="solid"/>
            <a:miter lim="800000"/>
            <a:headEnd type="none" w="med" len="med"/>
            <a:tailEnd type="none" w="med" len="med"/>
          </a:ln>
          <a:effectLst/>
        </p:spPr>
      </p:cxnSp>
      <p:cxnSp>
        <p:nvCxnSpPr>
          <p:cNvPr id="267" name="直接连接符 266"/>
          <p:cNvCxnSpPr/>
          <p:nvPr/>
        </p:nvCxnSpPr>
        <p:spPr>
          <a:xfrm flipH="1">
            <a:off x="1289345" y="3214024"/>
            <a:ext cx="2846040" cy="0"/>
          </a:xfrm>
          <a:prstGeom prst="line">
            <a:avLst/>
          </a:prstGeom>
          <a:noFill/>
          <a:ln w="19050" cap="flat" cmpd="sng" algn="ctr">
            <a:solidFill>
              <a:schemeClr val="tx1"/>
            </a:solidFill>
            <a:prstDash val="solid"/>
            <a:miter lim="800000"/>
            <a:headEnd type="triangle" w="med" len="med"/>
            <a:tailEnd type="triangle" w="med" len="med"/>
          </a:ln>
          <a:effectLst/>
        </p:spPr>
      </p:cxnSp>
      <p:sp>
        <p:nvSpPr>
          <p:cNvPr id="268" name="Text Box 9"/>
          <p:cNvSpPr txBox="1">
            <a:spLocks noChangeArrowheads="1"/>
          </p:cNvSpPr>
          <p:nvPr/>
        </p:nvSpPr>
        <p:spPr bwMode="auto">
          <a:xfrm>
            <a:off x="1220515" y="2758777"/>
            <a:ext cx="1636061" cy="461665"/>
          </a:xfrm>
          <a:prstGeom prst="rect">
            <a:avLst/>
          </a:prstGeom>
          <a:noFill/>
          <a:ln w="9525">
            <a:noFill/>
            <a:miter lim="800000"/>
            <a:headEnd/>
            <a:tailEnd/>
          </a:ln>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Access authentication</a:t>
            </a:r>
            <a:endParaRPr lang="en-US" sz="1200" b="1" dirty="0">
              <a:latin typeface="Huawei Sans" panose="020C0503030203020204" pitchFamily="34" charset="0"/>
            </a:endParaRPr>
          </a:p>
        </p:txBody>
      </p:sp>
      <p:cxnSp>
        <p:nvCxnSpPr>
          <p:cNvPr id="269" name="直接连接符 268"/>
          <p:cNvCxnSpPr/>
          <p:nvPr/>
        </p:nvCxnSpPr>
        <p:spPr>
          <a:xfrm flipH="1">
            <a:off x="1289346" y="3574902"/>
            <a:ext cx="1359815" cy="0"/>
          </a:xfrm>
          <a:prstGeom prst="line">
            <a:avLst/>
          </a:prstGeom>
          <a:noFill/>
          <a:ln w="19050" cap="flat" cmpd="sng" algn="ctr">
            <a:solidFill>
              <a:schemeClr val="tx1"/>
            </a:solidFill>
            <a:prstDash val="solid"/>
            <a:miter lim="800000"/>
            <a:headEnd type="triangle" w="med" len="med"/>
            <a:tailEnd type="triangle" w="med" len="med"/>
          </a:ln>
          <a:effectLst/>
        </p:spPr>
      </p:cxnSp>
      <p:sp>
        <p:nvSpPr>
          <p:cNvPr id="270" name="Text Box 9"/>
          <p:cNvSpPr txBox="1">
            <a:spLocks noChangeArrowheads="1"/>
          </p:cNvSpPr>
          <p:nvPr/>
        </p:nvSpPr>
        <p:spPr bwMode="auto">
          <a:xfrm>
            <a:off x="1314655" y="3314858"/>
            <a:ext cx="1337226"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Link encryption</a:t>
            </a:r>
            <a:endParaRPr lang="en-US" sz="1200" b="1" dirty="0">
              <a:latin typeface="Huawei Sans" panose="020C0503030203020204" pitchFamily="34" charset="0"/>
            </a:endParaRPr>
          </a:p>
        </p:txBody>
      </p:sp>
      <p:cxnSp>
        <p:nvCxnSpPr>
          <p:cNvPr id="271" name="直接连接符 270"/>
          <p:cNvCxnSpPr/>
          <p:nvPr/>
        </p:nvCxnSpPr>
        <p:spPr>
          <a:xfrm flipH="1">
            <a:off x="2784997" y="4192422"/>
            <a:ext cx="1359815" cy="0"/>
          </a:xfrm>
          <a:prstGeom prst="line">
            <a:avLst/>
          </a:prstGeom>
          <a:noFill/>
          <a:ln w="19050" cap="flat" cmpd="sng" algn="ctr">
            <a:solidFill>
              <a:schemeClr val="tx1"/>
            </a:solidFill>
            <a:prstDash val="solid"/>
            <a:miter lim="800000"/>
            <a:headEnd type="triangle" w="med" len="med"/>
            <a:tailEnd type="triangle" w="med" len="med"/>
          </a:ln>
          <a:effectLst/>
        </p:spPr>
      </p:cxnSp>
      <p:cxnSp>
        <p:nvCxnSpPr>
          <p:cNvPr id="272" name="直接连接符 271"/>
          <p:cNvCxnSpPr/>
          <p:nvPr/>
        </p:nvCxnSpPr>
        <p:spPr>
          <a:xfrm flipH="1">
            <a:off x="2784997" y="4761915"/>
            <a:ext cx="1359815" cy="0"/>
          </a:xfrm>
          <a:prstGeom prst="line">
            <a:avLst/>
          </a:prstGeom>
          <a:noFill/>
          <a:ln w="19050" cap="flat" cmpd="sng" algn="ctr">
            <a:solidFill>
              <a:schemeClr val="tx1"/>
            </a:solidFill>
            <a:prstDash val="solid"/>
            <a:miter lim="800000"/>
            <a:headEnd type="triangle" w="med" len="med"/>
            <a:tailEnd type="triangle" w="med" len="med"/>
          </a:ln>
          <a:effectLst/>
        </p:spPr>
      </p:cxnSp>
      <p:sp>
        <p:nvSpPr>
          <p:cNvPr id="273" name="Text Box 9"/>
          <p:cNvSpPr txBox="1">
            <a:spLocks noChangeArrowheads="1"/>
          </p:cNvSpPr>
          <p:nvPr/>
        </p:nvSpPr>
        <p:spPr bwMode="auto">
          <a:xfrm>
            <a:off x="2578168" y="3542818"/>
            <a:ext cx="1746147" cy="646331"/>
          </a:xfrm>
          <a:prstGeom prst="rect">
            <a:avLst/>
          </a:prstGeom>
          <a:noFill/>
          <a:ln w="9525">
            <a:noFill/>
            <a:miter lim="800000"/>
            <a:headEnd/>
            <a:tailEnd/>
          </a:ln>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Attack</a:t>
            </a:r>
            <a:endParaRPr kumimoji="0" lang="en-US" altLang="zh-CN" sz="1200" b="1" i="0" u="none" strike="noStrike" kern="0" cap="none" spc="0" normalizeH="0" baseline="0" noProof="0" dirty="0" smtClean="0">
              <a:ln>
                <a:noFill/>
              </a:ln>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detection and prevention</a:t>
            </a:r>
            <a:endParaRPr lang="en-US" sz="1200" b="1" dirty="0">
              <a:latin typeface="Huawei Sans" panose="020C0503030203020204" pitchFamily="34" charset="0"/>
            </a:endParaRPr>
          </a:p>
        </p:txBody>
      </p:sp>
      <p:sp>
        <p:nvSpPr>
          <p:cNvPr id="274" name="Text Box 9"/>
          <p:cNvSpPr txBox="1">
            <a:spLocks noChangeArrowheads="1"/>
          </p:cNvSpPr>
          <p:nvPr/>
        </p:nvSpPr>
        <p:spPr bwMode="auto">
          <a:xfrm>
            <a:off x="2496830" y="4151016"/>
            <a:ext cx="1908822" cy="646331"/>
          </a:xfrm>
          <a:prstGeom prst="rect">
            <a:avLst/>
          </a:prstGeom>
          <a:noFill/>
          <a:ln w="9525">
            <a:noFill/>
            <a:miter lim="800000"/>
            <a:headEnd/>
            <a:tailEnd/>
          </a:ln>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Rogue device</a:t>
            </a:r>
            <a:endParaRPr kumimoji="0" lang="en-US" altLang="zh-CN" sz="1200" b="1" i="0" u="none" strike="noStrike" kern="0" cap="none" spc="0" normalizeH="0" baseline="0" noProof="0" dirty="0" smtClean="0">
              <a:ln>
                <a:noFill/>
              </a:ln>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detection and containment</a:t>
            </a:r>
            <a:endParaRPr lang="en-US" sz="1200" b="1" dirty="0">
              <a:latin typeface="Huawei Sans" panose="020C0503030203020204" pitchFamily="34" charset="0"/>
            </a:endParaRPr>
          </a:p>
        </p:txBody>
      </p:sp>
      <p:cxnSp>
        <p:nvCxnSpPr>
          <p:cNvPr id="275" name="直接连接符 274"/>
          <p:cNvCxnSpPr/>
          <p:nvPr/>
        </p:nvCxnSpPr>
        <p:spPr>
          <a:xfrm flipH="1">
            <a:off x="4253315" y="3773423"/>
            <a:ext cx="1359815" cy="0"/>
          </a:xfrm>
          <a:prstGeom prst="line">
            <a:avLst/>
          </a:prstGeom>
          <a:noFill/>
          <a:ln w="19050" cap="flat" cmpd="sng" algn="ctr">
            <a:solidFill>
              <a:schemeClr val="tx1"/>
            </a:solidFill>
            <a:prstDash val="solid"/>
            <a:miter lim="800000"/>
            <a:headEnd type="none" w="med" len="med"/>
            <a:tailEnd type="triangle" w="med" len="med"/>
          </a:ln>
          <a:effectLst/>
        </p:spPr>
      </p:cxnSp>
      <p:sp>
        <p:nvSpPr>
          <p:cNvPr id="276" name="Text Box 9"/>
          <p:cNvSpPr txBox="1">
            <a:spLocks noChangeArrowheads="1"/>
          </p:cNvSpPr>
          <p:nvPr/>
        </p:nvSpPr>
        <p:spPr bwMode="auto">
          <a:xfrm>
            <a:off x="4386542" y="3494505"/>
            <a:ext cx="1196161" cy="276999"/>
          </a:xfrm>
          <a:prstGeom prst="rect">
            <a:avLst/>
          </a:prstGeom>
          <a:noFill/>
          <a:ln w="9525">
            <a:noFill/>
            <a:miter lim="800000"/>
            <a:headEnd/>
            <a:tailEnd/>
          </a:ln>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Policy control</a:t>
            </a:r>
            <a:endParaRPr lang="en-US" sz="1200" b="1" dirty="0">
              <a:latin typeface="Huawei Sans" panose="020C0503030203020204" pitchFamily="34" charset="0"/>
            </a:endParaRPr>
          </a:p>
        </p:txBody>
      </p:sp>
      <p:sp>
        <p:nvSpPr>
          <p:cNvPr id="277" name="右大括号 276"/>
          <p:cNvSpPr/>
          <p:nvPr/>
        </p:nvSpPr>
        <p:spPr>
          <a:xfrm>
            <a:off x="4264307" y="4192422"/>
            <a:ext cx="127420" cy="569493"/>
          </a:xfrm>
          <a:prstGeom prst="rightBrace">
            <a:avLst/>
          </a:prstGeom>
          <a:noFill/>
          <a:ln w="15875" cap="flat" cmpd="sng" algn="ctr">
            <a:solidFill>
              <a:srgbClr val="EC7061"/>
            </a:solidFill>
            <a:prstDash val="solid"/>
            <a:miter lim="800000"/>
          </a:ln>
          <a:effectLst/>
        </p:spPr>
        <p:txBody>
          <a:bodyPr rtlCol="0" anchor="ctr">
            <a:normAutofit lnSpcReduction="10000"/>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3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endParaRPr>
          </a:p>
        </p:txBody>
      </p:sp>
      <p:sp>
        <p:nvSpPr>
          <p:cNvPr id="278" name="Text Box 9"/>
          <p:cNvSpPr txBox="1">
            <a:spLocks noChangeArrowheads="1"/>
          </p:cNvSpPr>
          <p:nvPr/>
        </p:nvSpPr>
        <p:spPr bwMode="auto">
          <a:xfrm>
            <a:off x="4430045" y="4340751"/>
            <a:ext cx="1192955" cy="276999"/>
          </a:xfrm>
          <a:prstGeom prst="rect">
            <a:avLst/>
          </a:prstGeom>
          <a:noFill/>
          <a:ln w="9525">
            <a:noFill/>
            <a:miter lim="800000"/>
            <a:headEnd/>
            <a:tailEnd/>
          </a:ln>
        </p:spPr>
        <p:txBody>
          <a:bodyPr wrap="none">
            <a:spAutoFit/>
          </a:bodyPr>
          <a:lstStyle/>
          <a:p>
            <a:pPr algn="ctr" defTabSz="914400" fontAlgn="ctr">
              <a:defRPr/>
            </a:pPr>
            <a:r>
              <a:rPr lang="en-US" sz="1200" b="1" dirty="0" smtClean="0">
                <a:solidFill>
                  <a:srgbClr val="EC7061"/>
                </a:solidFill>
                <a:latin typeface="Huawei Sans" panose="020C0503030203020204" pitchFamily="34" charset="0"/>
              </a:rPr>
              <a:t>WIDS &amp; WIPS</a:t>
            </a:r>
            <a:endParaRPr lang="en-US" altLang="zh-CN" sz="1200" b="1" kern="0" dirty="0">
              <a:solidFill>
                <a:srgbClr val="EC7061"/>
              </a:solidFill>
              <a:latin typeface="Huawei Sans" panose="020C0503030203020204" pitchFamily="34" charset="0"/>
            </a:endParaRPr>
          </a:p>
        </p:txBody>
      </p:sp>
      <p:pic>
        <p:nvPicPr>
          <p:cNvPr id="279" name="图片 278" descr="笔记本电脑.png"/>
          <p:cNvPicPr>
            <a:picLocks noChangeAspect="1"/>
          </p:cNvPicPr>
          <p:nvPr/>
        </p:nvPicPr>
        <p:blipFill>
          <a:blip r:embed="rId4" cstate="print"/>
          <a:stretch>
            <a:fillRect/>
          </a:stretch>
        </p:blipFill>
        <p:spPr>
          <a:xfrm>
            <a:off x="1942872" y="4594825"/>
            <a:ext cx="275908" cy="180368"/>
          </a:xfrm>
          <a:prstGeom prst="rect">
            <a:avLst/>
          </a:prstGeom>
        </p:spPr>
      </p:pic>
      <p:pic>
        <p:nvPicPr>
          <p:cNvPr id="280" name="图片 27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52397" y="4292696"/>
            <a:ext cx="256859" cy="222166"/>
          </a:xfrm>
          <a:prstGeom prst="rect">
            <a:avLst/>
          </a:prstGeom>
        </p:spPr>
      </p:pic>
      <p:pic>
        <p:nvPicPr>
          <p:cNvPr id="281" name="图片 280" descr="wifi信号黄.png"/>
          <p:cNvPicPr>
            <a:picLocks noChangeAspect="1"/>
          </p:cNvPicPr>
          <p:nvPr/>
        </p:nvPicPr>
        <p:blipFill>
          <a:blip r:embed="rId6" cstate="print"/>
          <a:stretch>
            <a:fillRect/>
          </a:stretch>
        </p:blipFill>
        <p:spPr>
          <a:xfrm rot="5400000">
            <a:off x="2273286" y="4341712"/>
            <a:ext cx="336828" cy="333101"/>
          </a:xfrm>
          <a:prstGeom prst="rect">
            <a:avLst/>
          </a:prstGeom>
        </p:spPr>
      </p:pic>
      <p:pic>
        <p:nvPicPr>
          <p:cNvPr id="282" name="图片 281" descr="wifi信号蓝.png"/>
          <p:cNvPicPr>
            <a:picLocks noChangeAspect="1"/>
          </p:cNvPicPr>
          <p:nvPr/>
        </p:nvPicPr>
        <p:blipFill>
          <a:blip r:embed="rId3" cstate="print"/>
          <a:stretch>
            <a:fillRect/>
          </a:stretch>
        </p:blipFill>
        <p:spPr>
          <a:xfrm flipV="1">
            <a:off x="6855697" y="2925582"/>
            <a:ext cx="233345" cy="196786"/>
          </a:xfrm>
          <a:prstGeom prst="rect">
            <a:avLst/>
          </a:prstGeom>
        </p:spPr>
      </p:pic>
      <p:pic>
        <p:nvPicPr>
          <p:cNvPr id="283" name="图片 282" descr="wifi信号蓝.png"/>
          <p:cNvPicPr>
            <a:picLocks noChangeAspect="1"/>
          </p:cNvPicPr>
          <p:nvPr/>
        </p:nvPicPr>
        <p:blipFill>
          <a:blip r:embed="rId3" cstate="print"/>
          <a:stretch>
            <a:fillRect/>
          </a:stretch>
        </p:blipFill>
        <p:spPr>
          <a:xfrm flipV="1">
            <a:off x="8709085" y="2925582"/>
            <a:ext cx="233345" cy="196786"/>
          </a:xfrm>
          <a:prstGeom prst="rect">
            <a:avLst/>
          </a:prstGeom>
        </p:spPr>
      </p:pic>
      <p:pic>
        <p:nvPicPr>
          <p:cNvPr id="284" name="图片 283" descr="wifi信号蓝.png"/>
          <p:cNvPicPr>
            <a:picLocks noChangeAspect="1"/>
          </p:cNvPicPr>
          <p:nvPr/>
        </p:nvPicPr>
        <p:blipFill>
          <a:blip r:embed="rId3" cstate="print"/>
          <a:stretch>
            <a:fillRect/>
          </a:stretch>
        </p:blipFill>
        <p:spPr>
          <a:xfrm flipV="1">
            <a:off x="10390109" y="2925582"/>
            <a:ext cx="233345" cy="196786"/>
          </a:xfrm>
          <a:prstGeom prst="rect">
            <a:avLst/>
          </a:prstGeom>
        </p:spPr>
      </p:pic>
      <p:pic>
        <p:nvPicPr>
          <p:cNvPr id="285" name="图片 157" descr="故障链路.png"/>
          <p:cNvPicPr>
            <a:picLocks noChangeAspect="1"/>
          </p:cNvPicPr>
          <p:nvPr/>
        </p:nvPicPr>
        <p:blipFill>
          <a:blip r:embed="rId7" cstate="print"/>
          <a:stretch>
            <a:fillRect/>
          </a:stretch>
        </p:blipFill>
        <p:spPr>
          <a:xfrm>
            <a:off x="988231" y="2392155"/>
            <a:ext cx="446281" cy="332783"/>
          </a:xfrm>
          <a:prstGeom prst="rect">
            <a:avLst/>
          </a:prstGeom>
        </p:spPr>
      </p:pic>
      <p:pic>
        <p:nvPicPr>
          <p:cNvPr id="286" name="图片 105" descr="AP.png"/>
          <p:cNvPicPr>
            <a:picLocks noChangeAspect="1"/>
          </p:cNvPicPr>
          <p:nvPr/>
        </p:nvPicPr>
        <p:blipFill>
          <a:blip r:embed="rId8" cstate="print"/>
          <a:stretch>
            <a:fillRect/>
          </a:stretch>
        </p:blipFill>
        <p:spPr>
          <a:xfrm>
            <a:off x="2546782" y="2407662"/>
            <a:ext cx="368827" cy="301768"/>
          </a:xfrm>
          <a:prstGeom prst="rect">
            <a:avLst/>
          </a:prstGeom>
        </p:spPr>
      </p:pic>
      <p:pic>
        <p:nvPicPr>
          <p:cNvPr id="287" name="图片 102" descr="AC-蓝.png"/>
          <p:cNvPicPr>
            <a:picLocks noChangeAspect="1"/>
          </p:cNvPicPr>
          <p:nvPr/>
        </p:nvPicPr>
        <p:blipFill>
          <a:blip r:embed="rId9" cstate="print"/>
          <a:stretch>
            <a:fillRect/>
          </a:stretch>
        </p:blipFill>
        <p:spPr>
          <a:xfrm>
            <a:off x="4008577" y="2407662"/>
            <a:ext cx="368827" cy="301768"/>
          </a:xfrm>
          <a:prstGeom prst="rect">
            <a:avLst/>
          </a:prstGeom>
        </p:spPr>
      </p:pic>
      <p:pic>
        <p:nvPicPr>
          <p:cNvPr id="288" name="图片 72" descr="交换机.png"/>
          <p:cNvPicPr>
            <a:picLocks noChangeAspect="1"/>
          </p:cNvPicPr>
          <p:nvPr/>
        </p:nvPicPr>
        <p:blipFill>
          <a:blip r:embed="rId10" cstate="print"/>
          <a:stretch>
            <a:fillRect/>
          </a:stretch>
        </p:blipFill>
        <p:spPr>
          <a:xfrm>
            <a:off x="5480715" y="2407663"/>
            <a:ext cx="367607" cy="301766"/>
          </a:xfrm>
          <a:prstGeom prst="rect">
            <a:avLst/>
          </a:prstGeom>
        </p:spPr>
      </p:pic>
      <p:sp>
        <p:nvSpPr>
          <p:cNvPr id="289" name="Text Box 9"/>
          <p:cNvSpPr txBox="1">
            <a:spLocks noChangeArrowheads="1"/>
          </p:cNvSpPr>
          <p:nvPr/>
        </p:nvSpPr>
        <p:spPr bwMode="auto">
          <a:xfrm>
            <a:off x="1138102" y="4403370"/>
            <a:ext cx="976220" cy="461665"/>
          </a:xfrm>
          <a:prstGeom prst="rect">
            <a:avLst/>
          </a:prstGeom>
          <a:noFill/>
          <a:ln w="9525">
            <a:noFill/>
            <a:miter lim="800000"/>
            <a:headEnd/>
            <a:tailEnd/>
          </a:ln>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latin typeface="Huawei Sans" panose="020C0503030203020204" pitchFamily="34" charset="0"/>
              </a:rPr>
              <a:t>Rogue device</a:t>
            </a:r>
            <a:endParaRPr kumimoji="0" lang="en-US" altLang="zh-CN" sz="1200" b="1" i="0" u="none" strike="noStrike" kern="0" cap="none" spc="0" normalizeH="0" baseline="0" noProof="0" dirty="0" smtClean="0">
              <a:ln>
                <a:noFill/>
              </a:ln>
              <a:effectLst/>
              <a:uLnTx/>
              <a:uFillTx/>
              <a:latin typeface="Huawei Sans" panose="020C0503030203020204" pitchFamily="34" charset="0"/>
            </a:endParaRPr>
          </a:p>
        </p:txBody>
      </p:sp>
      <p:pic>
        <p:nvPicPr>
          <p:cNvPr id="290" name="图片 105" descr="AP.png"/>
          <p:cNvPicPr>
            <a:picLocks noChangeAspect="1"/>
          </p:cNvPicPr>
          <p:nvPr/>
        </p:nvPicPr>
        <p:blipFill>
          <a:blip r:embed="rId8" cstate="print"/>
          <a:stretch>
            <a:fillRect/>
          </a:stretch>
        </p:blipFill>
        <p:spPr>
          <a:xfrm>
            <a:off x="6769514" y="2467173"/>
            <a:ext cx="405710" cy="331945"/>
          </a:xfrm>
          <a:prstGeom prst="rect">
            <a:avLst/>
          </a:prstGeom>
        </p:spPr>
      </p:pic>
      <p:pic>
        <p:nvPicPr>
          <p:cNvPr id="291" name="图片 105" descr="AP.png"/>
          <p:cNvPicPr>
            <a:picLocks noChangeAspect="1"/>
          </p:cNvPicPr>
          <p:nvPr/>
        </p:nvPicPr>
        <p:blipFill>
          <a:blip r:embed="rId8" cstate="print"/>
          <a:stretch>
            <a:fillRect/>
          </a:stretch>
        </p:blipFill>
        <p:spPr>
          <a:xfrm>
            <a:off x="8622902" y="2467173"/>
            <a:ext cx="405710" cy="331945"/>
          </a:xfrm>
          <a:prstGeom prst="rect">
            <a:avLst/>
          </a:prstGeom>
        </p:spPr>
      </p:pic>
      <p:pic>
        <p:nvPicPr>
          <p:cNvPr id="292" name="图片 105" descr="AP.png"/>
          <p:cNvPicPr>
            <a:picLocks noChangeAspect="1"/>
          </p:cNvPicPr>
          <p:nvPr/>
        </p:nvPicPr>
        <p:blipFill>
          <a:blip r:embed="rId8" cstate="print"/>
          <a:stretch>
            <a:fillRect/>
          </a:stretch>
        </p:blipFill>
        <p:spPr>
          <a:xfrm>
            <a:off x="10295390" y="2467173"/>
            <a:ext cx="405710" cy="331945"/>
          </a:xfrm>
          <a:prstGeom prst="rect">
            <a:avLst/>
          </a:prstGeom>
        </p:spPr>
      </p:pic>
      <p:grpSp>
        <p:nvGrpSpPr>
          <p:cNvPr id="293" name="组合 292"/>
          <p:cNvGrpSpPr/>
          <p:nvPr/>
        </p:nvGrpSpPr>
        <p:grpSpPr>
          <a:xfrm>
            <a:off x="7881924" y="3739870"/>
            <a:ext cx="982961" cy="614539"/>
            <a:chOff x="7742373" y="4098914"/>
            <a:chExt cx="982961" cy="614539"/>
          </a:xfrm>
        </p:grpSpPr>
        <p:sp>
          <p:nvSpPr>
            <p:cNvPr id="294" name="Text Box 9"/>
            <p:cNvSpPr txBox="1">
              <a:spLocks noChangeArrowheads="1"/>
            </p:cNvSpPr>
            <p:nvPr/>
          </p:nvSpPr>
          <p:spPr bwMode="auto">
            <a:xfrm>
              <a:off x="7742373" y="4436454"/>
              <a:ext cx="982961" cy="276999"/>
            </a:xfrm>
            <a:prstGeom prst="rect">
              <a:avLst/>
            </a:prstGeom>
            <a:noFill/>
            <a:ln w="9525">
              <a:noFill/>
              <a:miter lim="800000"/>
              <a:headEnd/>
              <a:tailEnd/>
            </a:ln>
          </p:spPr>
          <p:txBody>
            <a:bodyPr wrap="none">
              <a:spAutoFit/>
            </a:bodyPr>
            <a:lstStyle/>
            <a:p>
              <a:pPr algn="ctr" fontAlgn="ctr"/>
              <a:r>
                <a:rPr lang="en-US" sz="1200" b="1" dirty="0" smtClean="0">
                  <a:solidFill>
                    <a:schemeClr val="tx1"/>
                  </a:solidFill>
                  <a:latin typeface="Huawei Sans" panose="020C0503030203020204" pitchFamily="34" charset="0"/>
                </a:rPr>
                <a:t>Rogue STA</a:t>
              </a:r>
              <a:endParaRPr lang="en-US" altLang="zh-CN" sz="1200" b="1" dirty="0">
                <a:solidFill>
                  <a:schemeClr val="tx1"/>
                </a:solidFill>
                <a:latin typeface="Huawei Sans" panose="020C0503030203020204" pitchFamily="34" charset="0"/>
              </a:endParaRPr>
            </a:p>
          </p:txBody>
        </p:sp>
        <p:pic>
          <p:nvPicPr>
            <p:cNvPr id="295" name="图片 14" descr="日志告警服务器-蓝.png"/>
            <p:cNvPicPr>
              <a:picLocks noChangeAspect="1"/>
            </p:cNvPicPr>
            <p:nvPr/>
          </p:nvPicPr>
          <p:blipFill>
            <a:blip r:embed="rId11" cstate="print"/>
            <a:stretch>
              <a:fillRect/>
            </a:stretch>
          </p:blipFill>
          <p:spPr>
            <a:xfrm>
              <a:off x="8049574" y="4098914"/>
              <a:ext cx="368559" cy="230136"/>
            </a:xfrm>
            <a:prstGeom prst="rect">
              <a:avLst/>
            </a:prstGeom>
          </p:spPr>
        </p:pic>
      </p:grpSp>
      <p:grpSp>
        <p:nvGrpSpPr>
          <p:cNvPr id="296" name="组合 295"/>
          <p:cNvGrpSpPr/>
          <p:nvPr/>
        </p:nvGrpSpPr>
        <p:grpSpPr>
          <a:xfrm>
            <a:off x="9026818" y="3751882"/>
            <a:ext cx="898003" cy="602527"/>
            <a:chOff x="8800101" y="4110926"/>
            <a:chExt cx="898003" cy="602527"/>
          </a:xfrm>
        </p:grpSpPr>
        <p:sp>
          <p:nvSpPr>
            <p:cNvPr id="297" name="Text Box 9"/>
            <p:cNvSpPr txBox="1">
              <a:spLocks noChangeArrowheads="1"/>
            </p:cNvSpPr>
            <p:nvPr/>
          </p:nvSpPr>
          <p:spPr bwMode="auto">
            <a:xfrm>
              <a:off x="8800101" y="4436454"/>
              <a:ext cx="898003" cy="276999"/>
            </a:xfrm>
            <a:prstGeom prst="rect">
              <a:avLst/>
            </a:prstGeom>
            <a:noFill/>
            <a:ln w="9525">
              <a:noFill/>
              <a:miter lim="800000"/>
              <a:headEnd/>
              <a:tailEnd/>
            </a:ln>
          </p:spPr>
          <p:txBody>
            <a:bodyPr wrap="none">
              <a:spAutoFit/>
            </a:bodyPr>
            <a:lstStyle/>
            <a:p>
              <a:pPr algn="ctr" fontAlgn="ctr"/>
              <a:r>
                <a:rPr lang="en-US" sz="1200" b="1" dirty="0" smtClean="0">
                  <a:solidFill>
                    <a:schemeClr val="tx1"/>
                  </a:solidFill>
                  <a:latin typeface="Huawei Sans" panose="020C0503030203020204" pitchFamily="34" charset="0"/>
                </a:rPr>
                <a:t>Rogue AP</a:t>
              </a:r>
              <a:endParaRPr lang="en-US" altLang="zh-CN" sz="1200" b="1" dirty="0">
                <a:solidFill>
                  <a:schemeClr val="tx1"/>
                </a:solidFill>
                <a:latin typeface="Huawei Sans" panose="020C0503030203020204" pitchFamily="34" charset="0"/>
              </a:endParaRPr>
            </a:p>
          </p:txBody>
        </p:sp>
        <p:pic>
          <p:nvPicPr>
            <p:cNvPr id="298" name="图片 72" descr="AP.png"/>
            <p:cNvPicPr>
              <a:picLocks noChangeAspect="1"/>
            </p:cNvPicPr>
            <p:nvPr/>
          </p:nvPicPr>
          <p:blipFill>
            <a:blip r:embed="rId12" cstate="print"/>
            <a:stretch>
              <a:fillRect/>
            </a:stretch>
          </p:blipFill>
          <p:spPr>
            <a:xfrm>
              <a:off x="9123145" y="4110926"/>
              <a:ext cx="251914" cy="206112"/>
            </a:xfrm>
            <a:prstGeom prst="rect">
              <a:avLst/>
            </a:prstGeom>
          </p:spPr>
        </p:pic>
      </p:grpSp>
      <p:grpSp>
        <p:nvGrpSpPr>
          <p:cNvPr id="299" name="组合 298"/>
          <p:cNvGrpSpPr/>
          <p:nvPr/>
        </p:nvGrpSpPr>
        <p:grpSpPr>
          <a:xfrm>
            <a:off x="6382650" y="3739870"/>
            <a:ext cx="1233947" cy="614539"/>
            <a:chOff x="6221232" y="4098914"/>
            <a:chExt cx="1233947" cy="614539"/>
          </a:xfrm>
        </p:grpSpPr>
        <p:sp>
          <p:nvSpPr>
            <p:cNvPr id="300" name="Text Box 9"/>
            <p:cNvSpPr txBox="1">
              <a:spLocks noChangeArrowheads="1"/>
            </p:cNvSpPr>
            <p:nvPr/>
          </p:nvSpPr>
          <p:spPr bwMode="auto">
            <a:xfrm>
              <a:off x="6221232" y="4436454"/>
              <a:ext cx="1220206" cy="276999"/>
            </a:xfrm>
            <a:prstGeom prst="rect">
              <a:avLst/>
            </a:prstGeom>
            <a:noFill/>
            <a:ln w="9525">
              <a:noFill/>
              <a:miter lim="800000"/>
              <a:headEnd/>
              <a:tailEnd/>
            </a:ln>
          </p:spPr>
          <p:txBody>
            <a:bodyPr wrap="none">
              <a:spAutoFit/>
            </a:bodyPr>
            <a:lstStyle/>
            <a:p>
              <a:pPr algn="ctr" fontAlgn="ctr"/>
              <a:r>
                <a:rPr lang="en-US" sz="1200" b="1" dirty="0" smtClean="0">
                  <a:solidFill>
                    <a:schemeClr val="tx1"/>
                  </a:solidFill>
                  <a:latin typeface="Huawei Sans" panose="020C0503030203020204" pitchFamily="34" charset="0"/>
                </a:rPr>
                <a:t>Ad-hoc device</a:t>
              </a:r>
              <a:endParaRPr lang="en-US" altLang="zh-CN" sz="1200" b="1" dirty="0">
                <a:solidFill>
                  <a:schemeClr val="tx1"/>
                </a:solidFill>
                <a:latin typeface="Huawei Sans" panose="020C0503030203020204" pitchFamily="34" charset="0"/>
              </a:endParaRPr>
            </a:p>
          </p:txBody>
        </p:sp>
        <p:pic>
          <p:nvPicPr>
            <p:cNvPr id="301" name="图片 14" descr="日志告警服务器-蓝.png"/>
            <p:cNvPicPr>
              <a:picLocks noChangeAspect="1"/>
            </p:cNvPicPr>
            <p:nvPr/>
          </p:nvPicPr>
          <p:blipFill>
            <a:blip r:embed="rId11" cstate="print"/>
            <a:stretch>
              <a:fillRect/>
            </a:stretch>
          </p:blipFill>
          <p:spPr>
            <a:xfrm>
              <a:off x="6223285" y="4098914"/>
              <a:ext cx="368559" cy="230136"/>
            </a:xfrm>
            <a:prstGeom prst="rect">
              <a:avLst/>
            </a:prstGeom>
          </p:spPr>
        </p:pic>
        <p:pic>
          <p:nvPicPr>
            <p:cNvPr id="302" name="图片 14" descr="日志告警服务器-蓝.png"/>
            <p:cNvPicPr>
              <a:picLocks noChangeAspect="1"/>
            </p:cNvPicPr>
            <p:nvPr/>
          </p:nvPicPr>
          <p:blipFill>
            <a:blip r:embed="rId11" cstate="print"/>
            <a:stretch>
              <a:fillRect/>
            </a:stretch>
          </p:blipFill>
          <p:spPr>
            <a:xfrm>
              <a:off x="7086620" y="4098914"/>
              <a:ext cx="368559" cy="230136"/>
            </a:xfrm>
            <a:prstGeom prst="rect">
              <a:avLst/>
            </a:prstGeom>
          </p:spPr>
        </p:pic>
        <p:grpSp>
          <p:nvGrpSpPr>
            <p:cNvPr id="303" name="组合 758"/>
            <p:cNvGrpSpPr/>
            <p:nvPr/>
          </p:nvGrpSpPr>
          <p:grpSpPr bwMode="auto">
            <a:xfrm rot="5400000" flipV="1">
              <a:off x="6915797" y="4141525"/>
              <a:ext cx="171126" cy="144914"/>
              <a:chOff x="7440613" y="4868863"/>
              <a:chExt cx="1019175" cy="828675"/>
            </a:xfrm>
            <a:solidFill>
              <a:schemeClr val="bg1">
                <a:lumMod val="50000"/>
              </a:schemeClr>
            </a:solidFill>
          </p:grpSpPr>
          <p:sp>
            <p:nvSpPr>
              <p:cNvPr id="30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08"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304" name="组合 758"/>
            <p:cNvGrpSpPr/>
            <p:nvPr/>
          </p:nvGrpSpPr>
          <p:grpSpPr bwMode="auto">
            <a:xfrm rot="16200000" flipV="1">
              <a:off x="6620072" y="4141526"/>
              <a:ext cx="171126" cy="144914"/>
              <a:chOff x="7440613" y="4868863"/>
              <a:chExt cx="1019175" cy="828675"/>
            </a:xfrm>
            <a:solidFill>
              <a:schemeClr val="bg1">
                <a:lumMod val="50000"/>
              </a:schemeClr>
            </a:solidFill>
          </p:grpSpPr>
          <p:sp>
            <p:nvSpPr>
              <p:cNvPr id="305"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06"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309" name="组合 308"/>
          <p:cNvGrpSpPr/>
          <p:nvPr/>
        </p:nvGrpSpPr>
        <p:grpSpPr>
          <a:xfrm>
            <a:off x="10069283" y="3751882"/>
            <a:ext cx="1173719" cy="602527"/>
            <a:chOff x="10041002" y="4110926"/>
            <a:chExt cx="1173719" cy="602527"/>
          </a:xfrm>
        </p:grpSpPr>
        <p:sp>
          <p:nvSpPr>
            <p:cNvPr id="310" name="Text Box 9"/>
            <p:cNvSpPr txBox="1">
              <a:spLocks noChangeArrowheads="1"/>
            </p:cNvSpPr>
            <p:nvPr/>
          </p:nvSpPr>
          <p:spPr bwMode="auto">
            <a:xfrm>
              <a:off x="10041002" y="4436454"/>
              <a:ext cx="1173719" cy="276999"/>
            </a:xfrm>
            <a:prstGeom prst="rect">
              <a:avLst/>
            </a:prstGeom>
            <a:noFill/>
            <a:ln w="9525">
              <a:noFill/>
              <a:miter lim="800000"/>
              <a:headEnd/>
              <a:tailEnd/>
            </a:ln>
          </p:spPr>
          <p:txBody>
            <a:bodyPr wrap="none">
              <a:spAutoFit/>
            </a:bodyPr>
            <a:lstStyle/>
            <a:p>
              <a:pPr algn="ctr" fontAlgn="ctr"/>
              <a:r>
                <a:rPr lang="en-US" sz="1200" b="1" dirty="0" smtClean="0">
                  <a:latin typeface="Huawei Sans" panose="020C0503030203020204" pitchFamily="34" charset="0"/>
                </a:rPr>
                <a:t>Rogue bridge</a:t>
              </a:r>
              <a:endParaRPr lang="en-US" altLang="zh-CN" sz="1200" b="1" dirty="0">
                <a:solidFill>
                  <a:schemeClr val="tx1"/>
                </a:solidFill>
                <a:latin typeface="Huawei Sans" panose="020C0503030203020204" pitchFamily="34" charset="0"/>
              </a:endParaRPr>
            </a:p>
          </p:txBody>
        </p:sp>
        <p:grpSp>
          <p:nvGrpSpPr>
            <p:cNvPr id="311" name="组合 310"/>
            <p:cNvGrpSpPr/>
            <p:nvPr/>
          </p:nvGrpSpPr>
          <p:grpSpPr>
            <a:xfrm>
              <a:off x="10161866" y="4110926"/>
              <a:ext cx="931990" cy="206112"/>
              <a:chOff x="10169433" y="4110926"/>
              <a:chExt cx="931990" cy="206112"/>
            </a:xfrm>
          </p:grpSpPr>
          <p:pic>
            <p:nvPicPr>
              <p:cNvPr id="312" name="图片 72" descr="AP.png"/>
              <p:cNvPicPr>
                <a:picLocks noChangeAspect="1"/>
              </p:cNvPicPr>
              <p:nvPr/>
            </p:nvPicPr>
            <p:blipFill>
              <a:blip r:embed="rId12" cstate="print"/>
              <a:stretch>
                <a:fillRect/>
              </a:stretch>
            </p:blipFill>
            <p:spPr>
              <a:xfrm>
                <a:off x="10169433" y="4110926"/>
                <a:ext cx="251914" cy="206112"/>
              </a:xfrm>
              <a:prstGeom prst="rect">
                <a:avLst/>
              </a:prstGeom>
            </p:spPr>
          </p:pic>
          <p:pic>
            <p:nvPicPr>
              <p:cNvPr id="313" name="图片 72" descr="AP.png"/>
              <p:cNvPicPr>
                <a:picLocks noChangeAspect="1"/>
              </p:cNvPicPr>
              <p:nvPr/>
            </p:nvPicPr>
            <p:blipFill>
              <a:blip r:embed="rId12" cstate="print"/>
              <a:stretch>
                <a:fillRect/>
              </a:stretch>
            </p:blipFill>
            <p:spPr>
              <a:xfrm>
                <a:off x="10849509" y="4110926"/>
                <a:ext cx="251914" cy="206112"/>
              </a:xfrm>
              <a:prstGeom prst="rect">
                <a:avLst/>
              </a:prstGeom>
            </p:spPr>
          </p:pic>
          <p:grpSp>
            <p:nvGrpSpPr>
              <p:cNvPr id="314" name="组合 758"/>
              <p:cNvGrpSpPr/>
              <p:nvPr/>
            </p:nvGrpSpPr>
            <p:grpSpPr bwMode="auto">
              <a:xfrm rot="16200000" flipV="1">
                <a:off x="10435019" y="4141525"/>
                <a:ext cx="171126" cy="144914"/>
                <a:chOff x="7440613" y="4868863"/>
                <a:chExt cx="1019175" cy="828675"/>
              </a:xfrm>
              <a:solidFill>
                <a:schemeClr val="bg1">
                  <a:lumMod val="50000"/>
                </a:schemeClr>
              </a:solidFill>
            </p:grpSpPr>
            <p:sp>
              <p:nvSpPr>
                <p:cNvPr id="31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19"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315" name="组合 758"/>
              <p:cNvGrpSpPr/>
              <p:nvPr/>
            </p:nvGrpSpPr>
            <p:grpSpPr bwMode="auto">
              <a:xfrm rot="5400000" flipV="1">
                <a:off x="10664710" y="4141525"/>
                <a:ext cx="171126" cy="144914"/>
                <a:chOff x="7440613" y="4868863"/>
                <a:chExt cx="1019175" cy="828675"/>
              </a:xfrm>
              <a:solidFill>
                <a:schemeClr val="bg1">
                  <a:lumMod val="50000"/>
                </a:schemeClr>
              </a:solidFill>
            </p:grpSpPr>
            <p:sp>
              <p:nvSpPr>
                <p:cNvPr id="316"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17"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spTree>
    <p:extLst>
      <p:ext uri="{BB962C8B-B14F-4D97-AF65-F5344CB8AC3E}">
        <p14:creationId xmlns:p14="http://schemas.microsoft.com/office/powerpoint/2010/main" val="9331164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Security Design </a:t>
            </a:r>
            <a:r>
              <a:rPr lang="en-US" altLang="zh-CN" dirty="0" smtClean="0">
                <a:latin typeface="Huawei Sans" panose="020C0503030203020204" pitchFamily="34" charset="0"/>
              </a:rPr>
              <a:t>- </a:t>
            </a:r>
            <a:r>
              <a:rPr lang="en-US" altLang="zh-CN" dirty="0" smtClean="0">
                <a:latin typeface="Huawei Sans" panose="020C0503030203020204" pitchFamily="34" charset="0"/>
              </a:rPr>
              <a:t>Intranet Security (Wireless Network): Terminal Access Security</a:t>
            </a:r>
            <a:endParaRPr lang="en-US" altLang="zh-CN" sz="3200" dirty="0">
              <a:latin typeface="Huawei Sans" panose="020C0503030203020204" pitchFamily="34" charset="0"/>
              <a:sym typeface="Huawei Sans" panose="020C0503030203020204" pitchFamily="34" charset="0"/>
            </a:endParaRPr>
          </a:p>
        </p:txBody>
      </p:sp>
      <p:sp>
        <p:nvSpPr>
          <p:cNvPr id="3" name="内容占位符 2"/>
          <p:cNvSpPr>
            <a:spLocks noGrp="1"/>
          </p:cNvSpPr>
          <p:nvPr>
            <p:ph type="body" sz="quarter" idx="10"/>
          </p:nvPr>
        </p:nvSpPr>
        <p:spPr>
          <a:prstGeom prst="rect">
            <a:avLst/>
          </a:prstGeom>
        </p:spPr>
        <p:txBody>
          <a:bodyPr/>
          <a:lstStyle/>
          <a:p>
            <a:pPr marL="285750" indent="-285750" defTabSz="914478">
              <a:lnSpc>
                <a:spcPts val="2400"/>
              </a:lnSpc>
              <a:spcAft>
                <a:spcPts val="600"/>
              </a:spcAft>
              <a:buSzPct val="100000"/>
              <a:buFont typeface="Arial" panose="020B0604020202020204" pitchFamily="34" charset="0"/>
              <a:buChar char="•"/>
            </a:pPr>
            <a:r>
              <a:rPr lang="en-US" altLang="zh-CN" sz="1200" dirty="0">
                <a:latin typeface="Huawei Sans" panose="020C0503030203020204" pitchFamily="34" charset="0"/>
              </a:rPr>
              <a:t>Four WLAN security policies are available: Wired Equivalent Privacy (WEP), Wi-Fi Protected Access (WPA), WPA2, WLAN Authentication and Privacy Infrastructure (WAPI). Each security policy has a series of security mechanisms, including link authentication used to establish a wireless link, user authentication used when users attempt to connect to a wireless network, and data encryption used during data transmission</a:t>
            </a:r>
            <a:r>
              <a:rPr lang="en-US" altLang="zh-CN" sz="1200" dirty="0" smtClean="0">
                <a:latin typeface="Huawei Sans" panose="020C0503030203020204" pitchFamily="34" charset="0"/>
              </a:rPr>
              <a:t>.</a:t>
            </a:r>
            <a:endParaRPr lang="en-US" altLang="zh-CN" sz="12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07598819"/>
              </p:ext>
            </p:extLst>
          </p:nvPr>
        </p:nvGraphicFramePr>
        <p:xfrm>
          <a:off x="656052" y="2514669"/>
          <a:ext cx="10874375" cy="2100000"/>
        </p:xfrm>
        <a:graphic>
          <a:graphicData uri="http://schemas.openxmlformats.org/drawingml/2006/table">
            <a:tbl>
              <a:tblPr/>
              <a:tblGrid>
                <a:gridCol w="1725613"/>
                <a:gridCol w="9148762"/>
              </a:tblGrid>
              <a:tr h="228847">
                <a:tc>
                  <a:txBody>
                    <a:bodyPr/>
                    <a:lstStyle/>
                    <a:p>
                      <a:pPr algn="ctr" fontAlgn="ctr">
                        <a:lnSpc>
                          <a:spcPct val="100000"/>
                        </a:lnSpc>
                      </a:pPr>
                      <a:r>
                        <a:rPr lang="en-US" sz="1200" b="1" dirty="0" smtClean="0">
                          <a:solidFill>
                            <a:schemeClr val="tx1"/>
                          </a:solidFill>
                          <a:latin typeface="Huawei Sans" panose="020C0503030203020204" pitchFamily="34" charset="0"/>
                        </a:rPr>
                        <a:t>Security Mechanism</a:t>
                      </a:r>
                      <a:endParaRPr lang="en-US" altLang="zh-CN" sz="2400" b="1" dirty="0">
                        <a:solidFill>
                          <a:schemeClr val="tx1"/>
                        </a:solidFill>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200" b="1" dirty="0" smtClean="0">
                          <a:solidFill>
                            <a:schemeClr val="tx1"/>
                          </a:solidFill>
                          <a:latin typeface="Huawei Sans" panose="020C0503030203020204" pitchFamily="34" charset="0"/>
                        </a:rPr>
                        <a:t>Characteristics</a:t>
                      </a:r>
                      <a:endParaRPr lang="en-US" altLang="zh-CN" sz="2400" b="1" dirty="0">
                        <a:solidFill>
                          <a:schemeClr val="tx1"/>
                        </a:solidFill>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51950">
                <a:tc>
                  <a:txBody>
                    <a:bodyPr/>
                    <a:lstStyle/>
                    <a:p>
                      <a:pPr algn="ctr" fontAlgn="ctr">
                        <a:lnSpc>
                          <a:spcPct val="100000"/>
                        </a:lnSpc>
                      </a:pPr>
                      <a:r>
                        <a:rPr lang="en-US" sz="1100" dirty="0" smtClean="0">
                          <a:solidFill>
                            <a:srgbClr val="333333"/>
                          </a:solidFill>
                          <a:latin typeface="Huawei Sans" panose="020C0503030203020204" pitchFamily="34" charset="0"/>
                        </a:rPr>
                        <a:t>WEP </a:t>
                      </a:r>
                      <a:endParaRPr lang="en-US" sz="20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smtClean="0">
                          <a:solidFill>
                            <a:srgbClr val="333333"/>
                          </a:solidFill>
                          <a:latin typeface="Huawei Sans" panose="020C0503030203020204" pitchFamily="34" charset="0"/>
                        </a:rPr>
                        <a:t>The same static key needs to be preconfigured on the server and client. Both the encryption mechanism and the encryption algorithm are vulnerable to security threats. Therefore, this authentication mode is not recommended.</a:t>
                      </a:r>
                      <a:endParaRPr lang="en-US" altLang="zh-CN" sz="20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21260">
                <a:tc>
                  <a:txBody>
                    <a:bodyPr/>
                    <a:lstStyle/>
                    <a:p>
                      <a:pPr algn="ctr" fontAlgn="ctr">
                        <a:lnSpc>
                          <a:spcPct val="100000"/>
                        </a:lnSpc>
                      </a:pPr>
                      <a:r>
                        <a:rPr lang="en-US" sz="1100" dirty="0" smtClean="0">
                          <a:solidFill>
                            <a:srgbClr val="333333"/>
                          </a:solidFill>
                          <a:latin typeface="Huawei Sans" panose="020C0503030203020204" pitchFamily="34" charset="0"/>
                        </a:rPr>
                        <a:t>WPA/WPA2</a:t>
                      </a:r>
                      <a:endParaRPr lang="en-US" sz="20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smtClean="0">
                          <a:solidFill>
                            <a:srgbClr val="333333"/>
                          </a:solidFill>
                          <a:latin typeface="Huawei Sans" panose="020C0503030203020204" pitchFamily="34" charset="0"/>
                        </a:rPr>
                        <a:t>WPA and WPA2 provide almost the same level of security. WPA/WPA2 has two editions: enterprise edition and personal edition.</a:t>
                      </a:r>
                      <a:endParaRPr lang="en-US" altLang="zh-CN" sz="1100" b="0" i="0" dirty="0" smtClean="0">
                        <a:solidFill>
                          <a:srgbClr val="333333"/>
                        </a:solidFill>
                        <a:effectLst/>
                        <a:latin typeface="Huawei Sans" panose="020C0503030203020204" pitchFamily="34" charset="0"/>
                        <a:ea typeface="+mn-ea"/>
                      </a:endParaRPr>
                    </a:p>
                    <a:p>
                      <a:pPr marL="180975" indent="-180975" fontAlgn="ctr">
                        <a:lnSpc>
                          <a:spcPct val="100000"/>
                        </a:lnSpc>
                        <a:buFont typeface="Arial" panose="020B0604020202020204" pitchFamily="34" charset="0"/>
                        <a:buChar char="•"/>
                      </a:pPr>
                      <a:r>
                        <a:rPr lang="en-US" sz="1100" dirty="0" smtClean="0">
                          <a:solidFill>
                            <a:srgbClr val="333333"/>
                          </a:solidFill>
                          <a:latin typeface="Huawei Sans" panose="020C0503030203020204" pitchFamily="34" charset="0"/>
                        </a:rPr>
                        <a:t>WPA/WPA2 in enterprise edition requires an authentication server and is recommended for employee access on medium- and large-sized campus networks.</a:t>
                      </a:r>
                      <a:endParaRPr lang="en-US" altLang="zh-CN" sz="1100" b="0" i="0" dirty="0" smtClean="0">
                        <a:solidFill>
                          <a:srgbClr val="333333"/>
                        </a:solidFill>
                        <a:effectLst/>
                        <a:latin typeface="Huawei Sans" panose="020C0503030203020204" pitchFamily="34" charset="0"/>
                        <a:ea typeface="+mn-ea"/>
                      </a:endParaRPr>
                    </a:p>
                    <a:p>
                      <a:pPr marL="180975" indent="-180975" fontAlgn="ctr">
                        <a:lnSpc>
                          <a:spcPct val="100000"/>
                        </a:lnSpc>
                        <a:buFont typeface="Arial" panose="020B0604020202020204" pitchFamily="34" charset="0"/>
                        <a:buChar char="•"/>
                      </a:pPr>
                      <a:r>
                        <a:rPr lang="en-US" sz="1100" dirty="0" smtClean="0">
                          <a:solidFill>
                            <a:srgbClr val="333333"/>
                          </a:solidFill>
                          <a:latin typeface="Huawei Sans" panose="020C0503030203020204" pitchFamily="34" charset="0"/>
                        </a:rPr>
                        <a:t>WPA/WPA2 in personal edition does not require an authentication server and is recommended for guest access on medium- and large-sized campus networks. The WPA/WPA2-Private PSK (PPSK) enhances network security while ensuring the convenience.</a:t>
                      </a:r>
                      <a:endParaRPr lang="en-US" altLang="zh-CN" sz="20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8847">
                <a:tc>
                  <a:txBody>
                    <a:bodyPr/>
                    <a:lstStyle/>
                    <a:p>
                      <a:pPr algn="ctr" fontAlgn="ctr">
                        <a:lnSpc>
                          <a:spcPct val="100000"/>
                        </a:lnSpc>
                      </a:pPr>
                      <a:r>
                        <a:rPr lang="en-US" sz="1100" dirty="0" smtClean="0">
                          <a:solidFill>
                            <a:srgbClr val="333333"/>
                          </a:solidFill>
                          <a:latin typeface="Huawei Sans" panose="020C0503030203020204" pitchFamily="34" charset="0"/>
                        </a:rPr>
                        <a:t>WAPI </a:t>
                      </a:r>
                      <a:endParaRPr lang="en-US" sz="2000" dirty="0">
                        <a:effectLst/>
                        <a:latin typeface="Huawei Sans" panose="020C0503030203020204" pitchFamily="34" charset="0"/>
                        <a:ea typeface="+mn-ea"/>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100" dirty="0" smtClean="0">
                          <a:solidFill>
                            <a:srgbClr val="333333"/>
                          </a:solidFill>
                          <a:latin typeface="Huawei Sans" panose="020C0503030203020204" pitchFamily="34" charset="0"/>
                        </a:rPr>
                        <a:t>WAPI is a WLAN security standard proposed in China and provides higher security than WEP and WPA.</a:t>
                      </a:r>
                      <a:endParaRPr lang="en-US" altLang="zh-CN" sz="2000" dirty="0">
                        <a:effectLst/>
                        <a:latin typeface="Huawei Sans" panose="020C0503030203020204" pitchFamily="34" charset="0"/>
                        <a:ea typeface="+mn-ea"/>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6" name="矩形 15"/>
          <p:cNvSpPr/>
          <p:nvPr/>
        </p:nvSpPr>
        <p:spPr>
          <a:xfrm>
            <a:off x="476250" y="4508651"/>
            <a:ext cx="10728327" cy="1589666"/>
          </a:xfrm>
          <a:prstGeom prst="rect">
            <a:avLst/>
          </a:prstGeom>
        </p:spPr>
        <p:txBody>
          <a:bodyPr wrap="square">
            <a:spAutoFit/>
          </a:bodyPr>
          <a:lstStyle/>
          <a:p>
            <a:pPr marL="285750" indent="-285750" fontAlgn="ctr">
              <a:lnSpc>
                <a:spcPct val="140000"/>
              </a:lnSpc>
              <a:buFont typeface="Arial" panose="020B0604020202020204" pitchFamily="34" charset="0"/>
              <a:buChar char="•"/>
            </a:pPr>
            <a:r>
              <a:rPr lang="en-US" altLang="zh-CN" sz="1200" dirty="0">
                <a:latin typeface="Huawei Sans" panose="020C0503030203020204" pitchFamily="34" charset="0"/>
              </a:rPr>
              <a:t>For example, in an enterprise, the following access authentication modes can be used</a:t>
            </a:r>
            <a:r>
              <a:rPr lang="en-US" altLang="zh-CN" sz="1200" dirty="0" smtClean="0">
                <a:latin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57175" defTabSz="914034" fontAlgn="ctr">
              <a:lnSpc>
                <a:spcPct val="140000"/>
              </a:lnSpc>
              <a:spcBef>
                <a:spcPts val="720"/>
              </a:spcBef>
              <a:buSzPct val="50000"/>
              <a:buFont typeface="Wingdings" panose="05000000000000000000" pitchFamily="2" charset="2"/>
              <a:buChar char="p"/>
            </a:pPr>
            <a:r>
              <a:rPr lang="en-US" altLang="zh-CN" sz="1100" dirty="0" smtClean="0">
                <a:latin typeface="Huawei Sans" panose="020C0503030203020204" pitchFamily="34" charset="0"/>
              </a:rPr>
              <a:t>Enterprise </a:t>
            </a:r>
            <a:r>
              <a:rPr lang="en-US" altLang="zh-CN" sz="1100" dirty="0">
                <a:latin typeface="Huawei Sans" panose="020C0503030203020204" pitchFamily="34" charset="0"/>
              </a:rPr>
              <a:t>employees: WPA/WPA2-802.1X </a:t>
            </a:r>
            <a:r>
              <a:rPr lang="en-US" altLang="zh-CN" sz="1100" dirty="0" smtClean="0">
                <a:latin typeface="Huawei Sans" panose="020C0503030203020204" pitchFamily="34" charset="0"/>
              </a:rPr>
              <a:t>authentication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57175" defTabSz="914034" fontAlgn="ctr">
              <a:lnSpc>
                <a:spcPct val="140000"/>
              </a:lnSpc>
              <a:spcBef>
                <a:spcPts val="720"/>
              </a:spcBef>
              <a:buSzPct val="50000"/>
              <a:buFont typeface="Wingdings" panose="05000000000000000000" pitchFamily="2" charset="2"/>
              <a:buChar char="p"/>
            </a:pPr>
            <a:r>
              <a:rPr lang="en-US" altLang="zh-CN" sz="1100" dirty="0" smtClean="0">
                <a:latin typeface="Huawei Sans" panose="020C0503030203020204" pitchFamily="34" charset="0"/>
              </a:rPr>
              <a:t>Guests</a:t>
            </a:r>
            <a:r>
              <a:rPr lang="en-US" altLang="zh-CN" sz="1100" dirty="0">
                <a:latin typeface="Huawei Sans" panose="020C0503030203020204" pitchFamily="34" charset="0"/>
              </a:rPr>
              <a:t>: WPA/WPA2-PPSK or Portal </a:t>
            </a:r>
            <a:r>
              <a:rPr lang="en-US" altLang="zh-CN" sz="1100" dirty="0" smtClean="0">
                <a:latin typeface="Huawei Sans" panose="020C0503030203020204" pitchFamily="34" charset="0"/>
              </a:rPr>
              <a:t>authentication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57175" defTabSz="914034" fontAlgn="ctr">
              <a:lnSpc>
                <a:spcPct val="140000"/>
              </a:lnSpc>
              <a:spcBef>
                <a:spcPts val="720"/>
              </a:spcBef>
              <a:buSzPct val="50000"/>
              <a:buFont typeface="Wingdings" panose="05000000000000000000" pitchFamily="2" charset="2"/>
              <a:buChar char="p"/>
            </a:pPr>
            <a:r>
              <a:rPr lang="en-US" altLang="zh-CN" sz="1100" dirty="0" smtClean="0">
                <a:latin typeface="Huawei Sans" panose="020C0503030203020204" pitchFamily="34" charset="0"/>
              </a:rPr>
              <a:t>Dumb </a:t>
            </a:r>
            <a:r>
              <a:rPr lang="en-US" altLang="zh-CN" sz="1100" dirty="0">
                <a:latin typeface="Huawei Sans" panose="020C0503030203020204" pitchFamily="34" charset="0"/>
              </a:rPr>
              <a:t>terminals: MAC address </a:t>
            </a:r>
            <a:r>
              <a:rPr lang="en-US" altLang="zh-CN" sz="1100" dirty="0" smtClean="0">
                <a:latin typeface="Huawei Sans" panose="020C0503030203020204" pitchFamily="34" charset="0"/>
              </a:rPr>
              <a:t>authentication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altLang="zh-CN" sz="1200" dirty="0">
                <a:latin typeface="Huawei Sans" panose="020C0503030203020204" pitchFamily="34" charset="0"/>
              </a:rPr>
              <a:t>In addition, if users do not need to communicate with each other, it is recommended that user isolation be configured.</a:t>
            </a:r>
          </a:p>
        </p:txBody>
      </p:sp>
    </p:spTree>
    <p:extLst>
      <p:ext uri="{BB962C8B-B14F-4D97-AF65-F5344CB8AC3E}">
        <p14:creationId xmlns:p14="http://schemas.microsoft.com/office/powerpoint/2010/main" val="178215278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algn="l"/>
            <a:r>
              <a:rPr lang="en-US" altLang="zh-CN" sz="2000" dirty="0">
                <a:solidFill>
                  <a:schemeClr val="bg1">
                    <a:lumMod val="50000"/>
                  </a:schemeClr>
                </a:solidFill>
                <a:latin typeface="Huawei Sans" panose="020C0503030203020204" pitchFamily="34" charset="0"/>
              </a:rPr>
              <a:t>Service Requirements and Challenges of Small- and Medium-Sized Campus Networks</a:t>
            </a:r>
          </a:p>
          <a:p>
            <a:pPr algn="l"/>
            <a:r>
              <a:rPr lang="en-US" altLang="zh-CN" sz="2000" dirty="0">
                <a:solidFill>
                  <a:schemeClr val="bg1">
                    <a:lumMod val="50000"/>
                  </a:schemeClr>
                </a:solidFill>
                <a:latin typeface="Huawei Sans" panose="020C0503030203020204" pitchFamily="34" charset="0"/>
              </a:rPr>
              <a:t>Introduction to 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a:t>
            </a:r>
          </a:p>
          <a:p>
            <a:pPr algn="l"/>
            <a:r>
              <a:rPr lang="en-US" altLang="zh-CN" sz="2000" dirty="0">
                <a:solidFill>
                  <a:schemeClr val="bg1">
                    <a:lumMod val="50000"/>
                  </a:schemeClr>
                </a:solidFill>
                <a:latin typeface="Huawei Sans" panose="020C0503030203020204" pitchFamily="34" charset="0"/>
              </a:rPr>
              <a:t>Huawei </a:t>
            </a:r>
            <a:r>
              <a:rPr lang="en-US" altLang="zh-CN" sz="2000" dirty="0" err="1">
                <a:solidFill>
                  <a:schemeClr val="bg1">
                    <a:lumMod val="50000"/>
                  </a:schemeClr>
                </a:solidFill>
                <a:latin typeface="Huawei Sans" panose="020C0503030203020204" pitchFamily="34" charset="0"/>
              </a:rPr>
              <a:t>CloudCampus</a:t>
            </a:r>
            <a:r>
              <a:rPr lang="en-US" altLang="zh-CN" sz="2000" dirty="0">
                <a:solidFill>
                  <a:schemeClr val="bg1">
                    <a:lumMod val="50000"/>
                  </a:schemeClr>
                </a:solidFill>
                <a:latin typeface="Huawei Sans" panose="020C0503030203020204" pitchFamily="34" charset="0"/>
              </a:rPr>
              <a:t> Solution Design for Small- and Medium-Sized Campus Networks</a:t>
            </a:r>
          </a:p>
          <a:p>
            <a:pPr algn="l"/>
            <a:r>
              <a:rPr lang="en-US" altLang="zh-CN" sz="2000" b="1" dirty="0">
                <a:latin typeface="Huawei Sans" panose="020C0503030203020204" pitchFamily="34" charset="0"/>
              </a:rPr>
              <a:t>Typical Industry Application Scenarios</a:t>
            </a:r>
          </a:p>
        </p:txBody>
      </p:sp>
    </p:spTree>
    <p:extLst>
      <p:ext uri="{BB962C8B-B14F-4D97-AF65-F5344CB8AC3E}">
        <p14:creationId xmlns:p14="http://schemas.microsoft.com/office/powerpoint/2010/main" val="34250802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Retail Industry Scenario 1 </a:t>
            </a:r>
            <a:r>
              <a:rPr lang="en-US" altLang="zh-CN" dirty="0" smtClean="0">
                <a:latin typeface="Huawei Sans" panose="020C0503030203020204" pitchFamily="34" charset="0"/>
              </a:rPr>
              <a:t>- </a:t>
            </a:r>
            <a:r>
              <a:rPr lang="en-US" altLang="zh-CN" dirty="0" smtClean="0">
                <a:latin typeface="Huawei Sans" panose="020C0503030203020204" pitchFamily="34" charset="0"/>
              </a:rPr>
              <a:t>Small Chain Stores</a:t>
            </a:r>
            <a:endParaRPr lang="en-US" altLang="zh-CN" dirty="0">
              <a:latin typeface="Huawei Sans" panose="020C0503030203020204" pitchFamily="34" charset="0"/>
              <a:sym typeface="Huawei Sans" panose="020C0503030203020204" pitchFamily="34" charset="0"/>
            </a:endParaRPr>
          </a:p>
        </p:txBody>
      </p:sp>
      <p:sp>
        <p:nvSpPr>
          <p:cNvPr id="56" name="矩形 55"/>
          <p:cNvSpPr/>
          <p:nvPr/>
        </p:nvSpPr>
        <p:spPr>
          <a:xfrm>
            <a:off x="5553881" y="1004232"/>
            <a:ext cx="6228942" cy="5247590"/>
          </a:xfrm>
          <a:prstGeom prst="rect">
            <a:avLst/>
          </a:prstGeom>
        </p:spPr>
        <p:txBody>
          <a:bodyPr wrap="square">
            <a:spAutoFit/>
          </a:bodyPr>
          <a:lstStyle/>
          <a:p>
            <a:pPr fontAlgn="ctr">
              <a:lnSpc>
                <a:spcPts val="1800"/>
              </a:lnSpc>
              <a:spcAft>
                <a:spcPts val="600"/>
              </a:spcAft>
            </a:pPr>
            <a:r>
              <a:rPr lang="en-US" sz="1200" b="1" dirty="0" smtClean="0">
                <a:latin typeface="Huawei Sans" panose="020C0503030203020204" pitchFamily="34" charset="0"/>
              </a:rPr>
              <a:t>Customer requirements</a:t>
            </a: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Quick rollout of widely distributed new chain stores</a:t>
            </a:r>
            <a:endParaRPr lang="en-US" altLang="zh-CN" sz="1200" dirty="0" smtClean="0">
              <a:latin typeface="Huawei Sans" panose="020C0503030203020204" pitchFamily="34" charset="0"/>
            </a:endParaRP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No professional O&amp;M personnel, difficult to locate faults in a short period of time</a:t>
            </a:r>
            <a:endParaRPr lang="en-US" altLang="zh-CN" sz="1200" dirty="0" smtClean="0">
              <a:latin typeface="Huawei Sans" panose="020C0503030203020204" pitchFamily="34" charset="0"/>
            </a:endParaRP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Manual replacement of paper shelf labels in stores, which is slow and error-prone</a:t>
            </a:r>
            <a:endParaRPr lang="en-US" altLang="zh-CN" sz="1200" dirty="0" smtClean="0">
              <a:latin typeface="Huawei Sans" panose="020C0503030203020204" pitchFamily="34" charset="0"/>
            </a:endParaRPr>
          </a:p>
          <a:p>
            <a:pPr fontAlgn="ctr">
              <a:lnSpc>
                <a:spcPts val="1800"/>
              </a:lnSpc>
              <a:spcAft>
                <a:spcPts val="600"/>
              </a:spcAft>
            </a:pPr>
            <a:r>
              <a:rPr lang="en-US" sz="1200" b="1" dirty="0" smtClean="0">
                <a:latin typeface="Huawei Sans" panose="020C0503030203020204" pitchFamily="34" charset="0"/>
              </a:rPr>
              <a:t>Solutions</a:t>
            </a: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Deployment by scanning barcodes enables wireless networks to go online in minutes, and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implements one-stop management from deployment to O&amp;M. Customized advertisement push pages are configured for guests who connect to the network through Portal authentication.</a:t>
            </a:r>
            <a:endParaRPr lang="en-US" altLang="zh-CN" sz="1200" dirty="0" smtClean="0">
              <a:latin typeface="Huawei Sans" panose="020C0503030203020204" pitchFamily="34" charset="0"/>
            </a:endParaRPr>
          </a:p>
          <a:p>
            <a:pPr marL="268288" indent="-268288" fontAlgn="ctr">
              <a:lnSpc>
                <a:spcPts val="1800"/>
              </a:lnSpc>
              <a:spcAft>
                <a:spcPts val="600"/>
              </a:spcAft>
              <a:buFont typeface="Arial" panose="020B0604020202020204" pitchFamily="34" charset="0"/>
              <a:buChar char="•"/>
            </a:pPr>
            <a:r>
              <a:rPr lang="en-US" sz="1200" dirty="0" err="1" smtClean="0">
                <a:latin typeface="Huawei Sans" panose="020C0503030203020204" pitchFamily="34" charset="0"/>
              </a:rPr>
              <a:t>IoT</a:t>
            </a:r>
            <a:r>
              <a:rPr lang="en-US" sz="1200" dirty="0" smtClean="0">
                <a:latin typeface="Huawei Sans" panose="020C0503030203020204" pitchFamily="34" charset="0"/>
              </a:rPr>
              <a:t> APs provide built-in </a:t>
            </a:r>
            <a:r>
              <a:rPr lang="en-US" sz="1200" dirty="0" err="1" smtClean="0">
                <a:latin typeface="Huawei Sans" panose="020C0503030203020204" pitchFamily="34" charset="0"/>
              </a:rPr>
              <a:t>IoT</a:t>
            </a:r>
            <a:r>
              <a:rPr lang="en-US" sz="1200" dirty="0" smtClean="0">
                <a:latin typeface="Huawei Sans" panose="020C0503030203020204" pitchFamily="34" charset="0"/>
              </a:rPr>
              <a:t> slots to implement </a:t>
            </a:r>
            <a:r>
              <a:rPr lang="en-US" sz="1200" dirty="0" err="1" smtClean="0">
                <a:latin typeface="Huawei Sans" panose="020C0503030203020204" pitchFamily="34" charset="0"/>
              </a:rPr>
              <a:t>IoT</a:t>
            </a:r>
            <a:r>
              <a:rPr lang="en-US" sz="1200" dirty="0" smtClean="0">
                <a:latin typeface="Huawei Sans" panose="020C0503030203020204" pitchFamily="34" charset="0"/>
              </a:rPr>
              <a:t> &amp; Wi-Fi convergence and co-site deployment. ELSs interconnect with management and ERP systems of supermarkets to dynamically display prices and implement interactive functions such as real-time price change and out-of-stock warning.</a:t>
            </a:r>
            <a:endParaRPr lang="en-US" altLang="zh-CN" sz="1200" dirty="0" smtClean="0">
              <a:latin typeface="Huawei Sans" panose="020C0503030203020204" pitchFamily="34" charset="0"/>
            </a:endParaRP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Information about wireless terminals such as barcode scanners can be imported in batches, implementing access of massive terminals quickly.</a:t>
            </a:r>
            <a:endParaRPr lang="en-US" altLang="zh-CN" sz="1200" dirty="0" smtClean="0">
              <a:latin typeface="Huawei Sans" panose="020C0503030203020204" pitchFamily="34" charset="0"/>
            </a:endParaRPr>
          </a:p>
          <a:p>
            <a:pPr fontAlgn="ctr">
              <a:lnSpc>
                <a:spcPts val="1800"/>
              </a:lnSpc>
              <a:spcAft>
                <a:spcPts val="600"/>
              </a:spcAft>
            </a:pPr>
            <a:r>
              <a:rPr lang="en-US" sz="1200" b="1" dirty="0" smtClean="0">
                <a:latin typeface="Huawei Sans" panose="020C0503030203020204" pitchFamily="34" charset="0"/>
              </a:rPr>
              <a:t>Customer benefits</a:t>
            </a:r>
          </a:p>
          <a:p>
            <a:pPr marL="268288" indent="-268288" fontAlgn="ctr">
              <a:lnSpc>
                <a:spcPts val="1800"/>
              </a:lnSpc>
              <a:spcAft>
                <a:spcPts val="600"/>
              </a:spcAft>
              <a:buFont typeface="Arial" panose="020B0604020202020204" pitchFamily="34" charset="0"/>
              <a:buChar char="•"/>
            </a:pPr>
            <a:r>
              <a:rPr lang="en-US" sz="1200" dirty="0" err="1" smtClean="0">
                <a:latin typeface="Huawei Sans" panose="020C0503030203020204" pitchFamily="34" charset="0"/>
              </a:rPr>
              <a:t>IoT</a:t>
            </a:r>
            <a:r>
              <a:rPr lang="en-US" sz="1200" dirty="0" smtClean="0">
                <a:latin typeface="Huawei Sans" panose="020C0503030203020204" pitchFamily="34" charset="0"/>
              </a:rPr>
              <a:t> &amp; Wi-Fi convergence deployment and unified planning, saving investments</a:t>
            </a:r>
          </a:p>
          <a:p>
            <a:pPr marL="268288" indent="-268288"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Real-time or periodic update of ESLs, ensuring fast response, eliminating errors, and reducing costs</a:t>
            </a:r>
            <a:endParaRPr lang="en-US" altLang="zh-CN" sz="1200" dirty="0">
              <a:latin typeface="Huawei Sans" panose="020C0503030203020204" pitchFamily="34" charset="0"/>
            </a:endParaRPr>
          </a:p>
        </p:txBody>
      </p:sp>
      <p:grpSp>
        <p:nvGrpSpPr>
          <p:cNvPr id="57" name="Group 6"/>
          <p:cNvGrpSpPr/>
          <p:nvPr/>
        </p:nvGrpSpPr>
        <p:grpSpPr>
          <a:xfrm>
            <a:off x="2313133" y="2682220"/>
            <a:ext cx="1299944" cy="736962"/>
            <a:chOff x="7726956" y="3904548"/>
            <a:chExt cx="1299944" cy="736962"/>
          </a:xfrm>
        </p:grpSpPr>
        <p:sp>
          <p:nvSpPr>
            <p:cNvPr id="71" name="Freeform 200"/>
            <p:cNvSpPr/>
            <p:nvPr/>
          </p:nvSpPr>
          <p:spPr>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0" name="TextBox 2"/>
            <p:cNvSpPr txBox="1"/>
            <p:nvPr/>
          </p:nvSpPr>
          <p:spPr>
            <a:xfrm>
              <a:off x="7936997"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sp>
        <p:nvSpPr>
          <p:cNvPr id="81" name="圆角矩形 80"/>
          <p:cNvSpPr/>
          <p:nvPr/>
        </p:nvSpPr>
        <p:spPr>
          <a:xfrm>
            <a:off x="2080435" y="3584268"/>
            <a:ext cx="1606782"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82" name="组合 81"/>
          <p:cNvGrpSpPr/>
          <p:nvPr/>
        </p:nvGrpSpPr>
        <p:grpSpPr>
          <a:xfrm>
            <a:off x="2373194" y="4029460"/>
            <a:ext cx="959286" cy="681290"/>
            <a:chOff x="6600056" y="4353447"/>
            <a:chExt cx="1296144" cy="833967"/>
          </a:xfrm>
        </p:grpSpPr>
        <p:cxnSp>
          <p:nvCxnSpPr>
            <p:cNvPr id="83" name="直接连接符 82"/>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3224" y="3871936"/>
            <a:ext cx="368827" cy="302438"/>
          </a:xfrm>
          <a:prstGeom prst="rect">
            <a:avLst/>
          </a:prstGeom>
        </p:spPr>
      </p:pic>
      <p:pic>
        <p:nvPicPr>
          <p:cNvPr id="86" name="图片 85" descr="云AP蓝.png"/>
          <p:cNvPicPr>
            <a:picLocks noChangeAspect="1"/>
          </p:cNvPicPr>
          <p:nvPr/>
        </p:nvPicPr>
        <p:blipFill>
          <a:blip r:embed="rId4" cstate="print"/>
          <a:stretch>
            <a:fillRect/>
          </a:stretch>
        </p:blipFill>
        <p:spPr>
          <a:xfrm>
            <a:off x="3113172" y="4628229"/>
            <a:ext cx="335963" cy="274878"/>
          </a:xfrm>
          <a:prstGeom prst="rect">
            <a:avLst/>
          </a:prstGeom>
        </p:spPr>
      </p:pic>
      <p:pic>
        <p:nvPicPr>
          <p:cNvPr id="87" name="图片 86" descr="云AP蓝.png"/>
          <p:cNvPicPr>
            <a:picLocks noChangeAspect="1"/>
          </p:cNvPicPr>
          <p:nvPr/>
        </p:nvPicPr>
        <p:blipFill>
          <a:blip r:embed="rId4" cstate="print"/>
          <a:stretch>
            <a:fillRect/>
          </a:stretch>
        </p:blipFill>
        <p:spPr>
          <a:xfrm>
            <a:off x="2256539" y="4628229"/>
            <a:ext cx="335963" cy="274878"/>
          </a:xfrm>
          <a:prstGeom prst="rect">
            <a:avLst/>
          </a:prstGeom>
        </p:spPr>
      </p:pic>
      <p:grpSp>
        <p:nvGrpSpPr>
          <p:cNvPr id="88" name="Group 3"/>
          <p:cNvGrpSpPr/>
          <p:nvPr/>
        </p:nvGrpSpPr>
        <p:grpSpPr>
          <a:xfrm>
            <a:off x="2721854" y="4733660"/>
            <a:ext cx="261965" cy="61979"/>
            <a:chOff x="559282" y="6488261"/>
            <a:chExt cx="261965" cy="61979"/>
          </a:xfrm>
          <a:solidFill>
            <a:schemeClr val="bg1">
              <a:lumMod val="50000"/>
            </a:schemeClr>
          </a:solidFill>
        </p:grpSpPr>
        <p:sp>
          <p:nvSpPr>
            <p:cNvPr id="8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92" name="Picture 2" descr="http://3ms.huawei.com/multimedia/ImageDetailServlet?f_id=img201909260610&amp;type=2&amp;loc=2"/>
          <p:cNvPicPr>
            <a:picLocks noChangeAspect="1" noChangeArrowheads="1"/>
          </p:cNvPicPr>
          <p:nvPr/>
        </p:nvPicPr>
        <p:blipFill rotWithShape="1">
          <a:blip r:embed="rId5">
            <a:extLst>
              <a:ext uri="{28A0092B-C50C-407E-A947-70E740481C1C}">
                <a14:useLocalDpi xmlns:a14="http://schemas.microsoft.com/office/drawing/2010/main" val="0"/>
              </a:ext>
            </a:extLst>
          </a:blip>
          <a:srcRect l="7270" r="6127"/>
          <a:stretch/>
        </p:blipFill>
        <p:spPr bwMode="auto">
          <a:xfrm>
            <a:off x="489920" y="3608726"/>
            <a:ext cx="1491448" cy="968724"/>
          </a:xfrm>
          <a:prstGeom prst="roundRect">
            <a:avLst>
              <a:gd name="adj" fmla="val 5483"/>
            </a:avLst>
          </a:prstGeom>
          <a:noFill/>
          <a:extLst>
            <a:ext uri="{909E8E84-426E-40DD-AFC4-6F175D3DCCD1}">
              <a14:hiddenFill xmlns:a14="http://schemas.microsoft.com/office/drawing/2010/main">
                <a:solidFill>
                  <a:srgbClr val="FFFFFF"/>
                </a:solidFill>
              </a14:hiddenFill>
            </a:ext>
          </a:extLst>
        </p:spPr>
      </p:pic>
      <p:sp>
        <p:nvSpPr>
          <p:cNvPr id="93" name="圆角矩形 92"/>
          <p:cNvSpPr/>
          <p:nvPr/>
        </p:nvSpPr>
        <p:spPr>
          <a:xfrm>
            <a:off x="3823790" y="3584268"/>
            <a:ext cx="1606782"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94" name="组合 93"/>
          <p:cNvGrpSpPr/>
          <p:nvPr/>
        </p:nvGrpSpPr>
        <p:grpSpPr>
          <a:xfrm>
            <a:off x="4116549" y="4029460"/>
            <a:ext cx="959286" cy="681290"/>
            <a:chOff x="6600056" y="4353447"/>
            <a:chExt cx="1296144" cy="833967"/>
          </a:xfrm>
        </p:grpSpPr>
        <p:cxnSp>
          <p:nvCxnSpPr>
            <p:cNvPr id="95" name="直接连接符 94"/>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6579" y="3871936"/>
            <a:ext cx="368827" cy="302438"/>
          </a:xfrm>
          <a:prstGeom prst="rect">
            <a:avLst/>
          </a:prstGeom>
        </p:spPr>
      </p:pic>
      <p:pic>
        <p:nvPicPr>
          <p:cNvPr id="98" name="图片 97" descr="云AP蓝.png"/>
          <p:cNvPicPr>
            <a:picLocks noChangeAspect="1"/>
          </p:cNvPicPr>
          <p:nvPr/>
        </p:nvPicPr>
        <p:blipFill>
          <a:blip r:embed="rId4" cstate="print"/>
          <a:stretch>
            <a:fillRect/>
          </a:stretch>
        </p:blipFill>
        <p:spPr>
          <a:xfrm>
            <a:off x="4856527" y="4628229"/>
            <a:ext cx="335963" cy="274878"/>
          </a:xfrm>
          <a:prstGeom prst="rect">
            <a:avLst/>
          </a:prstGeom>
        </p:spPr>
      </p:pic>
      <p:pic>
        <p:nvPicPr>
          <p:cNvPr id="99" name="图片 98" descr="云AP蓝.png"/>
          <p:cNvPicPr>
            <a:picLocks noChangeAspect="1"/>
          </p:cNvPicPr>
          <p:nvPr/>
        </p:nvPicPr>
        <p:blipFill>
          <a:blip r:embed="rId4" cstate="print"/>
          <a:stretch>
            <a:fillRect/>
          </a:stretch>
        </p:blipFill>
        <p:spPr>
          <a:xfrm>
            <a:off x="3999894" y="4628229"/>
            <a:ext cx="335963" cy="274878"/>
          </a:xfrm>
          <a:prstGeom prst="rect">
            <a:avLst/>
          </a:prstGeom>
        </p:spPr>
      </p:pic>
      <p:grpSp>
        <p:nvGrpSpPr>
          <p:cNvPr id="100" name="Group 3"/>
          <p:cNvGrpSpPr/>
          <p:nvPr/>
        </p:nvGrpSpPr>
        <p:grpSpPr>
          <a:xfrm>
            <a:off x="4465209" y="4733660"/>
            <a:ext cx="261965" cy="61979"/>
            <a:chOff x="559282" y="6488261"/>
            <a:chExt cx="261965" cy="61979"/>
          </a:xfrm>
          <a:solidFill>
            <a:schemeClr val="bg1">
              <a:lumMod val="50000"/>
            </a:schemeClr>
          </a:solidFill>
        </p:grpSpPr>
        <p:sp>
          <p:nvSpPr>
            <p:cNvPr id="10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grpSp>
        <p:nvGrpSpPr>
          <p:cNvPr id="104" name="Group 3"/>
          <p:cNvGrpSpPr/>
          <p:nvPr/>
        </p:nvGrpSpPr>
        <p:grpSpPr>
          <a:xfrm>
            <a:off x="3626086" y="5789952"/>
            <a:ext cx="261965" cy="61979"/>
            <a:chOff x="559282" y="6488261"/>
            <a:chExt cx="261965" cy="61979"/>
          </a:xfrm>
          <a:solidFill>
            <a:schemeClr val="bg1">
              <a:lumMod val="50000"/>
            </a:schemeClr>
          </a:solidFill>
        </p:grpSpPr>
        <p:sp>
          <p:nvSpPr>
            <p:cNvPr id="105"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6"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7"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08" name="文本框 107"/>
          <p:cNvSpPr txBox="1"/>
          <p:nvPr/>
        </p:nvSpPr>
        <p:spPr>
          <a:xfrm>
            <a:off x="2079587" y="5736520"/>
            <a:ext cx="684803"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1</a:t>
            </a:r>
            <a:endParaRPr lang="en-US" altLang="zh-CN" sz="1200" dirty="0">
              <a:solidFill>
                <a:schemeClr val="bg1">
                  <a:lumMod val="50000"/>
                </a:schemeClr>
              </a:solidFill>
              <a:latin typeface="Huawei Sans" panose="020C0503030203020204" pitchFamily="34" charset="0"/>
            </a:endParaRPr>
          </a:p>
        </p:txBody>
      </p:sp>
      <p:sp>
        <p:nvSpPr>
          <p:cNvPr id="109" name="文本框 108"/>
          <p:cNvSpPr txBox="1"/>
          <p:nvPr/>
        </p:nvSpPr>
        <p:spPr>
          <a:xfrm>
            <a:off x="4703187" y="5736520"/>
            <a:ext cx="71526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a:t>
            </a:r>
            <a:r>
              <a:rPr lang="en-US" sz="1200" i="1" dirty="0" smtClean="0">
                <a:solidFill>
                  <a:schemeClr val="bg1">
                    <a:lumMod val="50000"/>
                  </a:schemeClr>
                </a:solidFill>
                <a:latin typeface="Huawei Sans" panose="020C0503030203020204" pitchFamily="34" charset="0"/>
              </a:rPr>
              <a:t>N</a:t>
            </a:r>
            <a:endParaRPr lang="en-US" altLang="zh-CN" sz="1200" dirty="0">
              <a:solidFill>
                <a:schemeClr val="bg1">
                  <a:lumMod val="50000"/>
                </a:schemeClr>
              </a:solidFill>
              <a:latin typeface="Huawei Sans" panose="020C0503030203020204" pitchFamily="34" charset="0"/>
            </a:endParaRPr>
          </a:p>
        </p:txBody>
      </p:sp>
      <p:sp>
        <p:nvSpPr>
          <p:cNvPr id="110" name="文本框 109"/>
          <p:cNvSpPr txBox="1"/>
          <p:nvPr/>
        </p:nvSpPr>
        <p:spPr>
          <a:xfrm>
            <a:off x="2130540" y="5338136"/>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POS machine</a:t>
            </a:r>
            <a:endParaRPr lang="en-US" altLang="zh-CN" sz="700" dirty="0">
              <a:solidFill>
                <a:schemeClr val="bg1"/>
              </a:solidFill>
              <a:latin typeface="Huawei Sans" panose="020C0503030203020204" pitchFamily="34" charset="0"/>
            </a:endParaRPr>
          </a:p>
        </p:txBody>
      </p:sp>
      <p:sp>
        <p:nvSpPr>
          <p:cNvPr id="111" name="文本框 110"/>
          <p:cNvSpPr txBox="1"/>
          <p:nvPr/>
        </p:nvSpPr>
        <p:spPr>
          <a:xfrm>
            <a:off x="2698123" y="5338136"/>
            <a:ext cx="35725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12" name="文本框 111"/>
          <p:cNvSpPr txBox="1"/>
          <p:nvPr/>
        </p:nvSpPr>
        <p:spPr>
          <a:xfrm>
            <a:off x="3147456" y="5338136"/>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Barcode scanner</a:t>
            </a:r>
            <a:endParaRPr lang="en-US" altLang="zh-CN" sz="700" dirty="0">
              <a:solidFill>
                <a:schemeClr val="bg1"/>
              </a:solidFill>
              <a:latin typeface="Huawei Sans" panose="020C0503030203020204" pitchFamily="34" charset="0"/>
            </a:endParaRPr>
          </a:p>
        </p:txBody>
      </p:sp>
      <p:sp>
        <p:nvSpPr>
          <p:cNvPr id="113" name="文本框 112"/>
          <p:cNvSpPr txBox="1"/>
          <p:nvPr/>
        </p:nvSpPr>
        <p:spPr>
          <a:xfrm>
            <a:off x="3880996" y="5338136"/>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POS machine</a:t>
            </a:r>
            <a:endParaRPr lang="en-US" altLang="zh-CN" sz="700" dirty="0">
              <a:solidFill>
                <a:schemeClr val="bg1"/>
              </a:solidFill>
              <a:latin typeface="Huawei Sans" panose="020C0503030203020204" pitchFamily="34" charset="0"/>
            </a:endParaRPr>
          </a:p>
        </p:txBody>
      </p:sp>
      <p:sp>
        <p:nvSpPr>
          <p:cNvPr id="114" name="文本框 113"/>
          <p:cNvSpPr txBox="1"/>
          <p:nvPr/>
        </p:nvSpPr>
        <p:spPr>
          <a:xfrm>
            <a:off x="4448579" y="5338136"/>
            <a:ext cx="35725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15" name="文本框 114"/>
          <p:cNvSpPr txBox="1"/>
          <p:nvPr/>
        </p:nvSpPr>
        <p:spPr>
          <a:xfrm>
            <a:off x="4897912" y="5338136"/>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Barcode scanner</a:t>
            </a:r>
            <a:endParaRPr lang="en-US" altLang="zh-CN" sz="700" dirty="0">
              <a:solidFill>
                <a:schemeClr val="bg1"/>
              </a:solidFill>
              <a:latin typeface="Huawei Sans" panose="020C0503030203020204" pitchFamily="34" charset="0"/>
            </a:endParaRPr>
          </a:p>
        </p:txBody>
      </p:sp>
      <p:sp>
        <p:nvSpPr>
          <p:cNvPr id="116" name="文本框 115"/>
          <p:cNvSpPr txBox="1"/>
          <p:nvPr/>
        </p:nvSpPr>
        <p:spPr>
          <a:xfrm>
            <a:off x="1067989" y="1335114"/>
            <a:ext cx="1373370"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100" dirty="0" smtClean="0">
                <a:solidFill>
                  <a:schemeClr val="bg1"/>
                </a:solidFill>
                <a:latin typeface="Huawei Sans" panose="020C0503030203020204" pitchFamily="34" charset="0"/>
              </a:rPr>
              <a:t>Advertisement push</a:t>
            </a:r>
            <a:endParaRPr lang="en-US" sz="1100" dirty="0">
              <a:solidFill>
                <a:schemeClr val="bg1"/>
              </a:solidFill>
              <a:latin typeface="Huawei Sans" panose="020C0503030203020204" pitchFamily="34" charset="0"/>
            </a:endParaRPr>
          </a:p>
        </p:txBody>
      </p:sp>
      <p:sp>
        <p:nvSpPr>
          <p:cNvPr id="117" name="文本框 116"/>
          <p:cNvSpPr txBox="1"/>
          <p:nvPr/>
        </p:nvSpPr>
        <p:spPr>
          <a:xfrm>
            <a:off x="3412036" y="1335114"/>
            <a:ext cx="1373370"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100" dirty="0" smtClean="0">
                <a:solidFill>
                  <a:schemeClr val="bg1"/>
                </a:solidFill>
                <a:latin typeface="Huawei Sans" panose="020C0503030203020204" pitchFamily="34" charset="0"/>
              </a:rPr>
              <a:t>ELS</a:t>
            </a:r>
            <a:endParaRPr lang="en-US" sz="1100" dirty="0">
              <a:solidFill>
                <a:schemeClr val="bg1"/>
              </a:solidFill>
              <a:latin typeface="Huawei Sans" panose="020C0503030203020204" pitchFamily="34" charset="0"/>
            </a:endParaRPr>
          </a:p>
        </p:txBody>
      </p:sp>
      <p:sp>
        <p:nvSpPr>
          <p:cNvPr id="118" name="文本框 117"/>
          <p:cNvSpPr txBox="1"/>
          <p:nvPr/>
        </p:nvSpPr>
        <p:spPr>
          <a:xfrm>
            <a:off x="384401" y="4628229"/>
            <a:ext cx="1611804"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Small chain supermarket</a:t>
            </a:r>
            <a:endParaRPr lang="en-US" altLang="zh-CN" sz="1200" dirty="0">
              <a:solidFill>
                <a:schemeClr val="bg1">
                  <a:lumMod val="50000"/>
                </a:schemeClr>
              </a:solidFill>
              <a:latin typeface="Huawei Sans" panose="020C0503030203020204" pitchFamily="34" charset="0"/>
            </a:endParaRPr>
          </a:p>
        </p:txBody>
      </p:sp>
      <p:grpSp>
        <p:nvGrpSpPr>
          <p:cNvPr id="119" name="组合 118"/>
          <p:cNvGrpSpPr/>
          <p:nvPr/>
        </p:nvGrpSpPr>
        <p:grpSpPr>
          <a:xfrm>
            <a:off x="492863" y="1945938"/>
            <a:ext cx="4906534" cy="612560"/>
            <a:chOff x="694381" y="2978072"/>
            <a:chExt cx="4906534" cy="612560"/>
          </a:xfrm>
        </p:grpSpPr>
        <p:pic>
          <p:nvPicPr>
            <p:cNvPr id="120" name="图片 1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94177" y="3134074"/>
              <a:ext cx="1629683" cy="300556"/>
            </a:xfrm>
            <a:prstGeom prst="rect">
              <a:avLst/>
            </a:prstGeom>
          </p:spPr>
        </p:pic>
        <p:pic>
          <p:nvPicPr>
            <p:cNvPr id="121" name="图片 1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0418" y="3143860"/>
              <a:ext cx="1163328" cy="280985"/>
            </a:xfrm>
            <a:prstGeom prst="rect">
              <a:avLst/>
            </a:prstGeom>
          </p:spPr>
        </p:pic>
        <p:sp>
          <p:nvSpPr>
            <p:cNvPr id="122" name="圆角矩形 121"/>
            <p:cNvSpPr/>
            <p:nvPr/>
          </p:nvSpPr>
          <p:spPr>
            <a:xfrm>
              <a:off x="694381" y="2978072"/>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23" name="等腰三角形 122"/>
          <p:cNvSpPr/>
          <p:nvPr/>
        </p:nvSpPr>
        <p:spPr>
          <a:xfrm>
            <a:off x="1684767" y="177312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124" name="等腰三角形 123"/>
          <p:cNvSpPr/>
          <p:nvPr/>
        </p:nvSpPr>
        <p:spPr>
          <a:xfrm>
            <a:off x="4028814" y="177312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8419781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Retail Industry Scenario 2 </a:t>
            </a:r>
            <a:r>
              <a:rPr lang="en-US" altLang="zh-CN" dirty="0" smtClean="0">
                <a:latin typeface="Huawei Sans" panose="020C0503030203020204" pitchFamily="34" charset="0"/>
              </a:rPr>
              <a:t>- </a:t>
            </a:r>
            <a:r>
              <a:rPr lang="en-US" altLang="zh-CN" dirty="0" smtClean="0">
                <a:latin typeface="Huawei Sans" panose="020C0503030203020204" pitchFamily="34" charset="0"/>
              </a:rPr>
              <a:t>Medium-Sized Stores</a:t>
            </a:r>
            <a:endParaRPr lang="en-US" altLang="zh-CN" dirty="0">
              <a:latin typeface="Huawei Sans" panose="020C0503030203020204" pitchFamily="34" charset="0"/>
              <a:sym typeface="Huawei Sans" panose="020C0503030203020204" pitchFamily="34" charset="0"/>
            </a:endParaRPr>
          </a:p>
        </p:txBody>
      </p:sp>
      <p:sp>
        <p:nvSpPr>
          <p:cNvPr id="72" name="矩形 71"/>
          <p:cNvSpPr/>
          <p:nvPr/>
        </p:nvSpPr>
        <p:spPr>
          <a:xfrm>
            <a:off x="5631405" y="993262"/>
            <a:ext cx="6283503" cy="5221942"/>
          </a:xfrm>
          <a:prstGeom prst="rect">
            <a:avLst/>
          </a:prstGeom>
        </p:spPr>
        <p:txBody>
          <a:bodyPr wrap="square">
            <a:spAutoFit/>
          </a:bodyPr>
          <a:lstStyle/>
          <a:p>
            <a:pPr fontAlgn="ctr">
              <a:lnSpc>
                <a:spcPts val="2000"/>
              </a:lnSpc>
              <a:spcAft>
                <a:spcPts val="600"/>
              </a:spcAft>
            </a:pPr>
            <a:r>
              <a:rPr lang="en-US" sz="1200" b="1" dirty="0" smtClean="0">
                <a:latin typeface="Huawei Sans" panose="020C0503030203020204" pitchFamily="34" charset="0"/>
              </a:rPr>
              <a:t>Customer requirements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Support various types of wireless terminals and diversified applications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Effectively support sales growth and bring business benefits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Save labor costs</a:t>
            </a:r>
          </a:p>
          <a:p>
            <a:pPr fontAlgn="ctr">
              <a:lnSpc>
                <a:spcPts val="2000"/>
              </a:lnSpc>
              <a:spcAft>
                <a:spcPts val="600"/>
              </a:spcAft>
            </a:pPr>
            <a:r>
              <a:rPr lang="en-US" sz="1200" b="1" dirty="0" smtClean="0">
                <a:latin typeface="Huawei Sans" panose="020C0503030203020204" pitchFamily="34" charset="0"/>
              </a:rPr>
              <a:t>Solutions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Firewalls function as egress gateways. Switches and APs provide wired and wireless network access, and the switches supply power to APs and terminals.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wireless network reports information to </a:t>
            </a:r>
            <a:r>
              <a:rPr lang="en-US" sz="1200" dirty="0" err="1" smtClean="0">
                <a:latin typeface="Huawei Sans" panose="020C0503030203020204" pitchFamily="34" charset="0"/>
              </a:rPr>
              <a:t>iMaster</a:t>
            </a:r>
            <a:r>
              <a:rPr lang="en-US" sz="1200" dirty="0" smtClean="0">
                <a:latin typeface="Huawei Sans" panose="020C0503030203020204" pitchFamily="34" charset="0"/>
              </a:rPr>
              <a:t> NCE-</a:t>
            </a:r>
            <a:r>
              <a:rPr lang="en-US" sz="1200" dirty="0" err="1" smtClean="0">
                <a:latin typeface="Huawei Sans" panose="020C0503030203020204" pitchFamily="34" charset="0"/>
              </a:rPr>
              <a:t>CampusInsight</a:t>
            </a:r>
            <a:r>
              <a:rPr lang="en-US" sz="1200" dirty="0" smtClean="0">
                <a:latin typeface="Huawei Sans" panose="020C0503030203020204" pitchFamily="34" charset="0"/>
              </a:rPr>
              <a:t> in real time. </a:t>
            </a:r>
            <a:r>
              <a:rPr lang="en-US" sz="1200" dirty="0" err="1" smtClean="0">
                <a:latin typeface="Huawei Sans" panose="020C0503030203020204" pitchFamily="34" charset="0"/>
              </a:rPr>
              <a:t>iMaster</a:t>
            </a:r>
            <a:r>
              <a:rPr lang="en-US" sz="1200" dirty="0" smtClean="0">
                <a:latin typeface="Huawei Sans" panose="020C0503030203020204" pitchFamily="34" charset="0"/>
              </a:rPr>
              <a:t> NCE-</a:t>
            </a:r>
            <a:r>
              <a:rPr lang="en-US" sz="1200" dirty="0" err="1" smtClean="0">
                <a:latin typeface="Huawei Sans" panose="020C0503030203020204" pitchFamily="34" charset="0"/>
              </a:rPr>
              <a:t>CampusInsight</a:t>
            </a:r>
            <a:r>
              <a:rPr lang="en-US" sz="1200" dirty="0" smtClean="0">
                <a:latin typeface="Huawei Sans" panose="020C0503030203020204" pitchFamily="34" charset="0"/>
              </a:rPr>
              <a:t> then analyzes customers' preferences and habits, accurately pushes advertisements to customers, and assists in goods display.</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digital screen displays discount information in real time for customers and online price comparison and self-service checkout are supported.</a:t>
            </a:r>
          </a:p>
          <a:p>
            <a:pPr fontAlgn="ctr">
              <a:lnSpc>
                <a:spcPts val="2000"/>
              </a:lnSpc>
              <a:spcAft>
                <a:spcPts val="600"/>
              </a:spcAft>
            </a:pPr>
            <a:r>
              <a:rPr lang="en-US" sz="1200" b="1" dirty="0" smtClean="0">
                <a:latin typeface="Huawei Sans" panose="020C0503030203020204" pitchFamily="34" charset="0"/>
              </a:rPr>
              <a:t>Customer benefits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Access devices supply power to cameras, reducing cabling costs. Video surveillance ensures property security.</a:t>
            </a:r>
            <a:endParaRPr lang="en-US" altLang="zh-CN" sz="1200" dirty="0" smtClean="0">
              <a:latin typeface="Huawei Sans" panose="020C0503030203020204" pitchFamily="34" charset="0"/>
            </a:endParaRPr>
          </a:p>
          <a:p>
            <a:pPr marL="268288" indent="-268288" fontAlgn="ctr">
              <a:lnSpc>
                <a:spcPts val="2000"/>
              </a:lnSpc>
              <a:spcAft>
                <a:spcPts val="600"/>
              </a:spcAft>
              <a:buFont typeface="Arial" panose="020B0604020202020204" pitchFamily="34" charset="0"/>
              <a:buChar char="•"/>
            </a:pPr>
            <a:r>
              <a:rPr lang="en-US" sz="1200" dirty="0" err="1" smtClean="0">
                <a:latin typeface="Huawei Sans" panose="020C0503030203020204" pitchFamily="34" charset="0"/>
              </a:rPr>
              <a:t>iMaster</a:t>
            </a:r>
            <a:r>
              <a:rPr lang="en-US" sz="1200" dirty="0" smtClean="0">
                <a:latin typeface="Huawei Sans" panose="020C0503030203020204" pitchFamily="34" charset="0"/>
              </a:rPr>
              <a:t> NCE-</a:t>
            </a:r>
            <a:r>
              <a:rPr lang="en-US" sz="1200" dirty="0" err="1" smtClean="0">
                <a:latin typeface="Huawei Sans" panose="020C0503030203020204" pitchFamily="34" charset="0"/>
              </a:rPr>
              <a:t>CampusInsight</a:t>
            </a:r>
            <a:r>
              <a:rPr lang="en-US" sz="1200" dirty="0" smtClean="0">
                <a:latin typeface="Huawei Sans" panose="020C0503030203020204" pitchFamily="34" charset="0"/>
              </a:rPr>
              <a:t> helps customers make operation decisions, improve sales performance, and enhance customer loyalty through precision pushing.</a:t>
            </a:r>
            <a:endParaRPr lang="en-US" sz="1200" dirty="0">
              <a:latin typeface="Huawei Sans" panose="020C0503030203020204" pitchFamily="34" charset="0"/>
            </a:endParaRPr>
          </a:p>
        </p:txBody>
      </p:sp>
      <p:grpSp>
        <p:nvGrpSpPr>
          <p:cNvPr id="81" name="Group 6"/>
          <p:cNvGrpSpPr/>
          <p:nvPr/>
        </p:nvGrpSpPr>
        <p:grpSpPr>
          <a:xfrm>
            <a:off x="2313133" y="2625070"/>
            <a:ext cx="1299944" cy="736962"/>
            <a:chOff x="7726956" y="3904548"/>
            <a:chExt cx="1299944" cy="736962"/>
          </a:xfrm>
        </p:grpSpPr>
        <p:sp>
          <p:nvSpPr>
            <p:cNvPr id="82" name="Freeform 200"/>
            <p:cNvSpPr/>
            <p:nvPr/>
          </p:nvSpPr>
          <p:spPr>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7" name="TextBox 2"/>
            <p:cNvSpPr txBox="1"/>
            <p:nvPr/>
          </p:nvSpPr>
          <p:spPr>
            <a:xfrm>
              <a:off x="7936997"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grpSp>
        <p:nvGrpSpPr>
          <p:cNvPr id="88" name="组合 87"/>
          <p:cNvGrpSpPr/>
          <p:nvPr/>
        </p:nvGrpSpPr>
        <p:grpSpPr>
          <a:xfrm>
            <a:off x="492863" y="1888788"/>
            <a:ext cx="4906534" cy="612560"/>
            <a:chOff x="694381" y="2978072"/>
            <a:chExt cx="4906534" cy="612560"/>
          </a:xfrm>
        </p:grpSpPr>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4177" y="3134074"/>
              <a:ext cx="1629683" cy="300556"/>
            </a:xfrm>
            <a:prstGeom prst="rect">
              <a:avLst/>
            </a:prstGeom>
          </p:spPr>
        </p:pic>
        <p:pic>
          <p:nvPicPr>
            <p:cNvPr id="90" name="图片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0418" y="3143860"/>
              <a:ext cx="1163328" cy="280985"/>
            </a:xfrm>
            <a:prstGeom prst="rect">
              <a:avLst/>
            </a:prstGeom>
          </p:spPr>
        </p:pic>
        <p:sp>
          <p:nvSpPr>
            <p:cNvPr id="91" name="圆角矩形 90"/>
            <p:cNvSpPr/>
            <p:nvPr/>
          </p:nvSpPr>
          <p:spPr>
            <a:xfrm>
              <a:off x="694381" y="2978072"/>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92" name="圆角矩形 91"/>
          <p:cNvSpPr/>
          <p:nvPr/>
        </p:nvSpPr>
        <p:spPr>
          <a:xfrm>
            <a:off x="2080435" y="3527118"/>
            <a:ext cx="160678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93" name="组合 92"/>
          <p:cNvGrpSpPr/>
          <p:nvPr/>
        </p:nvGrpSpPr>
        <p:grpSpPr>
          <a:xfrm>
            <a:off x="2551117" y="4531261"/>
            <a:ext cx="603440" cy="299067"/>
            <a:chOff x="6600056" y="4353447"/>
            <a:chExt cx="1296144" cy="833967"/>
          </a:xfrm>
        </p:grpSpPr>
        <p:cxnSp>
          <p:nvCxnSpPr>
            <p:cNvPr id="94" name="直接连接符 93"/>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96" name="图片 95" descr="云AP蓝.png"/>
          <p:cNvPicPr>
            <a:picLocks noChangeAspect="1"/>
          </p:cNvPicPr>
          <p:nvPr/>
        </p:nvPicPr>
        <p:blipFill>
          <a:blip r:embed="rId5" cstate="print"/>
          <a:stretch>
            <a:fillRect/>
          </a:stretch>
        </p:blipFill>
        <p:spPr>
          <a:xfrm>
            <a:off x="3113172" y="4815334"/>
            <a:ext cx="335963" cy="274878"/>
          </a:xfrm>
          <a:prstGeom prst="rect">
            <a:avLst/>
          </a:prstGeom>
        </p:spPr>
      </p:pic>
      <p:pic>
        <p:nvPicPr>
          <p:cNvPr id="97" name="图片 96" descr="云AP蓝.png"/>
          <p:cNvPicPr>
            <a:picLocks noChangeAspect="1"/>
          </p:cNvPicPr>
          <p:nvPr/>
        </p:nvPicPr>
        <p:blipFill>
          <a:blip r:embed="rId5" cstate="print"/>
          <a:stretch>
            <a:fillRect/>
          </a:stretch>
        </p:blipFill>
        <p:spPr>
          <a:xfrm>
            <a:off x="2256539" y="4815334"/>
            <a:ext cx="335963" cy="274878"/>
          </a:xfrm>
          <a:prstGeom prst="rect">
            <a:avLst/>
          </a:prstGeom>
        </p:spPr>
      </p:pic>
      <p:grpSp>
        <p:nvGrpSpPr>
          <p:cNvPr id="98" name="Group 3"/>
          <p:cNvGrpSpPr/>
          <p:nvPr/>
        </p:nvGrpSpPr>
        <p:grpSpPr>
          <a:xfrm>
            <a:off x="2721854" y="4920765"/>
            <a:ext cx="261965" cy="61979"/>
            <a:chOff x="559282" y="6488261"/>
            <a:chExt cx="261965" cy="61979"/>
          </a:xfrm>
          <a:solidFill>
            <a:schemeClr val="bg1">
              <a:lumMod val="50000"/>
            </a:schemeClr>
          </a:solidFill>
        </p:grpSpPr>
        <p:sp>
          <p:nvSpPr>
            <p:cNvPr id="9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02" name="图片 76" descr="接入交换机.png"/>
          <p:cNvPicPr>
            <a:picLocks noChangeAspect="1"/>
          </p:cNvPicPr>
          <p:nvPr/>
        </p:nvPicPr>
        <p:blipFill>
          <a:blip r:embed="rId6" cstate="print"/>
          <a:stretch>
            <a:fillRect/>
          </a:stretch>
        </p:blipFill>
        <p:spPr>
          <a:xfrm>
            <a:off x="2673224" y="4369416"/>
            <a:ext cx="368827" cy="301768"/>
          </a:xfrm>
          <a:prstGeom prst="rect">
            <a:avLst/>
          </a:prstGeom>
        </p:spPr>
      </p:pic>
      <p:cxnSp>
        <p:nvCxnSpPr>
          <p:cNvPr id="103" name="直接连接符 102"/>
          <p:cNvCxnSpPr>
            <a:endCxn id="102" idx="0"/>
          </p:cNvCxnSpPr>
          <p:nvPr/>
        </p:nvCxnSpPr>
        <p:spPr>
          <a:xfrm>
            <a:off x="2857638" y="411722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圆角矩形 103"/>
          <p:cNvSpPr/>
          <p:nvPr/>
        </p:nvSpPr>
        <p:spPr>
          <a:xfrm>
            <a:off x="3823790" y="3527118"/>
            <a:ext cx="160678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105" name="组合 104"/>
          <p:cNvGrpSpPr/>
          <p:nvPr/>
        </p:nvGrpSpPr>
        <p:grpSpPr>
          <a:xfrm>
            <a:off x="4294472" y="4531261"/>
            <a:ext cx="603440" cy="299067"/>
            <a:chOff x="6600056" y="4353447"/>
            <a:chExt cx="1296144" cy="833967"/>
          </a:xfrm>
        </p:grpSpPr>
        <p:cxnSp>
          <p:nvCxnSpPr>
            <p:cNvPr id="106" name="直接连接符 10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107" descr="云AP蓝.png"/>
          <p:cNvPicPr>
            <a:picLocks noChangeAspect="1"/>
          </p:cNvPicPr>
          <p:nvPr/>
        </p:nvPicPr>
        <p:blipFill>
          <a:blip r:embed="rId5" cstate="print"/>
          <a:stretch>
            <a:fillRect/>
          </a:stretch>
        </p:blipFill>
        <p:spPr>
          <a:xfrm>
            <a:off x="4856527" y="4815334"/>
            <a:ext cx="335963" cy="274878"/>
          </a:xfrm>
          <a:prstGeom prst="rect">
            <a:avLst/>
          </a:prstGeom>
        </p:spPr>
      </p:pic>
      <p:pic>
        <p:nvPicPr>
          <p:cNvPr id="109" name="图片 108" descr="云AP蓝.png"/>
          <p:cNvPicPr>
            <a:picLocks noChangeAspect="1"/>
          </p:cNvPicPr>
          <p:nvPr/>
        </p:nvPicPr>
        <p:blipFill>
          <a:blip r:embed="rId5" cstate="print"/>
          <a:stretch>
            <a:fillRect/>
          </a:stretch>
        </p:blipFill>
        <p:spPr>
          <a:xfrm>
            <a:off x="3999894" y="4815334"/>
            <a:ext cx="335963" cy="274878"/>
          </a:xfrm>
          <a:prstGeom prst="rect">
            <a:avLst/>
          </a:prstGeom>
        </p:spPr>
      </p:pic>
      <p:grpSp>
        <p:nvGrpSpPr>
          <p:cNvPr id="110" name="Group 3"/>
          <p:cNvGrpSpPr/>
          <p:nvPr/>
        </p:nvGrpSpPr>
        <p:grpSpPr>
          <a:xfrm>
            <a:off x="4465209" y="4920765"/>
            <a:ext cx="261965" cy="61979"/>
            <a:chOff x="559282" y="6488261"/>
            <a:chExt cx="261965" cy="61979"/>
          </a:xfrm>
          <a:solidFill>
            <a:schemeClr val="bg1">
              <a:lumMod val="50000"/>
            </a:schemeClr>
          </a:solidFill>
        </p:grpSpPr>
        <p:sp>
          <p:nvSpPr>
            <p:cNvPr id="11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14" name="图片 76" descr="接入交换机.png"/>
          <p:cNvPicPr>
            <a:picLocks noChangeAspect="1"/>
          </p:cNvPicPr>
          <p:nvPr/>
        </p:nvPicPr>
        <p:blipFill>
          <a:blip r:embed="rId6" cstate="print"/>
          <a:stretch>
            <a:fillRect/>
          </a:stretch>
        </p:blipFill>
        <p:spPr>
          <a:xfrm>
            <a:off x="4416579" y="4369416"/>
            <a:ext cx="368827" cy="301768"/>
          </a:xfrm>
          <a:prstGeom prst="rect">
            <a:avLst/>
          </a:prstGeom>
        </p:spPr>
      </p:pic>
      <p:cxnSp>
        <p:nvCxnSpPr>
          <p:cNvPr id="115" name="直接连接符 114"/>
          <p:cNvCxnSpPr>
            <a:endCxn id="114" idx="0"/>
          </p:cNvCxnSpPr>
          <p:nvPr/>
        </p:nvCxnSpPr>
        <p:spPr>
          <a:xfrm>
            <a:off x="4600993" y="411722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6" name="Group 3"/>
          <p:cNvGrpSpPr/>
          <p:nvPr/>
        </p:nvGrpSpPr>
        <p:grpSpPr>
          <a:xfrm>
            <a:off x="3626086" y="5685177"/>
            <a:ext cx="261965" cy="61979"/>
            <a:chOff x="559282" y="6488261"/>
            <a:chExt cx="261965" cy="61979"/>
          </a:xfrm>
          <a:solidFill>
            <a:schemeClr val="bg1">
              <a:lumMod val="50000"/>
            </a:schemeClr>
          </a:solidFill>
        </p:grpSpPr>
        <p:sp>
          <p:nvSpPr>
            <p:cNvPr id="117"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8"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9"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20" name="文本框 119"/>
          <p:cNvSpPr txBox="1"/>
          <p:nvPr/>
        </p:nvSpPr>
        <p:spPr>
          <a:xfrm>
            <a:off x="2079587" y="5880178"/>
            <a:ext cx="684803"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1</a:t>
            </a:r>
            <a:endParaRPr lang="en-US" altLang="zh-CN" sz="1200" dirty="0">
              <a:solidFill>
                <a:schemeClr val="bg1">
                  <a:lumMod val="50000"/>
                </a:schemeClr>
              </a:solidFill>
              <a:latin typeface="Huawei Sans" panose="020C0503030203020204" pitchFamily="34" charset="0"/>
            </a:endParaRPr>
          </a:p>
        </p:txBody>
      </p:sp>
      <p:sp>
        <p:nvSpPr>
          <p:cNvPr id="121" name="文本框 120"/>
          <p:cNvSpPr txBox="1"/>
          <p:nvPr/>
        </p:nvSpPr>
        <p:spPr>
          <a:xfrm>
            <a:off x="4747052" y="5880178"/>
            <a:ext cx="71526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a:t>
            </a:r>
            <a:r>
              <a:rPr lang="en-US" sz="1200" i="1" dirty="0" smtClean="0">
                <a:solidFill>
                  <a:schemeClr val="bg1">
                    <a:lumMod val="50000"/>
                  </a:schemeClr>
                </a:solidFill>
                <a:latin typeface="Huawei Sans" panose="020C0503030203020204" pitchFamily="34" charset="0"/>
              </a:rPr>
              <a:t>N</a:t>
            </a:r>
            <a:endParaRPr lang="en-US" altLang="zh-CN" sz="1200" dirty="0">
              <a:solidFill>
                <a:schemeClr val="bg1">
                  <a:lumMod val="50000"/>
                </a:schemeClr>
              </a:solidFill>
              <a:latin typeface="Huawei Sans" panose="020C0503030203020204" pitchFamily="34" charset="0"/>
            </a:endParaRPr>
          </a:p>
        </p:txBody>
      </p:sp>
      <p:sp>
        <p:nvSpPr>
          <p:cNvPr id="122" name="文本框 121"/>
          <p:cNvSpPr txBox="1"/>
          <p:nvPr/>
        </p:nvSpPr>
        <p:spPr>
          <a:xfrm>
            <a:off x="2130540" y="5233361"/>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POS machine</a:t>
            </a:r>
            <a:endParaRPr lang="en-US" altLang="zh-CN" sz="700" dirty="0">
              <a:solidFill>
                <a:schemeClr val="bg1"/>
              </a:solidFill>
              <a:latin typeface="Huawei Sans" panose="020C0503030203020204" pitchFamily="34" charset="0"/>
            </a:endParaRPr>
          </a:p>
        </p:txBody>
      </p:sp>
      <p:sp>
        <p:nvSpPr>
          <p:cNvPr id="123" name="文本框 122"/>
          <p:cNvSpPr txBox="1"/>
          <p:nvPr/>
        </p:nvSpPr>
        <p:spPr>
          <a:xfrm>
            <a:off x="2639148" y="52333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24" name="文本框 123"/>
          <p:cNvSpPr txBox="1"/>
          <p:nvPr/>
        </p:nvSpPr>
        <p:spPr>
          <a:xfrm>
            <a:off x="3147456" y="5233361"/>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Barcode scanner</a:t>
            </a:r>
            <a:endParaRPr lang="en-US" altLang="zh-CN" sz="700" dirty="0">
              <a:solidFill>
                <a:schemeClr val="bg1"/>
              </a:solidFill>
              <a:latin typeface="Huawei Sans" panose="020C0503030203020204" pitchFamily="34" charset="0"/>
            </a:endParaRPr>
          </a:p>
        </p:txBody>
      </p:sp>
      <p:sp>
        <p:nvSpPr>
          <p:cNvPr id="125" name="文本框 124"/>
          <p:cNvSpPr txBox="1"/>
          <p:nvPr/>
        </p:nvSpPr>
        <p:spPr>
          <a:xfrm>
            <a:off x="3880996" y="5233361"/>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POS machine</a:t>
            </a:r>
            <a:endParaRPr lang="en-US" altLang="zh-CN" sz="700" dirty="0">
              <a:solidFill>
                <a:schemeClr val="bg1"/>
              </a:solidFill>
              <a:latin typeface="Huawei Sans" panose="020C0503030203020204" pitchFamily="34" charset="0"/>
            </a:endParaRPr>
          </a:p>
        </p:txBody>
      </p:sp>
      <p:sp>
        <p:nvSpPr>
          <p:cNvPr id="126" name="文本框 125"/>
          <p:cNvSpPr txBox="1"/>
          <p:nvPr/>
        </p:nvSpPr>
        <p:spPr>
          <a:xfrm>
            <a:off x="4389604" y="52333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27" name="文本框 126"/>
          <p:cNvSpPr txBox="1"/>
          <p:nvPr/>
        </p:nvSpPr>
        <p:spPr>
          <a:xfrm>
            <a:off x="4897912" y="5233361"/>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Barcode scanner</a:t>
            </a:r>
            <a:endParaRPr lang="en-US" altLang="zh-CN" sz="700" dirty="0">
              <a:solidFill>
                <a:schemeClr val="bg1"/>
              </a:solidFill>
              <a:latin typeface="Huawei Sans" panose="020C0503030203020204" pitchFamily="34" charset="0"/>
            </a:endParaRPr>
          </a:p>
        </p:txBody>
      </p:sp>
      <p:sp>
        <p:nvSpPr>
          <p:cNvPr id="128" name="文本框 127"/>
          <p:cNvSpPr txBox="1"/>
          <p:nvPr/>
        </p:nvSpPr>
        <p:spPr>
          <a:xfrm>
            <a:off x="492862"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Customer flow analysis</a:t>
            </a:r>
            <a:endParaRPr lang="en-US" sz="800" dirty="0">
              <a:solidFill>
                <a:schemeClr val="bg1"/>
              </a:solidFill>
              <a:latin typeface="Huawei Sans" panose="020C0503030203020204" pitchFamily="34" charset="0"/>
            </a:endParaRPr>
          </a:p>
        </p:txBody>
      </p:sp>
      <p:sp>
        <p:nvSpPr>
          <p:cNvPr id="129" name="文本框 128"/>
          <p:cNvSpPr txBox="1"/>
          <p:nvPr/>
        </p:nvSpPr>
        <p:spPr>
          <a:xfrm>
            <a:off x="409158" y="4571079"/>
            <a:ext cx="1569660"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Medium-sized store</a:t>
            </a:r>
            <a:endParaRPr lang="en-US" sz="1200" dirty="0">
              <a:solidFill>
                <a:schemeClr val="bg1">
                  <a:lumMod val="50000"/>
                </a:schemeClr>
              </a:solidFill>
              <a:latin typeface="Huawei Sans" panose="020C0503030203020204" pitchFamily="34" charset="0"/>
            </a:endParaRPr>
          </a:p>
        </p:txBody>
      </p:sp>
      <p:pic>
        <p:nvPicPr>
          <p:cNvPr id="130" name="Picture 2" descr="http://3ms.huawei.com/multimedia/ImageDetailServlet?f_id=img201909280697&amp;type=2&amp;loc=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2862" y="3551577"/>
            <a:ext cx="1488506" cy="968724"/>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sp>
        <p:nvSpPr>
          <p:cNvPr id="131" name="文本框 130"/>
          <p:cNvSpPr txBox="1"/>
          <p:nvPr/>
        </p:nvSpPr>
        <p:spPr>
          <a:xfrm>
            <a:off x="1332167"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Digital</a:t>
            </a:r>
          </a:p>
          <a:p>
            <a:pPr algn="ctr" fontAlgn="ctr"/>
            <a:r>
              <a:rPr lang="en-US" sz="800" dirty="0" smtClean="0">
                <a:solidFill>
                  <a:schemeClr val="bg1"/>
                </a:solidFill>
                <a:latin typeface="Huawei Sans" panose="020C0503030203020204" pitchFamily="34" charset="0"/>
              </a:rPr>
              <a:t>screen</a:t>
            </a:r>
            <a:endParaRPr lang="en-US" sz="800" dirty="0">
              <a:solidFill>
                <a:schemeClr val="bg1"/>
              </a:solidFill>
              <a:latin typeface="Huawei Sans" panose="020C0503030203020204" pitchFamily="34" charset="0"/>
            </a:endParaRPr>
          </a:p>
        </p:txBody>
      </p:sp>
      <p:sp>
        <p:nvSpPr>
          <p:cNvPr id="132" name="文本框 131"/>
          <p:cNvSpPr txBox="1"/>
          <p:nvPr/>
        </p:nvSpPr>
        <p:spPr>
          <a:xfrm>
            <a:off x="2171472"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Energy efficiency management</a:t>
            </a:r>
            <a:endParaRPr lang="en-US" sz="800" dirty="0">
              <a:solidFill>
                <a:schemeClr val="bg1"/>
              </a:solidFill>
              <a:latin typeface="Huawei Sans" panose="020C0503030203020204" pitchFamily="34" charset="0"/>
            </a:endParaRPr>
          </a:p>
        </p:txBody>
      </p:sp>
      <p:sp>
        <p:nvSpPr>
          <p:cNvPr id="133" name="文本框 132"/>
          <p:cNvSpPr txBox="1"/>
          <p:nvPr/>
        </p:nvSpPr>
        <p:spPr>
          <a:xfrm>
            <a:off x="3010777"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ELS</a:t>
            </a:r>
            <a:endParaRPr lang="en-US" sz="800" dirty="0">
              <a:solidFill>
                <a:schemeClr val="bg1"/>
              </a:solidFill>
              <a:latin typeface="Huawei Sans" panose="020C0503030203020204" pitchFamily="34" charset="0"/>
            </a:endParaRPr>
          </a:p>
        </p:txBody>
      </p:sp>
      <p:sp>
        <p:nvSpPr>
          <p:cNvPr id="134" name="文本框 133"/>
          <p:cNvSpPr txBox="1"/>
          <p:nvPr/>
        </p:nvSpPr>
        <p:spPr>
          <a:xfrm>
            <a:off x="3850082"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Video surveillance</a:t>
            </a:r>
            <a:endParaRPr lang="en-US" sz="800" dirty="0">
              <a:solidFill>
                <a:schemeClr val="bg1"/>
              </a:solidFill>
              <a:latin typeface="Huawei Sans" panose="020C0503030203020204" pitchFamily="34" charset="0"/>
            </a:endParaRPr>
          </a:p>
        </p:txBody>
      </p:sp>
      <p:sp>
        <p:nvSpPr>
          <p:cNvPr id="135" name="文本框 134"/>
          <p:cNvSpPr txBox="1"/>
          <p:nvPr/>
        </p:nvSpPr>
        <p:spPr>
          <a:xfrm>
            <a:off x="4689386" y="1235155"/>
            <a:ext cx="710011" cy="432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800" dirty="0" smtClean="0">
                <a:solidFill>
                  <a:schemeClr val="bg1"/>
                </a:solidFill>
                <a:latin typeface="Huawei Sans" panose="020C0503030203020204" pitchFamily="34" charset="0"/>
              </a:rPr>
              <a:t>Heat map analysis</a:t>
            </a:r>
            <a:endParaRPr lang="en-US" sz="800" dirty="0">
              <a:solidFill>
                <a:schemeClr val="bg1"/>
              </a:solidFill>
              <a:latin typeface="Huawei Sans" panose="020C0503030203020204" pitchFamily="34" charset="0"/>
            </a:endParaRPr>
          </a:p>
        </p:txBody>
      </p:sp>
      <p:sp>
        <p:nvSpPr>
          <p:cNvPr id="136" name="等腰三角形 135"/>
          <p:cNvSpPr/>
          <p:nvPr/>
        </p:nvSpPr>
        <p:spPr>
          <a:xfrm>
            <a:off x="1684767" y="17159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137" name="等腰三角形 136"/>
          <p:cNvSpPr/>
          <p:nvPr/>
        </p:nvSpPr>
        <p:spPr>
          <a:xfrm>
            <a:off x="4028814" y="17159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pic>
        <p:nvPicPr>
          <p:cNvPr id="138" name="图片 1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59034" y="3802315"/>
            <a:ext cx="396000" cy="323995"/>
          </a:xfrm>
          <a:prstGeom prst="rect">
            <a:avLst/>
          </a:prstGeom>
        </p:spPr>
      </p:pic>
      <p:pic>
        <p:nvPicPr>
          <p:cNvPr id="139" name="图片 1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2228" y="3802315"/>
            <a:ext cx="396000" cy="323995"/>
          </a:xfrm>
          <a:prstGeom prst="rect">
            <a:avLst/>
          </a:prstGeom>
        </p:spPr>
      </p:pic>
      <p:sp>
        <p:nvSpPr>
          <p:cNvPr id="140" name="文本框 139"/>
          <p:cNvSpPr txBox="1"/>
          <p:nvPr/>
        </p:nvSpPr>
        <p:spPr>
          <a:xfrm>
            <a:off x="2638998" y="5581085"/>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altLang="zh-CN" sz="700" dirty="0">
              <a:solidFill>
                <a:schemeClr val="bg1"/>
              </a:solidFill>
              <a:latin typeface="Huawei Sans" panose="020C0503030203020204" pitchFamily="34" charset="0"/>
            </a:endParaRPr>
          </a:p>
        </p:txBody>
      </p:sp>
      <p:sp>
        <p:nvSpPr>
          <p:cNvPr id="141" name="文本框 140"/>
          <p:cNvSpPr txBox="1"/>
          <p:nvPr/>
        </p:nvSpPr>
        <p:spPr>
          <a:xfrm>
            <a:off x="4389454" y="5581085"/>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sz="7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944463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8438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Retail Industry Scenario 3 </a:t>
            </a:r>
            <a:r>
              <a:rPr lang="en-US" altLang="zh-CN" dirty="0" smtClean="0">
                <a:latin typeface="Huawei Sans" panose="020C0503030203020204" pitchFamily="34" charset="0"/>
              </a:rPr>
              <a:t>- </a:t>
            </a:r>
            <a:r>
              <a:rPr lang="en-US" altLang="zh-CN" dirty="0" smtClean="0">
                <a:latin typeface="Huawei Sans" panose="020C0503030203020204" pitchFamily="34" charset="0"/>
              </a:rPr>
              <a:t>Large Shopping Malls</a:t>
            </a:r>
            <a:endParaRPr lang="en-US" altLang="zh-CN" dirty="0">
              <a:latin typeface="Huawei Sans" panose="020C0503030203020204" pitchFamily="34" charset="0"/>
              <a:sym typeface="Huawei Sans" panose="020C0503030203020204" pitchFamily="34" charset="0"/>
            </a:endParaRPr>
          </a:p>
        </p:txBody>
      </p:sp>
      <p:sp>
        <p:nvSpPr>
          <p:cNvPr id="43" name="圆角矩形 42"/>
          <p:cNvSpPr/>
          <p:nvPr/>
        </p:nvSpPr>
        <p:spPr>
          <a:xfrm>
            <a:off x="2080435" y="3565218"/>
            <a:ext cx="331896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44" name="Group 165"/>
          <p:cNvGrpSpPr/>
          <p:nvPr/>
        </p:nvGrpSpPr>
        <p:grpSpPr>
          <a:xfrm rot="10800000">
            <a:off x="2668602" y="4501194"/>
            <a:ext cx="2018808" cy="440055"/>
            <a:chOff x="-1233037" y="914446"/>
            <a:chExt cx="1573823" cy="778776"/>
          </a:xfrm>
        </p:grpSpPr>
        <p:cxnSp>
          <p:nvCxnSpPr>
            <p:cNvPr id="45"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2311265" y="4292446"/>
            <a:ext cx="2744168" cy="1406880"/>
            <a:chOff x="2063346" y="4293083"/>
            <a:chExt cx="2744168" cy="1406880"/>
          </a:xfrm>
        </p:grpSpPr>
        <p:cxnSp>
          <p:nvCxnSpPr>
            <p:cNvPr id="48" name="直接连接符 47"/>
            <p:cNvCxnSpPr/>
            <p:nvPr/>
          </p:nvCxnSpPr>
          <p:spPr>
            <a:xfrm>
              <a:off x="2247759" y="5172893"/>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descr="云AP蓝.png"/>
            <p:cNvPicPr>
              <a:picLocks noChangeAspect="1"/>
            </p:cNvPicPr>
            <p:nvPr/>
          </p:nvPicPr>
          <p:blipFill>
            <a:blip r:embed="rId3" cstate="print"/>
            <a:stretch>
              <a:fillRect/>
            </a:stretch>
          </p:blipFill>
          <p:spPr>
            <a:xfrm>
              <a:off x="2079778" y="5425085"/>
              <a:ext cx="335963" cy="274878"/>
            </a:xfrm>
            <a:prstGeom prst="rect">
              <a:avLst/>
            </a:prstGeom>
          </p:spPr>
        </p:pic>
        <p:pic>
          <p:nvPicPr>
            <p:cNvPr id="50" name="图片 76" descr="接入交换机.png"/>
            <p:cNvPicPr>
              <a:picLocks noChangeAspect="1"/>
            </p:cNvPicPr>
            <p:nvPr/>
          </p:nvPicPr>
          <p:blipFill>
            <a:blip r:embed="rId4" cstate="print"/>
            <a:stretch>
              <a:fillRect/>
            </a:stretch>
          </p:blipFill>
          <p:spPr>
            <a:xfrm>
              <a:off x="2063346" y="4925794"/>
              <a:ext cx="368827" cy="301768"/>
            </a:xfrm>
            <a:prstGeom prst="rect">
              <a:avLst/>
            </a:prstGeom>
          </p:spPr>
        </p:pic>
        <p:cxnSp>
          <p:nvCxnSpPr>
            <p:cNvPr id="51" name="直接连接符 50"/>
            <p:cNvCxnSpPr/>
            <p:nvPr/>
          </p:nvCxnSpPr>
          <p:spPr>
            <a:xfrm>
              <a:off x="3425754" y="4293083"/>
              <a:ext cx="0" cy="1132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2" name="图片 51" descr="云AP蓝.png"/>
            <p:cNvPicPr>
              <a:picLocks noChangeAspect="1"/>
            </p:cNvPicPr>
            <p:nvPr/>
          </p:nvPicPr>
          <p:blipFill>
            <a:blip r:embed="rId3" cstate="print"/>
            <a:stretch>
              <a:fillRect/>
            </a:stretch>
          </p:blipFill>
          <p:spPr>
            <a:xfrm>
              <a:off x="3257773" y="5425085"/>
              <a:ext cx="335963" cy="274878"/>
            </a:xfrm>
            <a:prstGeom prst="rect">
              <a:avLst/>
            </a:prstGeom>
          </p:spPr>
        </p:pic>
        <p:pic>
          <p:nvPicPr>
            <p:cNvPr id="53" name="图片 76" descr="接入交换机.png"/>
            <p:cNvPicPr>
              <a:picLocks noChangeAspect="1"/>
            </p:cNvPicPr>
            <p:nvPr/>
          </p:nvPicPr>
          <p:blipFill>
            <a:blip r:embed="rId4" cstate="print"/>
            <a:stretch>
              <a:fillRect/>
            </a:stretch>
          </p:blipFill>
          <p:spPr>
            <a:xfrm>
              <a:off x="3241341" y="4925794"/>
              <a:ext cx="368827" cy="301768"/>
            </a:xfrm>
            <a:prstGeom prst="rect">
              <a:avLst/>
            </a:prstGeom>
          </p:spPr>
        </p:pic>
        <p:cxnSp>
          <p:nvCxnSpPr>
            <p:cNvPr id="54" name="直接连接符 53"/>
            <p:cNvCxnSpPr/>
            <p:nvPr/>
          </p:nvCxnSpPr>
          <p:spPr>
            <a:xfrm>
              <a:off x="4623100" y="5172893"/>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descr="云AP蓝.png"/>
            <p:cNvPicPr>
              <a:picLocks noChangeAspect="1"/>
            </p:cNvPicPr>
            <p:nvPr/>
          </p:nvPicPr>
          <p:blipFill>
            <a:blip r:embed="rId3" cstate="print"/>
            <a:stretch>
              <a:fillRect/>
            </a:stretch>
          </p:blipFill>
          <p:spPr>
            <a:xfrm>
              <a:off x="4455119" y="5425085"/>
              <a:ext cx="335963" cy="274878"/>
            </a:xfrm>
            <a:prstGeom prst="rect">
              <a:avLst/>
            </a:prstGeom>
          </p:spPr>
        </p:pic>
        <p:pic>
          <p:nvPicPr>
            <p:cNvPr id="56" name="图片 76" descr="接入交换机.png"/>
            <p:cNvPicPr>
              <a:picLocks noChangeAspect="1"/>
            </p:cNvPicPr>
            <p:nvPr/>
          </p:nvPicPr>
          <p:blipFill>
            <a:blip r:embed="rId4" cstate="print"/>
            <a:stretch>
              <a:fillRect/>
            </a:stretch>
          </p:blipFill>
          <p:spPr>
            <a:xfrm>
              <a:off x="4438687" y="4925794"/>
              <a:ext cx="368827" cy="301768"/>
            </a:xfrm>
            <a:prstGeom prst="rect">
              <a:avLst/>
            </a:prstGeom>
          </p:spPr>
        </p:pic>
      </p:grpSp>
      <p:sp>
        <p:nvSpPr>
          <p:cNvPr id="57" name="矩形 56"/>
          <p:cNvSpPr/>
          <p:nvPr/>
        </p:nvSpPr>
        <p:spPr>
          <a:xfrm>
            <a:off x="5609438" y="1046252"/>
            <a:ext cx="6156068" cy="5144998"/>
          </a:xfrm>
          <a:prstGeom prst="rect">
            <a:avLst/>
          </a:prstGeom>
        </p:spPr>
        <p:txBody>
          <a:bodyPr wrap="square">
            <a:spAutoFit/>
          </a:bodyPr>
          <a:lstStyle/>
          <a:p>
            <a:pPr fontAlgn="ctr">
              <a:lnSpc>
                <a:spcPts val="2000"/>
              </a:lnSpc>
              <a:spcAft>
                <a:spcPts val="600"/>
              </a:spcAft>
            </a:pPr>
            <a:r>
              <a:rPr lang="en-US" sz="1200" b="1" dirty="0" smtClean="0">
                <a:latin typeface="Huawei Sans" panose="020C0503030203020204" pitchFamily="34" charset="0"/>
              </a:rPr>
              <a:t>Customer requirements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Unified management of wired and wireless devices, meeting the access requirements of different types of terminals and simplifying O&amp;M</a:t>
            </a:r>
            <a:endParaRPr lang="en-US" altLang="zh-CN" sz="1200" dirty="0" smtClean="0">
              <a:latin typeface="Huawei Sans" panose="020C0503030203020204" pitchFamily="34" charset="0"/>
            </a:endParaRP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Car seeking mechanism in large shopping malls, improving shopping experience</a:t>
            </a:r>
            <a:endParaRPr lang="en-US" altLang="zh-CN" sz="1200" dirty="0" smtClean="0">
              <a:latin typeface="Huawei Sans" panose="020C0503030203020204" pitchFamily="34" charset="0"/>
            </a:endParaRPr>
          </a:p>
          <a:p>
            <a:pPr fontAlgn="ctr">
              <a:lnSpc>
                <a:spcPts val="2000"/>
              </a:lnSpc>
              <a:spcAft>
                <a:spcPts val="600"/>
              </a:spcAft>
            </a:pPr>
            <a:r>
              <a:rPr lang="en-US" sz="1200" b="1" dirty="0" smtClean="0">
                <a:latin typeface="Huawei Sans" panose="020C0503030203020204" pitchFamily="34" charset="0"/>
              </a:rPr>
              <a:t>Solutions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Core switches, access switches, and APs are managed in a unified manner, meeting the bandwidth requirements even in scenarios of burst traffic.</a:t>
            </a:r>
            <a:endParaRPr lang="en-US" altLang="zh-CN" sz="1200" dirty="0" smtClean="0">
              <a:latin typeface="Huawei Sans" panose="020C0503030203020204" pitchFamily="34" charset="0"/>
            </a:endParaRP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Portal, SMS, social media, and MAC address authentication modes are supported to ensure access security of dumb terminals (including phones, printers, and cameras).</a:t>
            </a:r>
            <a:endParaRPr lang="en-US" altLang="zh-CN" sz="1200" dirty="0" smtClean="0">
              <a:latin typeface="Huawei Sans" panose="020C0503030203020204" pitchFamily="34" charset="0"/>
            </a:endParaRP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On a WLAN, APs collect and report RSSI information about terminals to the RTLS. The RTLS then uses the established fingerprint database to calculate locations of terminals and provide services such as car seeking and store navigation.</a:t>
            </a:r>
            <a:endParaRPr lang="en-US" altLang="zh-CN" sz="1200" dirty="0" smtClean="0">
              <a:latin typeface="Huawei Sans" panose="020C0503030203020204" pitchFamily="34" charset="0"/>
            </a:endParaRPr>
          </a:p>
          <a:p>
            <a:pPr fontAlgn="ctr">
              <a:lnSpc>
                <a:spcPts val="2000"/>
              </a:lnSpc>
              <a:spcAft>
                <a:spcPts val="600"/>
              </a:spcAft>
            </a:pPr>
            <a:r>
              <a:rPr lang="en-US" sz="1200" b="1" dirty="0" smtClean="0">
                <a:latin typeface="Huawei Sans" panose="020C0503030203020204" pitchFamily="34" charset="0"/>
              </a:rPr>
              <a:t>Customer benefits</a:t>
            </a: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Simplify management and require no O&amp;M professionals.</a:t>
            </a:r>
            <a:endParaRPr lang="en-US" altLang="zh-CN" sz="1200" dirty="0" smtClean="0">
              <a:latin typeface="Huawei Sans" panose="020C0503030203020204" pitchFamily="34" charset="0"/>
            </a:endParaRPr>
          </a:p>
          <a:p>
            <a:pPr marL="268288" indent="-268288"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Improve users' shopping experience, implement precision marketing, and ensure the security and control of important assets.</a:t>
            </a:r>
            <a:endParaRPr lang="en-US" altLang="zh-CN" sz="1200" dirty="0">
              <a:latin typeface="Huawei Sans" panose="020C0503030203020204" pitchFamily="34" charset="0"/>
            </a:endParaRPr>
          </a:p>
        </p:txBody>
      </p:sp>
      <p:grpSp>
        <p:nvGrpSpPr>
          <p:cNvPr id="58" name="Group 6"/>
          <p:cNvGrpSpPr/>
          <p:nvPr/>
        </p:nvGrpSpPr>
        <p:grpSpPr>
          <a:xfrm>
            <a:off x="2313133" y="2663170"/>
            <a:ext cx="1299944" cy="736962"/>
            <a:chOff x="7726956" y="3904548"/>
            <a:chExt cx="1299944" cy="736962"/>
          </a:xfrm>
        </p:grpSpPr>
        <p:sp>
          <p:nvSpPr>
            <p:cNvPr id="59" name="Freeform 200"/>
            <p:cNvSpPr/>
            <p:nvPr/>
          </p:nvSpPr>
          <p:spPr>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0" name="TextBox 2"/>
            <p:cNvSpPr txBox="1"/>
            <p:nvPr/>
          </p:nvSpPr>
          <p:spPr>
            <a:xfrm>
              <a:off x="7936997"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grpSp>
        <p:nvGrpSpPr>
          <p:cNvPr id="61" name="组合 60"/>
          <p:cNvGrpSpPr/>
          <p:nvPr/>
        </p:nvGrpSpPr>
        <p:grpSpPr>
          <a:xfrm>
            <a:off x="492863" y="1926888"/>
            <a:ext cx="4906534" cy="612560"/>
            <a:chOff x="694381" y="2978072"/>
            <a:chExt cx="4906534" cy="612560"/>
          </a:xfrm>
        </p:grpSpPr>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4177" y="3134074"/>
              <a:ext cx="1629683" cy="300556"/>
            </a:xfrm>
            <a:prstGeom prst="rect">
              <a:avLst/>
            </a:prstGeom>
          </p:spPr>
        </p:pic>
        <p:pic>
          <p:nvPicPr>
            <p:cNvPr id="63" name="图片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0418" y="3143860"/>
              <a:ext cx="1163328" cy="280985"/>
            </a:xfrm>
            <a:prstGeom prst="rect">
              <a:avLst/>
            </a:prstGeom>
          </p:spPr>
        </p:pic>
        <p:sp>
          <p:nvSpPr>
            <p:cNvPr id="67" name="圆角矩形 66"/>
            <p:cNvSpPr/>
            <p:nvPr/>
          </p:nvSpPr>
          <p:spPr>
            <a:xfrm>
              <a:off x="694381" y="2978072"/>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68" name="直接连接符 67"/>
          <p:cNvCxnSpPr/>
          <p:nvPr/>
        </p:nvCxnSpPr>
        <p:spPr>
          <a:xfrm>
            <a:off x="3676910" y="404025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2635269" y="5843353"/>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POS machine</a:t>
            </a:r>
            <a:endParaRPr lang="en-US" altLang="zh-CN" sz="700" dirty="0">
              <a:solidFill>
                <a:schemeClr val="bg1"/>
              </a:solidFill>
              <a:latin typeface="Huawei Sans" panose="020C0503030203020204" pitchFamily="34" charset="0"/>
            </a:endParaRPr>
          </a:p>
        </p:txBody>
      </p:sp>
      <p:sp>
        <p:nvSpPr>
          <p:cNvPr id="71" name="文本框 70"/>
          <p:cNvSpPr txBox="1"/>
          <p:nvPr/>
        </p:nvSpPr>
        <p:spPr>
          <a:xfrm>
            <a:off x="3202852" y="5843353"/>
            <a:ext cx="35725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77" name="文本框 76"/>
          <p:cNvSpPr txBox="1"/>
          <p:nvPr/>
        </p:nvSpPr>
        <p:spPr>
          <a:xfrm>
            <a:off x="3652185" y="5843353"/>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Barcode scanner</a:t>
            </a:r>
            <a:endParaRPr lang="en-US" altLang="zh-CN" sz="700" dirty="0">
              <a:solidFill>
                <a:schemeClr val="bg1"/>
              </a:solidFill>
              <a:latin typeface="Huawei Sans" panose="020C0503030203020204" pitchFamily="34" charset="0"/>
            </a:endParaRPr>
          </a:p>
        </p:txBody>
      </p:sp>
      <p:sp>
        <p:nvSpPr>
          <p:cNvPr id="78" name="文本框 77"/>
          <p:cNvSpPr txBox="1"/>
          <p:nvPr/>
        </p:nvSpPr>
        <p:spPr>
          <a:xfrm>
            <a:off x="492861" y="1273255"/>
            <a:ext cx="90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Asset management</a:t>
            </a:r>
            <a:endParaRPr lang="en-US" sz="1000" dirty="0">
              <a:solidFill>
                <a:schemeClr val="bg1"/>
              </a:solidFill>
              <a:latin typeface="Huawei Sans" panose="020C0503030203020204" pitchFamily="34" charset="0"/>
            </a:endParaRPr>
          </a:p>
        </p:txBody>
      </p:sp>
      <p:sp>
        <p:nvSpPr>
          <p:cNvPr id="81" name="文本框 80"/>
          <p:cNvSpPr txBox="1"/>
          <p:nvPr/>
        </p:nvSpPr>
        <p:spPr>
          <a:xfrm>
            <a:off x="385914" y="4609179"/>
            <a:ext cx="1616148"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Large shopping mall</a:t>
            </a:r>
            <a:endParaRPr lang="en-US" sz="1200" dirty="0">
              <a:solidFill>
                <a:schemeClr val="bg1">
                  <a:lumMod val="50000"/>
                </a:schemeClr>
              </a:solidFill>
              <a:latin typeface="Huawei Sans" panose="020C0503030203020204" pitchFamily="34" charset="0"/>
            </a:endParaRPr>
          </a:p>
        </p:txBody>
      </p:sp>
      <p:sp>
        <p:nvSpPr>
          <p:cNvPr id="82" name="文本框 81"/>
          <p:cNvSpPr txBox="1"/>
          <p:nvPr/>
        </p:nvSpPr>
        <p:spPr>
          <a:xfrm>
            <a:off x="1828373" y="1273255"/>
            <a:ext cx="90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Store navigation</a:t>
            </a:r>
            <a:endParaRPr lang="en-US" sz="1000" dirty="0">
              <a:solidFill>
                <a:schemeClr val="bg1"/>
              </a:solidFill>
              <a:latin typeface="Huawei Sans" panose="020C0503030203020204" pitchFamily="34" charset="0"/>
            </a:endParaRPr>
          </a:p>
        </p:txBody>
      </p:sp>
      <p:sp>
        <p:nvSpPr>
          <p:cNvPr id="84" name="文本框 83"/>
          <p:cNvSpPr txBox="1"/>
          <p:nvPr/>
        </p:nvSpPr>
        <p:spPr>
          <a:xfrm>
            <a:off x="3163885" y="1273255"/>
            <a:ext cx="90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Car seeking</a:t>
            </a:r>
            <a:endParaRPr lang="en-US" sz="1000" dirty="0">
              <a:solidFill>
                <a:schemeClr val="bg1"/>
              </a:solidFill>
              <a:latin typeface="Huawei Sans" panose="020C0503030203020204" pitchFamily="34" charset="0"/>
            </a:endParaRPr>
          </a:p>
        </p:txBody>
      </p:sp>
      <p:sp>
        <p:nvSpPr>
          <p:cNvPr id="86" name="文本框 85"/>
          <p:cNvSpPr txBox="1"/>
          <p:nvPr/>
        </p:nvSpPr>
        <p:spPr>
          <a:xfrm>
            <a:off x="4499397" y="1273255"/>
            <a:ext cx="90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Customer flow analysis</a:t>
            </a:r>
            <a:endParaRPr lang="en-US" sz="1000" dirty="0">
              <a:solidFill>
                <a:schemeClr val="bg1"/>
              </a:solidFill>
              <a:latin typeface="Huawei Sans" panose="020C0503030203020204" pitchFamily="34" charset="0"/>
            </a:endParaRPr>
          </a:p>
        </p:txBody>
      </p:sp>
      <p:sp>
        <p:nvSpPr>
          <p:cNvPr id="88" name="等腰三角形 87"/>
          <p:cNvSpPr/>
          <p:nvPr/>
        </p:nvSpPr>
        <p:spPr>
          <a:xfrm>
            <a:off x="1684767" y="17540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89" name="等腰三角形 88"/>
          <p:cNvSpPr/>
          <p:nvPr/>
        </p:nvSpPr>
        <p:spPr>
          <a:xfrm>
            <a:off x="4028814" y="17540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pic>
        <p:nvPicPr>
          <p:cNvPr id="90" name="图片 8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78910" y="3725345"/>
            <a:ext cx="396000" cy="323995"/>
          </a:xfrm>
          <a:prstGeom prst="rect">
            <a:avLst/>
          </a:prstGeom>
        </p:spPr>
      </p:pic>
      <p:sp>
        <p:nvSpPr>
          <p:cNvPr id="91" name="文本框 90"/>
          <p:cNvSpPr txBox="1"/>
          <p:nvPr/>
        </p:nvSpPr>
        <p:spPr>
          <a:xfrm>
            <a:off x="4227538" y="5838507"/>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altLang="zh-CN" sz="700" dirty="0">
              <a:solidFill>
                <a:schemeClr val="bg1"/>
              </a:solidFill>
              <a:latin typeface="Huawei Sans" panose="020C0503030203020204" pitchFamily="34" charset="0"/>
            </a:endParaRPr>
          </a:p>
        </p:txBody>
      </p:sp>
      <p:pic>
        <p:nvPicPr>
          <p:cNvPr id="92" name="Picture 2" descr="http://3ms.huawei.com/multimedia/ImageDetailServlet?f_id=img202005260150&amp;type=2&amp;loc=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2863" y="3586205"/>
            <a:ext cx="1475066" cy="984607"/>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pic>
        <p:nvPicPr>
          <p:cNvPr id="93" name="图片 106" descr="堆叠交换机蓝.png"/>
          <p:cNvPicPr>
            <a:picLocks noChangeAspect="1"/>
          </p:cNvPicPr>
          <p:nvPr/>
        </p:nvPicPr>
        <p:blipFill>
          <a:blip r:embed="rId9" cstate="print"/>
          <a:stretch>
            <a:fillRect/>
          </a:stretch>
        </p:blipFill>
        <p:spPr>
          <a:xfrm>
            <a:off x="3474055" y="4318334"/>
            <a:ext cx="405710" cy="331945"/>
          </a:xfrm>
          <a:prstGeom prst="rect">
            <a:avLst/>
          </a:prstGeom>
        </p:spPr>
      </p:pic>
      <p:sp>
        <p:nvSpPr>
          <p:cNvPr id="94" name="文本框 93"/>
          <p:cNvSpPr txBox="1"/>
          <p:nvPr/>
        </p:nvSpPr>
        <p:spPr>
          <a:xfrm>
            <a:off x="2570879" y="5055258"/>
            <a:ext cx="918380" cy="369332"/>
          </a:xfrm>
          <a:prstGeom prst="rect">
            <a:avLst/>
          </a:prstGeom>
          <a:noFill/>
        </p:spPr>
        <p:txBody>
          <a:bodyPr wrap="square" rtlCol="0">
            <a:spAutoFit/>
          </a:bodyPr>
          <a:lstStyle/>
          <a:p>
            <a:pPr algn="ctr" fontAlgn="ctr"/>
            <a:r>
              <a:rPr lang="en-US" sz="900" dirty="0" smtClean="0">
                <a:solidFill>
                  <a:schemeClr val="bg1">
                    <a:lumMod val="50000"/>
                  </a:schemeClr>
                </a:solidFill>
                <a:latin typeface="Huawei Sans" panose="020C0503030203020204" pitchFamily="34" charset="0"/>
              </a:rPr>
              <a:t>Shopping area</a:t>
            </a:r>
            <a:endParaRPr lang="en-US" altLang="zh-CN" sz="900" dirty="0">
              <a:solidFill>
                <a:schemeClr val="bg1">
                  <a:lumMod val="50000"/>
                </a:schemeClr>
              </a:solidFill>
              <a:latin typeface="Huawei Sans" panose="020C0503030203020204" pitchFamily="34" charset="0"/>
            </a:endParaRPr>
          </a:p>
        </p:txBody>
      </p:sp>
      <p:sp>
        <p:nvSpPr>
          <p:cNvPr id="95" name="文本框 94"/>
          <p:cNvSpPr txBox="1"/>
          <p:nvPr/>
        </p:nvSpPr>
        <p:spPr>
          <a:xfrm>
            <a:off x="3777627" y="5055258"/>
            <a:ext cx="802862" cy="230832"/>
          </a:xfrm>
          <a:prstGeom prst="rect">
            <a:avLst/>
          </a:prstGeom>
          <a:noFill/>
        </p:spPr>
        <p:txBody>
          <a:bodyPr wrap="square" rtlCol="0">
            <a:spAutoFit/>
          </a:bodyPr>
          <a:lstStyle/>
          <a:p>
            <a:pPr algn="ctr" fontAlgn="ctr"/>
            <a:r>
              <a:rPr lang="en-US" sz="900" dirty="0" smtClean="0">
                <a:solidFill>
                  <a:schemeClr val="bg1">
                    <a:lumMod val="50000"/>
                  </a:schemeClr>
                </a:solidFill>
                <a:latin typeface="Huawei Sans" panose="020C0503030203020204" pitchFamily="34" charset="0"/>
              </a:rPr>
              <a:t>Parking lot</a:t>
            </a:r>
            <a:endParaRPr lang="en-US" altLang="zh-CN" sz="900" dirty="0">
              <a:solidFill>
                <a:schemeClr val="bg1">
                  <a:lumMod val="50000"/>
                </a:schemeClr>
              </a:solidFill>
              <a:latin typeface="Huawei Sans" panose="020C0503030203020204" pitchFamily="34" charset="0"/>
            </a:endParaRPr>
          </a:p>
        </p:txBody>
      </p:sp>
      <p:sp>
        <p:nvSpPr>
          <p:cNvPr id="96" name="文本框 95"/>
          <p:cNvSpPr txBox="1"/>
          <p:nvPr/>
        </p:nvSpPr>
        <p:spPr>
          <a:xfrm>
            <a:off x="4905349" y="5055258"/>
            <a:ext cx="652504" cy="369332"/>
          </a:xfrm>
          <a:prstGeom prst="rect">
            <a:avLst/>
          </a:prstGeom>
          <a:noFill/>
        </p:spPr>
        <p:txBody>
          <a:bodyPr wrap="square" rtlCol="0">
            <a:spAutoFit/>
          </a:bodyPr>
          <a:lstStyle/>
          <a:p>
            <a:pPr algn="ctr" fontAlgn="ctr"/>
            <a:r>
              <a:rPr lang="en-US" sz="900" dirty="0" smtClean="0">
                <a:solidFill>
                  <a:schemeClr val="bg1">
                    <a:lumMod val="50000"/>
                  </a:schemeClr>
                </a:solidFill>
                <a:latin typeface="Huawei Sans" panose="020C0503030203020204" pitchFamily="34" charset="0"/>
              </a:rPr>
              <a:t>Office area</a:t>
            </a:r>
            <a:endParaRPr lang="en-US" altLang="zh-CN" sz="9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90590690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Hotel Industry Scenario </a:t>
            </a:r>
            <a:r>
              <a:rPr lang="en-US" altLang="zh-CN" dirty="0" smtClean="0">
                <a:latin typeface="Huawei Sans" panose="020C0503030203020204" pitchFamily="34" charset="0"/>
              </a:rPr>
              <a:t>- </a:t>
            </a:r>
            <a:r>
              <a:rPr lang="en-US" altLang="zh-CN" dirty="0" smtClean="0">
                <a:latin typeface="Huawei Sans" panose="020C0503030203020204" pitchFamily="34" charset="0"/>
              </a:rPr>
              <a:t>Chain Hotels</a:t>
            </a:r>
            <a:endParaRPr lang="en-US" altLang="zh-CN" dirty="0">
              <a:latin typeface="Huawei Sans" panose="020C0503030203020204" pitchFamily="34" charset="0"/>
              <a:sym typeface="Huawei Sans" panose="020C0503030203020204" pitchFamily="34" charset="0"/>
            </a:endParaRPr>
          </a:p>
        </p:txBody>
      </p:sp>
      <p:sp>
        <p:nvSpPr>
          <p:cNvPr id="38" name="圆角矩形 37"/>
          <p:cNvSpPr/>
          <p:nvPr/>
        </p:nvSpPr>
        <p:spPr>
          <a:xfrm>
            <a:off x="2080435" y="3508068"/>
            <a:ext cx="331896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39" name="Group 165"/>
          <p:cNvGrpSpPr/>
          <p:nvPr/>
        </p:nvGrpSpPr>
        <p:grpSpPr>
          <a:xfrm rot="10800000">
            <a:off x="2495678" y="4444044"/>
            <a:ext cx="2191732" cy="510621"/>
            <a:chOff x="-1233037" y="789564"/>
            <a:chExt cx="1708631" cy="903658"/>
          </a:xfrm>
        </p:grpSpPr>
        <p:cxnSp>
          <p:nvCxnSpPr>
            <p:cNvPr id="40"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7"/>
            <p:cNvCxnSpPr/>
            <p:nvPr/>
          </p:nvCxnSpPr>
          <p:spPr>
            <a:xfrm rot="10800000" flipH="1">
              <a:off x="-446126" y="789564"/>
              <a:ext cx="921720" cy="90365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2495678" y="4954665"/>
            <a:ext cx="0" cy="412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3" name="图片 42" descr="云AP蓝.png"/>
          <p:cNvPicPr>
            <a:picLocks noChangeAspect="1"/>
          </p:cNvPicPr>
          <p:nvPr/>
        </p:nvPicPr>
        <p:blipFill>
          <a:blip r:embed="rId3" cstate="print"/>
          <a:stretch>
            <a:fillRect/>
          </a:stretch>
        </p:blipFill>
        <p:spPr>
          <a:xfrm>
            <a:off x="2327697" y="5367298"/>
            <a:ext cx="335963" cy="274878"/>
          </a:xfrm>
          <a:prstGeom prst="rect">
            <a:avLst/>
          </a:prstGeom>
        </p:spPr>
      </p:pic>
      <p:cxnSp>
        <p:nvCxnSpPr>
          <p:cNvPr id="45" name="直接连接符 44"/>
          <p:cNvCxnSpPr/>
          <p:nvPr/>
        </p:nvCxnSpPr>
        <p:spPr>
          <a:xfrm>
            <a:off x="3673673" y="4235296"/>
            <a:ext cx="0" cy="1132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45" descr="云AP蓝.png"/>
          <p:cNvPicPr>
            <a:picLocks noChangeAspect="1"/>
          </p:cNvPicPr>
          <p:nvPr/>
        </p:nvPicPr>
        <p:blipFill>
          <a:blip r:embed="rId3" cstate="print"/>
          <a:stretch>
            <a:fillRect/>
          </a:stretch>
        </p:blipFill>
        <p:spPr>
          <a:xfrm>
            <a:off x="3505692" y="5367298"/>
            <a:ext cx="335963" cy="274878"/>
          </a:xfrm>
          <a:prstGeom prst="rect">
            <a:avLst/>
          </a:prstGeom>
        </p:spPr>
      </p:pic>
      <p:cxnSp>
        <p:nvCxnSpPr>
          <p:cNvPr id="47" name="直接连接符 46"/>
          <p:cNvCxnSpPr/>
          <p:nvPr/>
        </p:nvCxnSpPr>
        <p:spPr>
          <a:xfrm>
            <a:off x="4871019" y="5115106"/>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650456" y="946013"/>
            <a:ext cx="6114508" cy="5281446"/>
          </a:xfrm>
          <a:prstGeom prst="rect">
            <a:avLst/>
          </a:prstGeom>
        </p:spPr>
        <p:txBody>
          <a:bodyPr wrap="square">
            <a:spAutoFit/>
          </a:bodyPr>
          <a:lstStyle/>
          <a:p>
            <a:pPr fontAlgn="ctr">
              <a:lnSpc>
                <a:spcPct val="120000"/>
              </a:lnSpc>
              <a:spcAft>
                <a:spcPts val="600"/>
              </a:spcAft>
            </a:pPr>
            <a:r>
              <a:rPr lang="en-US" sz="1050" b="1" dirty="0" smtClean="0">
                <a:latin typeface="Huawei Sans" panose="020C0503030203020204" pitchFamily="34" charset="0"/>
              </a:rPr>
              <a:t>Customer requirements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Remote and unified management of multiple chain hotels and fast service provisioning, requiring no technical professionals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Cyber security compliance, complying with local laws and regulations</a:t>
            </a:r>
            <a:endParaRPr lang="en-US" altLang="zh-CN" sz="1050" dirty="0" smtClean="0">
              <a:latin typeface="Huawei Sans" panose="020C0503030203020204" pitchFamily="34" charset="0"/>
            </a:endParaRP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Quick response to network faults, ensuring good Internet access experience and improving customer experience</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Value-added services for hotels, such as customer profiling and online behavior analysis</a:t>
            </a:r>
            <a:endParaRPr lang="en-US" altLang="zh-CN" sz="1050" dirty="0" smtClean="0">
              <a:latin typeface="Huawei Sans" panose="020C0503030203020204" pitchFamily="34" charset="0"/>
            </a:endParaRPr>
          </a:p>
          <a:p>
            <a:pPr fontAlgn="ctr">
              <a:lnSpc>
                <a:spcPct val="120000"/>
              </a:lnSpc>
              <a:spcAft>
                <a:spcPts val="600"/>
              </a:spcAft>
            </a:pPr>
            <a:r>
              <a:rPr lang="en-US" sz="1050" b="1" dirty="0" smtClean="0">
                <a:latin typeface="Huawei Sans" panose="020C0503030203020204" pitchFamily="34" charset="0"/>
              </a:rPr>
              <a:t>Solutions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In Huawei public cloud scenario, unified management is implemented. The </a:t>
            </a:r>
            <a:r>
              <a:rPr lang="en-US" sz="1050" dirty="0" err="1" smtClean="0">
                <a:latin typeface="Huawei Sans" panose="020C0503030203020204" pitchFamily="34" charset="0"/>
              </a:rPr>
              <a:t>CloudCampus</a:t>
            </a:r>
            <a:r>
              <a:rPr lang="en-US" sz="1050" dirty="0" smtClean="0">
                <a:latin typeface="Huawei Sans" panose="020C0503030203020204" pitchFamily="34" charset="0"/>
              </a:rPr>
              <a:t> APP is used to complete remote management of site survey, network planning, deployment, acceptance, and O&amp;M, implementing quick service rollout.</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Firewalls are used as egress gateways to implement cyber security compliance through online behavior management. The agile distributed AP solution is also supported.</a:t>
            </a:r>
            <a:endParaRPr lang="en-US" altLang="zh-CN" sz="1050" dirty="0" smtClean="0">
              <a:latin typeface="Huawei Sans" panose="020C0503030203020204" pitchFamily="34" charset="0"/>
            </a:endParaRPr>
          </a:p>
          <a:p>
            <a:pPr marL="268288" indent="-268288" fontAlgn="ctr">
              <a:lnSpc>
                <a:spcPct val="120000"/>
              </a:lnSpc>
              <a:spcAft>
                <a:spcPts val="600"/>
              </a:spcAft>
              <a:buFont typeface="Arial" panose="020B0604020202020204" pitchFamily="34" charset="0"/>
              <a:buChar char="•"/>
            </a:pPr>
            <a:r>
              <a:rPr lang="en-US" sz="1050" dirty="0" err="1" smtClean="0">
                <a:latin typeface="Huawei Sans" panose="020C0503030203020204" pitchFamily="34" charset="0"/>
              </a:rPr>
              <a:t>iMaster</a:t>
            </a:r>
            <a:r>
              <a:rPr lang="en-US" sz="1050" dirty="0" smtClean="0">
                <a:latin typeface="Huawei Sans" panose="020C0503030203020204" pitchFamily="34" charset="0"/>
              </a:rPr>
              <a:t> NCE-</a:t>
            </a:r>
            <a:r>
              <a:rPr lang="en-US" sz="1050" dirty="0" err="1" smtClean="0">
                <a:latin typeface="Huawei Sans" panose="020C0503030203020204" pitchFamily="34" charset="0"/>
              </a:rPr>
              <a:t>CampusInsight</a:t>
            </a:r>
            <a:r>
              <a:rPr lang="en-US" sz="1050" dirty="0" smtClean="0">
                <a:latin typeface="Huawei Sans" panose="020C0503030203020204" pitchFamily="34" charset="0"/>
              </a:rPr>
              <a:t> provides network visualization, user journey, and root cause analysis for wireless air interfaces to quickly locate faults.</a:t>
            </a:r>
            <a:endParaRPr lang="en-US" altLang="zh-CN" sz="1050" dirty="0" smtClean="0">
              <a:latin typeface="Huawei Sans" panose="020C0503030203020204" pitchFamily="34" charset="0"/>
            </a:endParaRP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Network data is reported to the big data analytics platform in real time to implement value-added applications such as customer profiling.</a:t>
            </a:r>
          </a:p>
          <a:p>
            <a:pPr fontAlgn="ctr">
              <a:lnSpc>
                <a:spcPct val="120000"/>
              </a:lnSpc>
              <a:spcAft>
                <a:spcPts val="600"/>
              </a:spcAft>
            </a:pPr>
            <a:r>
              <a:rPr lang="en-US" sz="1050" b="1" dirty="0" smtClean="0">
                <a:latin typeface="Huawei Sans" panose="020C0503030203020204" pitchFamily="34" charset="0"/>
              </a:rPr>
              <a:t>Customer benefits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Devices are plug-and-play and networks are deployed remotely, reducing deployment costs. The network status is monitored in real time and faults are quickly rectified.</a:t>
            </a:r>
            <a:endParaRPr lang="en-US" altLang="zh-CN" sz="1050" dirty="0" smtClean="0">
              <a:latin typeface="Huawei Sans" panose="020C0503030203020204" pitchFamily="34" charset="0"/>
            </a:endParaRP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The cloud platform provides various northbound APIs to connect to multiple applications, improving hotel service experience and bringing profits to hotels through big data analytics.</a:t>
            </a:r>
            <a:endParaRPr lang="en-US" sz="1050" dirty="0">
              <a:latin typeface="Huawei Sans" panose="020C0503030203020204" pitchFamily="34" charset="0"/>
            </a:endParaRPr>
          </a:p>
        </p:txBody>
      </p:sp>
      <p:grpSp>
        <p:nvGrpSpPr>
          <p:cNvPr id="54" name="Group 6"/>
          <p:cNvGrpSpPr/>
          <p:nvPr/>
        </p:nvGrpSpPr>
        <p:grpSpPr>
          <a:xfrm>
            <a:off x="2313133" y="2606020"/>
            <a:ext cx="1299944" cy="736962"/>
            <a:chOff x="7726956" y="3904548"/>
            <a:chExt cx="1299944" cy="736962"/>
          </a:xfrm>
        </p:grpSpPr>
        <p:sp>
          <p:nvSpPr>
            <p:cNvPr id="55" name="Freeform 200"/>
            <p:cNvSpPr/>
            <p:nvPr/>
          </p:nvSpPr>
          <p:spPr>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TextBox 2"/>
            <p:cNvSpPr txBox="1"/>
            <p:nvPr/>
          </p:nvSpPr>
          <p:spPr>
            <a:xfrm>
              <a:off x="7936997" y="4208668"/>
              <a:ext cx="888385"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Internet</a:t>
              </a:r>
              <a:endParaRPr lang="en-US" altLang="zh-CN" sz="1400" b="1" dirty="0">
                <a:solidFill>
                  <a:schemeClr val="bg1"/>
                </a:solidFill>
                <a:latin typeface="Huawei Sans" panose="020C0503030203020204" pitchFamily="34" charset="0"/>
              </a:endParaRPr>
            </a:p>
          </p:txBody>
        </p:sp>
      </p:grpSp>
      <p:grpSp>
        <p:nvGrpSpPr>
          <p:cNvPr id="57" name="组合 56"/>
          <p:cNvGrpSpPr/>
          <p:nvPr/>
        </p:nvGrpSpPr>
        <p:grpSpPr>
          <a:xfrm>
            <a:off x="492863" y="1869738"/>
            <a:ext cx="4906534" cy="612560"/>
            <a:chOff x="694381" y="2978072"/>
            <a:chExt cx="4906534" cy="612560"/>
          </a:xfrm>
        </p:grpSpPr>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94177" y="3134074"/>
              <a:ext cx="1629683" cy="300556"/>
            </a:xfrm>
            <a:prstGeom prst="rect">
              <a:avLst/>
            </a:prstGeom>
          </p:spPr>
        </p:pic>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0418" y="3143860"/>
              <a:ext cx="1163328" cy="280985"/>
            </a:xfrm>
            <a:prstGeom prst="rect">
              <a:avLst/>
            </a:prstGeom>
          </p:spPr>
        </p:pic>
        <p:sp>
          <p:nvSpPr>
            <p:cNvPr id="60" name="圆角矩形 59"/>
            <p:cNvSpPr/>
            <p:nvPr/>
          </p:nvSpPr>
          <p:spPr>
            <a:xfrm>
              <a:off x="694381" y="2978072"/>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61" name="直接连接符 60"/>
          <p:cNvCxnSpPr/>
          <p:nvPr/>
        </p:nvCxnSpPr>
        <p:spPr>
          <a:xfrm>
            <a:off x="3676910" y="398310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635269" y="5802830"/>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RFID</a:t>
            </a:r>
            <a:endParaRPr lang="en-US" altLang="zh-CN" sz="700" dirty="0">
              <a:solidFill>
                <a:schemeClr val="bg1"/>
              </a:solidFill>
              <a:latin typeface="Huawei Sans" panose="020C0503030203020204" pitchFamily="34" charset="0"/>
            </a:endParaRPr>
          </a:p>
        </p:txBody>
      </p:sp>
      <p:sp>
        <p:nvSpPr>
          <p:cNvPr id="63" name="文本框 62"/>
          <p:cNvSpPr txBox="1"/>
          <p:nvPr/>
        </p:nvSpPr>
        <p:spPr>
          <a:xfrm>
            <a:off x="3205442" y="5802830"/>
            <a:ext cx="35725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67" name="文本框 66"/>
          <p:cNvSpPr txBox="1"/>
          <p:nvPr/>
        </p:nvSpPr>
        <p:spPr>
          <a:xfrm>
            <a:off x="3657365" y="5802830"/>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PC</a:t>
            </a:r>
            <a:endParaRPr lang="en-US" altLang="zh-CN" sz="700" dirty="0">
              <a:solidFill>
                <a:schemeClr val="bg1"/>
              </a:solidFill>
              <a:latin typeface="Huawei Sans" panose="020C0503030203020204" pitchFamily="34" charset="0"/>
            </a:endParaRPr>
          </a:p>
        </p:txBody>
      </p:sp>
      <p:sp>
        <p:nvSpPr>
          <p:cNvPr id="68" name="文本框 67"/>
          <p:cNvSpPr txBox="1"/>
          <p:nvPr/>
        </p:nvSpPr>
        <p:spPr>
          <a:xfrm>
            <a:off x="489263" y="1216105"/>
            <a:ext cx="126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Customer profiling</a:t>
            </a:r>
            <a:endParaRPr lang="en-US" sz="1000" dirty="0">
              <a:solidFill>
                <a:schemeClr val="bg1"/>
              </a:solidFill>
              <a:latin typeface="Huawei Sans" panose="020C0503030203020204" pitchFamily="34" charset="0"/>
            </a:endParaRPr>
          </a:p>
        </p:txBody>
      </p:sp>
      <p:sp>
        <p:nvSpPr>
          <p:cNvPr id="69" name="文本框 68"/>
          <p:cNvSpPr txBox="1"/>
          <p:nvPr/>
        </p:nvSpPr>
        <p:spPr>
          <a:xfrm>
            <a:off x="700103" y="4552029"/>
            <a:ext cx="987771"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Chain hotel</a:t>
            </a:r>
            <a:endParaRPr lang="en-US" altLang="zh-CN" sz="1200" dirty="0">
              <a:solidFill>
                <a:schemeClr val="bg1">
                  <a:lumMod val="50000"/>
                </a:schemeClr>
              </a:solidFill>
              <a:latin typeface="Huawei Sans" panose="020C0503030203020204" pitchFamily="34" charset="0"/>
            </a:endParaRPr>
          </a:p>
        </p:txBody>
      </p:sp>
      <p:sp>
        <p:nvSpPr>
          <p:cNvPr id="71" name="文本框 70"/>
          <p:cNvSpPr txBox="1"/>
          <p:nvPr/>
        </p:nvSpPr>
        <p:spPr>
          <a:xfrm>
            <a:off x="4139397" y="1216105"/>
            <a:ext cx="126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Online behavior analysis</a:t>
            </a:r>
            <a:endParaRPr lang="en-US" sz="1000" dirty="0">
              <a:solidFill>
                <a:schemeClr val="bg1"/>
              </a:solidFill>
              <a:latin typeface="Huawei Sans" panose="020C0503030203020204" pitchFamily="34" charset="0"/>
            </a:endParaRPr>
          </a:p>
        </p:txBody>
      </p:sp>
      <p:sp>
        <p:nvSpPr>
          <p:cNvPr id="72" name="等腰三角形 71"/>
          <p:cNvSpPr/>
          <p:nvPr/>
        </p:nvSpPr>
        <p:spPr>
          <a:xfrm>
            <a:off x="1684767" y="169692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74" name="等腰三角形 73"/>
          <p:cNvSpPr/>
          <p:nvPr/>
        </p:nvSpPr>
        <p:spPr>
          <a:xfrm>
            <a:off x="4028814" y="169692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pic>
        <p:nvPicPr>
          <p:cNvPr id="75" name="图片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78910" y="3668195"/>
            <a:ext cx="396000" cy="323995"/>
          </a:xfrm>
          <a:prstGeom prst="rect">
            <a:avLst/>
          </a:prstGeom>
        </p:spPr>
      </p:pic>
      <p:sp>
        <p:nvSpPr>
          <p:cNvPr id="77" name="文本框 76"/>
          <p:cNvSpPr txBox="1"/>
          <p:nvPr/>
        </p:nvSpPr>
        <p:spPr>
          <a:xfrm>
            <a:off x="4227538" y="5802830"/>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altLang="zh-CN" sz="700" dirty="0">
              <a:solidFill>
                <a:schemeClr val="bg1"/>
              </a:solidFill>
              <a:latin typeface="Huawei Sans" panose="020C0503030203020204" pitchFamily="34" charset="0"/>
            </a:endParaRPr>
          </a:p>
        </p:txBody>
      </p:sp>
      <p:pic>
        <p:nvPicPr>
          <p:cNvPr id="78" name="图片 106" descr="堆叠交换机蓝.png"/>
          <p:cNvPicPr>
            <a:picLocks noChangeAspect="1"/>
          </p:cNvPicPr>
          <p:nvPr/>
        </p:nvPicPr>
        <p:blipFill>
          <a:blip r:embed="rId7" cstate="print"/>
          <a:stretch>
            <a:fillRect/>
          </a:stretch>
        </p:blipFill>
        <p:spPr>
          <a:xfrm>
            <a:off x="3474055" y="4261184"/>
            <a:ext cx="405710" cy="331945"/>
          </a:xfrm>
          <a:prstGeom prst="rect">
            <a:avLst/>
          </a:prstGeom>
        </p:spPr>
      </p:pic>
      <p:pic>
        <p:nvPicPr>
          <p:cNvPr id="81" name="Picture 2" descr="http://3ms.huawei.com/multimedia/ImageDetailServlet?f_id=img202005260140&amp;type=2&amp;loc=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9263" y="3522037"/>
            <a:ext cx="1485581" cy="991625"/>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pic>
        <p:nvPicPr>
          <p:cNvPr id="82" name="图片 81" descr="云中心AP蓝.png"/>
          <p:cNvPicPr>
            <a:picLocks noChangeAspect="1"/>
          </p:cNvPicPr>
          <p:nvPr/>
        </p:nvPicPr>
        <p:blipFill>
          <a:blip r:embed="rId9" cstate="print"/>
          <a:stretch>
            <a:fillRect/>
          </a:stretch>
        </p:blipFill>
        <p:spPr>
          <a:xfrm>
            <a:off x="4687008" y="4863466"/>
            <a:ext cx="368827" cy="301768"/>
          </a:xfrm>
          <a:prstGeom prst="rect">
            <a:avLst/>
          </a:prstGeom>
        </p:spPr>
      </p:pic>
      <p:pic>
        <p:nvPicPr>
          <p:cNvPr id="84" name="图片 83" descr="RRU蓝.png"/>
          <p:cNvPicPr>
            <a:picLocks noChangeAspect="1"/>
          </p:cNvPicPr>
          <p:nvPr/>
        </p:nvPicPr>
        <p:blipFill>
          <a:blip r:embed="rId10" cstate="print"/>
          <a:stretch>
            <a:fillRect/>
          </a:stretch>
        </p:blipFill>
        <p:spPr>
          <a:xfrm>
            <a:off x="4696288" y="5340408"/>
            <a:ext cx="368827" cy="301768"/>
          </a:xfrm>
          <a:prstGeom prst="rect">
            <a:avLst/>
          </a:prstGeom>
        </p:spPr>
      </p:pic>
      <p:sp>
        <p:nvSpPr>
          <p:cNvPr id="86" name="文本框 85"/>
          <p:cNvSpPr txBox="1"/>
          <p:nvPr/>
        </p:nvSpPr>
        <p:spPr>
          <a:xfrm>
            <a:off x="4416471" y="4596680"/>
            <a:ext cx="928460"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Central AP</a:t>
            </a:r>
            <a:endParaRPr lang="en-US" altLang="zh-CN" sz="1200" dirty="0">
              <a:solidFill>
                <a:schemeClr val="bg1">
                  <a:lumMod val="50000"/>
                </a:schemeClr>
              </a:solidFill>
              <a:latin typeface="Huawei Sans" panose="020C0503030203020204" pitchFamily="34" charset="0"/>
            </a:endParaRPr>
          </a:p>
        </p:txBody>
      </p:sp>
      <p:sp>
        <p:nvSpPr>
          <p:cNvPr id="88" name="文本框 87"/>
          <p:cNvSpPr txBox="1"/>
          <p:nvPr/>
        </p:nvSpPr>
        <p:spPr>
          <a:xfrm>
            <a:off x="5007943" y="5368136"/>
            <a:ext cx="391454"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rPr>
              <a:t>RU</a:t>
            </a:r>
            <a:endParaRPr lang="en-US" altLang="zh-CN" sz="1200" dirty="0">
              <a:solidFill>
                <a:schemeClr val="bg1">
                  <a:lumMod val="50000"/>
                </a:schemeClr>
              </a:solidFill>
              <a:latin typeface="Huawei Sans" panose="020C0503030203020204" pitchFamily="34" charset="0"/>
            </a:endParaRPr>
          </a:p>
        </p:txBody>
      </p:sp>
      <p:sp>
        <p:nvSpPr>
          <p:cNvPr id="89" name="文本框 88"/>
          <p:cNvSpPr txBox="1"/>
          <p:nvPr/>
        </p:nvSpPr>
        <p:spPr>
          <a:xfrm>
            <a:off x="2314330" y="1216105"/>
            <a:ext cx="1260000"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Property management system</a:t>
            </a:r>
            <a:endParaRPr lang="en-US" sz="10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9981000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altLang="zh-CN" dirty="0" smtClean="0">
                <a:latin typeface="Huawei Sans" panose="020C0503030203020204" pitchFamily="34" charset="0"/>
              </a:rPr>
              <a:t>Primary/Secondary Education Campus</a:t>
            </a:r>
            <a:endParaRPr lang="en-US" altLang="zh-CN" dirty="0">
              <a:latin typeface="Huawei Sans" panose="020C0503030203020204" pitchFamily="34" charset="0"/>
              <a:sym typeface="Huawei Sans" panose="020C0503030203020204" pitchFamily="34" charset="0"/>
            </a:endParaRPr>
          </a:p>
        </p:txBody>
      </p:sp>
      <p:sp>
        <p:nvSpPr>
          <p:cNvPr id="64" name="矩形 63"/>
          <p:cNvSpPr/>
          <p:nvPr/>
        </p:nvSpPr>
        <p:spPr>
          <a:xfrm>
            <a:off x="5690907" y="1041581"/>
            <a:ext cx="6096000" cy="5127558"/>
          </a:xfrm>
          <a:prstGeom prst="rect">
            <a:avLst/>
          </a:prstGeom>
        </p:spPr>
        <p:txBody>
          <a:bodyPr>
            <a:spAutoFit/>
          </a:bodyPr>
          <a:lstStyle/>
          <a:p>
            <a:pPr fontAlgn="ctr">
              <a:lnSpc>
                <a:spcPct val="120000"/>
              </a:lnSpc>
              <a:spcAft>
                <a:spcPts val="600"/>
              </a:spcAft>
            </a:pPr>
            <a:r>
              <a:rPr lang="en-US" sz="1050" b="1" dirty="0" smtClean="0">
                <a:latin typeface="Huawei Sans" panose="020C0503030203020204" pitchFamily="34" charset="0"/>
              </a:rPr>
              <a:t>Customer requirements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Implement multi-level and multi-domain management and centralized management and O&amp;M of schools in a region, requiring a visualized, easy-to-understand, and easy-to-operate management platform.</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Meet wireless coverage requirements in multiple campus scenarios and implement flexible authentication and accounting based on roles.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Implement smart classrooms to improve teaching experience, and provide unified management of VASs such as student health monitoring, electronic attendance, and asset management.</a:t>
            </a:r>
          </a:p>
          <a:p>
            <a:pPr fontAlgn="ctr">
              <a:lnSpc>
                <a:spcPct val="120000"/>
              </a:lnSpc>
              <a:spcAft>
                <a:spcPts val="600"/>
              </a:spcAft>
            </a:pPr>
            <a:r>
              <a:rPr lang="en-US" sz="1050" b="1" dirty="0" smtClean="0">
                <a:latin typeface="Huawei Sans" panose="020C0503030203020204" pitchFamily="34" charset="0"/>
              </a:rPr>
              <a:t>Solutions</a:t>
            </a:r>
          </a:p>
          <a:p>
            <a:pPr marL="268288" indent="-268288" fontAlgn="ctr">
              <a:lnSpc>
                <a:spcPct val="120000"/>
              </a:lnSpc>
              <a:spcAft>
                <a:spcPts val="600"/>
              </a:spcAft>
              <a:buFont typeface="Arial" panose="020B0604020202020204" pitchFamily="34" charset="0"/>
              <a:buChar char="•"/>
            </a:pPr>
            <a:r>
              <a:rPr lang="en-US" altLang="zh-CN" sz="1050" dirty="0">
                <a:latin typeface="Huawei Sans" panose="020C0503030203020204" pitchFamily="34" charset="0"/>
              </a:rPr>
              <a:t>In Huawei public cloud scenario, unified management is implemented</a:t>
            </a:r>
            <a:r>
              <a:rPr lang="en-US" sz="1050" dirty="0" smtClean="0">
                <a:latin typeface="Huawei Sans" panose="020C0503030203020204" pitchFamily="34" charset="0"/>
              </a:rPr>
              <a:t>. The education bureau serves as the tenant to perform multi-level and multi-domain management for schools.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Various AP models are provided to meet wireless access requirements in multiple scenarios, such as classrooms, dormitories, auditoriums, and stadiums.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APs provide </a:t>
            </a:r>
            <a:r>
              <a:rPr lang="en-US" sz="1050" dirty="0" err="1" smtClean="0">
                <a:latin typeface="Huawei Sans" panose="020C0503030203020204" pitchFamily="34" charset="0"/>
              </a:rPr>
              <a:t>IoT</a:t>
            </a:r>
            <a:r>
              <a:rPr lang="en-US" sz="1050" dirty="0" smtClean="0">
                <a:latin typeface="Huawei Sans" panose="020C0503030203020204" pitchFamily="34" charset="0"/>
              </a:rPr>
              <a:t> slots for </a:t>
            </a:r>
            <a:r>
              <a:rPr lang="en-US" sz="1050" dirty="0" err="1" smtClean="0">
                <a:latin typeface="Huawei Sans" panose="020C0503030203020204" pitchFamily="34" charset="0"/>
              </a:rPr>
              <a:t>IoT</a:t>
            </a:r>
            <a:r>
              <a:rPr lang="en-US" sz="1050" dirty="0" smtClean="0">
                <a:latin typeface="Huawei Sans" panose="020C0503030203020204" pitchFamily="34" charset="0"/>
              </a:rPr>
              <a:t> &amp; Wi-Fi convergence. In addition, network data is reported to the big data analytics platform in real time to implement various digital service applications.</a:t>
            </a:r>
          </a:p>
          <a:p>
            <a:pPr fontAlgn="ctr">
              <a:lnSpc>
                <a:spcPct val="120000"/>
              </a:lnSpc>
              <a:spcAft>
                <a:spcPts val="600"/>
              </a:spcAft>
            </a:pPr>
            <a:r>
              <a:rPr lang="en-US" sz="1050" b="1" dirty="0" smtClean="0">
                <a:latin typeface="Huawei Sans" panose="020C0503030203020204" pitchFamily="34" charset="0"/>
              </a:rPr>
              <a:t>Customer benefits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Devices are plug-and-play and networks are deployed remotely, reducing deployment costs. Servers such as the network management system (NMS) do not need to be deployed locally, reducing investment costs.</a:t>
            </a:r>
          </a:p>
          <a:p>
            <a:pPr marL="268288" indent="-268288" fontAlgn="ctr">
              <a:lnSpc>
                <a:spcPct val="120000"/>
              </a:lnSpc>
              <a:spcAft>
                <a:spcPts val="600"/>
              </a:spcAft>
              <a:buFont typeface="Arial" panose="020B0604020202020204" pitchFamily="34" charset="0"/>
              <a:buChar char="•"/>
            </a:pPr>
            <a:r>
              <a:rPr lang="en-US" sz="1050" dirty="0" smtClean="0">
                <a:latin typeface="Huawei Sans" panose="020C0503030203020204" pitchFamily="34" charset="0"/>
              </a:rPr>
              <a:t>The cloud platform provides various northbound APIs to connect to multiple applications, facilitating on-demand subscription.</a:t>
            </a:r>
            <a:endParaRPr lang="en-US" sz="1050" dirty="0">
              <a:latin typeface="Huawei Sans" panose="020C0503030203020204" pitchFamily="34" charset="0"/>
            </a:endParaRPr>
          </a:p>
        </p:txBody>
      </p:sp>
      <p:grpSp>
        <p:nvGrpSpPr>
          <p:cNvPr id="65" name="Group 6"/>
          <p:cNvGrpSpPr/>
          <p:nvPr/>
        </p:nvGrpSpPr>
        <p:grpSpPr>
          <a:xfrm>
            <a:off x="2313133" y="2663170"/>
            <a:ext cx="1299944" cy="741977"/>
            <a:chOff x="7726956" y="3904548"/>
            <a:chExt cx="1299944" cy="741977"/>
          </a:xfrm>
        </p:grpSpPr>
        <p:sp>
          <p:nvSpPr>
            <p:cNvPr id="66" name="Freeform 200"/>
            <p:cNvSpPr/>
            <p:nvPr/>
          </p:nvSpPr>
          <p:spPr>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3" name="TextBox 2"/>
            <p:cNvSpPr txBox="1"/>
            <p:nvPr/>
          </p:nvSpPr>
          <p:spPr>
            <a:xfrm>
              <a:off x="7757106" y="4123305"/>
              <a:ext cx="1250567" cy="523220"/>
            </a:xfrm>
            <a:prstGeom prst="rect">
              <a:avLst/>
            </a:prstGeom>
            <a:noFill/>
          </p:spPr>
          <p:txBody>
            <a:bodyPr wrap="square" rtlCol="0">
              <a:spAutoFit/>
            </a:bodyPr>
            <a:lstStyle/>
            <a:p>
              <a:pPr algn="ctr" fontAlgn="ctr"/>
              <a:r>
                <a:rPr lang="en-US" sz="1400" b="1" dirty="0" smtClean="0">
                  <a:solidFill>
                    <a:schemeClr val="bg1"/>
                  </a:solidFill>
                  <a:latin typeface="Huawei Sans" panose="020C0503030203020204" pitchFamily="34" charset="0"/>
                </a:rPr>
                <a:t>Education MAN</a:t>
              </a:r>
              <a:endParaRPr lang="en-US" altLang="zh-CN" sz="1400" b="1" dirty="0">
                <a:solidFill>
                  <a:schemeClr val="bg1"/>
                </a:solidFill>
                <a:latin typeface="Huawei Sans" panose="020C0503030203020204" pitchFamily="34" charset="0"/>
              </a:endParaRPr>
            </a:p>
          </p:txBody>
        </p:sp>
      </p:grpSp>
      <p:grpSp>
        <p:nvGrpSpPr>
          <p:cNvPr id="85" name="组合 84"/>
          <p:cNvGrpSpPr/>
          <p:nvPr/>
        </p:nvGrpSpPr>
        <p:grpSpPr>
          <a:xfrm>
            <a:off x="492863" y="1926888"/>
            <a:ext cx="4906534" cy="612560"/>
            <a:chOff x="694381" y="2978072"/>
            <a:chExt cx="4906534" cy="612560"/>
          </a:xfrm>
        </p:grpSpPr>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4177" y="3134074"/>
              <a:ext cx="1629683" cy="300556"/>
            </a:xfrm>
            <a:prstGeom prst="rect">
              <a:avLst/>
            </a:prstGeom>
          </p:spPr>
        </p:pic>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0418" y="3143860"/>
              <a:ext cx="1163328" cy="280985"/>
            </a:xfrm>
            <a:prstGeom prst="rect">
              <a:avLst/>
            </a:prstGeom>
          </p:spPr>
        </p:pic>
        <p:sp>
          <p:nvSpPr>
            <p:cNvPr id="99" name="圆角矩形 98"/>
            <p:cNvSpPr/>
            <p:nvPr/>
          </p:nvSpPr>
          <p:spPr>
            <a:xfrm>
              <a:off x="694381" y="2978072"/>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01" name="文本框 100"/>
          <p:cNvSpPr txBox="1"/>
          <p:nvPr/>
        </p:nvSpPr>
        <p:spPr>
          <a:xfrm>
            <a:off x="596265" y="1273255"/>
            <a:ext cx="1019067"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Attendance management</a:t>
            </a:r>
            <a:endParaRPr lang="en-US" sz="1000" dirty="0">
              <a:solidFill>
                <a:schemeClr val="bg1"/>
              </a:solidFill>
              <a:latin typeface="Huawei Sans" panose="020C0503030203020204" pitchFamily="34" charset="0"/>
            </a:endParaRPr>
          </a:p>
        </p:txBody>
      </p:sp>
      <p:sp>
        <p:nvSpPr>
          <p:cNvPr id="102" name="文本框 101"/>
          <p:cNvSpPr txBox="1"/>
          <p:nvPr/>
        </p:nvSpPr>
        <p:spPr>
          <a:xfrm>
            <a:off x="419000" y="4622601"/>
            <a:ext cx="1630673"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Primary and secondary school</a:t>
            </a:r>
            <a:endParaRPr lang="en-US" altLang="zh-CN" sz="1200" dirty="0">
              <a:solidFill>
                <a:schemeClr val="bg1">
                  <a:lumMod val="50000"/>
                </a:schemeClr>
              </a:solidFill>
              <a:latin typeface="Huawei Sans" panose="020C0503030203020204" pitchFamily="34" charset="0"/>
            </a:endParaRPr>
          </a:p>
        </p:txBody>
      </p:sp>
      <p:sp>
        <p:nvSpPr>
          <p:cNvPr id="103" name="文本框 102"/>
          <p:cNvSpPr txBox="1"/>
          <p:nvPr/>
        </p:nvSpPr>
        <p:spPr>
          <a:xfrm>
            <a:off x="3024416" y="1273255"/>
            <a:ext cx="1034465"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Health monitoring</a:t>
            </a:r>
            <a:endParaRPr lang="en-US" sz="1000" dirty="0">
              <a:solidFill>
                <a:schemeClr val="bg1"/>
              </a:solidFill>
              <a:latin typeface="Huawei Sans" panose="020C0503030203020204" pitchFamily="34" charset="0"/>
            </a:endParaRPr>
          </a:p>
        </p:txBody>
      </p:sp>
      <p:sp>
        <p:nvSpPr>
          <p:cNvPr id="104" name="等腰三角形 103"/>
          <p:cNvSpPr/>
          <p:nvPr/>
        </p:nvSpPr>
        <p:spPr>
          <a:xfrm>
            <a:off x="1684767" y="17540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105" name="等腰三角形 104"/>
          <p:cNvSpPr/>
          <p:nvPr/>
        </p:nvSpPr>
        <p:spPr>
          <a:xfrm>
            <a:off x="4028814" y="17540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ndParaRPr>
          </a:p>
        </p:txBody>
      </p:sp>
      <p:sp>
        <p:nvSpPr>
          <p:cNvPr id="106" name="文本框 105"/>
          <p:cNvSpPr txBox="1"/>
          <p:nvPr/>
        </p:nvSpPr>
        <p:spPr>
          <a:xfrm>
            <a:off x="1809532" y="1273255"/>
            <a:ext cx="1019067"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Asset management</a:t>
            </a:r>
            <a:endParaRPr lang="en-US" altLang="zh-CN" sz="1000" dirty="0">
              <a:solidFill>
                <a:schemeClr val="bg1"/>
              </a:solidFill>
              <a:latin typeface="Huawei Sans" panose="020C0503030203020204" pitchFamily="34" charset="0"/>
            </a:endParaRPr>
          </a:p>
        </p:txBody>
      </p:sp>
      <p:sp>
        <p:nvSpPr>
          <p:cNvPr id="107" name="文本框 106"/>
          <p:cNvSpPr txBox="1"/>
          <p:nvPr/>
        </p:nvSpPr>
        <p:spPr>
          <a:xfrm>
            <a:off x="4256314" y="1273255"/>
            <a:ext cx="1034465" cy="360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1000" dirty="0" smtClean="0">
                <a:solidFill>
                  <a:schemeClr val="bg1"/>
                </a:solidFill>
                <a:latin typeface="Huawei Sans" panose="020C0503030203020204" pitchFamily="34" charset="0"/>
              </a:rPr>
              <a:t>Personnel tracking</a:t>
            </a:r>
            <a:endParaRPr lang="en-US" sz="1000" dirty="0">
              <a:solidFill>
                <a:schemeClr val="bg1"/>
              </a:solidFill>
              <a:latin typeface="Huawei Sans" panose="020C0503030203020204" pitchFamily="34" charset="0"/>
            </a:endParaRPr>
          </a:p>
        </p:txBody>
      </p:sp>
      <p:pic>
        <p:nvPicPr>
          <p:cNvPr id="108" name="Picture 2" descr="http://3ms.huawei.com/multimedia/ImageDetailServlet?f_id=img201909250357&amp;type=2&amp;loc=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9263" y="3591621"/>
            <a:ext cx="1472326" cy="979097"/>
          </a:xfrm>
          <a:prstGeom prst="roundRect">
            <a:avLst>
              <a:gd name="adj" fmla="val 3516"/>
            </a:avLst>
          </a:prstGeom>
          <a:noFill/>
          <a:extLst>
            <a:ext uri="{909E8E84-426E-40DD-AFC4-6F175D3DCCD1}">
              <a14:hiddenFill xmlns:a14="http://schemas.microsoft.com/office/drawing/2010/main">
                <a:solidFill>
                  <a:srgbClr val="FFFFFF"/>
                </a:solidFill>
              </a14:hiddenFill>
            </a:ext>
          </a:extLst>
        </p:spPr>
      </p:pic>
      <p:sp>
        <p:nvSpPr>
          <p:cNvPr id="109" name="圆角矩形 108"/>
          <p:cNvSpPr/>
          <p:nvPr/>
        </p:nvSpPr>
        <p:spPr>
          <a:xfrm>
            <a:off x="2080435" y="3565218"/>
            <a:ext cx="160678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110" name="组合 109"/>
          <p:cNvGrpSpPr/>
          <p:nvPr/>
        </p:nvGrpSpPr>
        <p:grpSpPr>
          <a:xfrm>
            <a:off x="2551117" y="4569361"/>
            <a:ext cx="603440" cy="299067"/>
            <a:chOff x="6600056" y="4353447"/>
            <a:chExt cx="1296144" cy="833967"/>
          </a:xfrm>
        </p:grpSpPr>
        <p:cxnSp>
          <p:nvCxnSpPr>
            <p:cNvPr id="111" name="直接连接符 110"/>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3" name="图片 112" descr="云AP蓝.png"/>
          <p:cNvPicPr>
            <a:picLocks noChangeAspect="1"/>
          </p:cNvPicPr>
          <p:nvPr/>
        </p:nvPicPr>
        <p:blipFill>
          <a:blip r:embed="rId6" cstate="print"/>
          <a:stretch>
            <a:fillRect/>
          </a:stretch>
        </p:blipFill>
        <p:spPr>
          <a:xfrm>
            <a:off x="3113172" y="4853434"/>
            <a:ext cx="335963" cy="274878"/>
          </a:xfrm>
          <a:prstGeom prst="rect">
            <a:avLst/>
          </a:prstGeom>
        </p:spPr>
      </p:pic>
      <p:pic>
        <p:nvPicPr>
          <p:cNvPr id="114" name="图片 113" descr="云AP蓝.png"/>
          <p:cNvPicPr>
            <a:picLocks noChangeAspect="1"/>
          </p:cNvPicPr>
          <p:nvPr/>
        </p:nvPicPr>
        <p:blipFill>
          <a:blip r:embed="rId6" cstate="print"/>
          <a:stretch>
            <a:fillRect/>
          </a:stretch>
        </p:blipFill>
        <p:spPr>
          <a:xfrm>
            <a:off x="2256539" y="4853434"/>
            <a:ext cx="335963" cy="274878"/>
          </a:xfrm>
          <a:prstGeom prst="rect">
            <a:avLst/>
          </a:prstGeom>
        </p:spPr>
      </p:pic>
      <p:grpSp>
        <p:nvGrpSpPr>
          <p:cNvPr id="115" name="Group 3"/>
          <p:cNvGrpSpPr/>
          <p:nvPr/>
        </p:nvGrpSpPr>
        <p:grpSpPr>
          <a:xfrm>
            <a:off x="2721854" y="4958865"/>
            <a:ext cx="261965" cy="61979"/>
            <a:chOff x="559282" y="6488261"/>
            <a:chExt cx="261965" cy="61979"/>
          </a:xfrm>
          <a:solidFill>
            <a:schemeClr val="bg1">
              <a:lumMod val="50000"/>
            </a:schemeClr>
          </a:solidFill>
        </p:grpSpPr>
        <p:sp>
          <p:nvSpPr>
            <p:cNvPr id="116"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7"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8"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19" name="图片 76" descr="接入交换机.png"/>
          <p:cNvPicPr>
            <a:picLocks noChangeAspect="1"/>
          </p:cNvPicPr>
          <p:nvPr/>
        </p:nvPicPr>
        <p:blipFill>
          <a:blip r:embed="rId7" cstate="print"/>
          <a:stretch>
            <a:fillRect/>
          </a:stretch>
        </p:blipFill>
        <p:spPr>
          <a:xfrm>
            <a:off x="2673224" y="4407516"/>
            <a:ext cx="368827" cy="301768"/>
          </a:xfrm>
          <a:prstGeom prst="rect">
            <a:avLst/>
          </a:prstGeom>
        </p:spPr>
      </p:pic>
      <p:cxnSp>
        <p:nvCxnSpPr>
          <p:cNvPr id="120" name="直接连接符 119"/>
          <p:cNvCxnSpPr>
            <a:endCxn id="119" idx="0"/>
          </p:cNvCxnSpPr>
          <p:nvPr/>
        </p:nvCxnSpPr>
        <p:spPr>
          <a:xfrm>
            <a:off x="2857638" y="415532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圆角矩形 120"/>
          <p:cNvSpPr/>
          <p:nvPr/>
        </p:nvSpPr>
        <p:spPr>
          <a:xfrm>
            <a:off x="3823790" y="3565218"/>
            <a:ext cx="1606782" cy="262603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ndParaRPr>
          </a:p>
        </p:txBody>
      </p:sp>
      <p:grpSp>
        <p:nvGrpSpPr>
          <p:cNvPr id="122" name="组合 121"/>
          <p:cNvGrpSpPr/>
          <p:nvPr/>
        </p:nvGrpSpPr>
        <p:grpSpPr>
          <a:xfrm>
            <a:off x="4294472" y="4569361"/>
            <a:ext cx="603440" cy="299067"/>
            <a:chOff x="6600056" y="4353447"/>
            <a:chExt cx="1296144" cy="833967"/>
          </a:xfrm>
        </p:grpSpPr>
        <p:cxnSp>
          <p:nvCxnSpPr>
            <p:cNvPr id="123" name="直接连接符 122"/>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5" name="图片 124" descr="云AP蓝.png"/>
          <p:cNvPicPr>
            <a:picLocks noChangeAspect="1"/>
          </p:cNvPicPr>
          <p:nvPr/>
        </p:nvPicPr>
        <p:blipFill>
          <a:blip r:embed="rId6" cstate="print"/>
          <a:stretch>
            <a:fillRect/>
          </a:stretch>
        </p:blipFill>
        <p:spPr>
          <a:xfrm>
            <a:off x="4856527" y="4853434"/>
            <a:ext cx="335963" cy="274878"/>
          </a:xfrm>
          <a:prstGeom prst="rect">
            <a:avLst/>
          </a:prstGeom>
        </p:spPr>
      </p:pic>
      <p:pic>
        <p:nvPicPr>
          <p:cNvPr id="126" name="图片 125" descr="云AP蓝.png"/>
          <p:cNvPicPr>
            <a:picLocks noChangeAspect="1"/>
          </p:cNvPicPr>
          <p:nvPr/>
        </p:nvPicPr>
        <p:blipFill>
          <a:blip r:embed="rId6" cstate="print"/>
          <a:stretch>
            <a:fillRect/>
          </a:stretch>
        </p:blipFill>
        <p:spPr>
          <a:xfrm>
            <a:off x="3999894" y="4853434"/>
            <a:ext cx="335963" cy="274878"/>
          </a:xfrm>
          <a:prstGeom prst="rect">
            <a:avLst/>
          </a:prstGeom>
        </p:spPr>
      </p:pic>
      <p:grpSp>
        <p:nvGrpSpPr>
          <p:cNvPr id="127" name="Group 3"/>
          <p:cNvGrpSpPr/>
          <p:nvPr/>
        </p:nvGrpSpPr>
        <p:grpSpPr>
          <a:xfrm>
            <a:off x="4465209" y="4958865"/>
            <a:ext cx="261965" cy="61979"/>
            <a:chOff x="559282" y="6488261"/>
            <a:chExt cx="261965" cy="61979"/>
          </a:xfrm>
          <a:solidFill>
            <a:schemeClr val="bg1">
              <a:lumMod val="50000"/>
            </a:schemeClr>
          </a:solidFill>
        </p:grpSpPr>
        <p:sp>
          <p:nvSpPr>
            <p:cNvPr id="128"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9"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0"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31" name="图片 76" descr="接入交换机.png"/>
          <p:cNvPicPr>
            <a:picLocks noChangeAspect="1"/>
          </p:cNvPicPr>
          <p:nvPr/>
        </p:nvPicPr>
        <p:blipFill>
          <a:blip r:embed="rId7" cstate="print"/>
          <a:stretch>
            <a:fillRect/>
          </a:stretch>
        </p:blipFill>
        <p:spPr>
          <a:xfrm>
            <a:off x="4416579" y="4407516"/>
            <a:ext cx="368827" cy="301768"/>
          </a:xfrm>
          <a:prstGeom prst="rect">
            <a:avLst/>
          </a:prstGeom>
        </p:spPr>
      </p:pic>
      <p:cxnSp>
        <p:nvCxnSpPr>
          <p:cNvPr id="132" name="直接连接符 131"/>
          <p:cNvCxnSpPr>
            <a:endCxn id="131" idx="0"/>
          </p:cNvCxnSpPr>
          <p:nvPr/>
        </p:nvCxnSpPr>
        <p:spPr>
          <a:xfrm>
            <a:off x="4600993" y="4155324"/>
            <a:ext cx="0" cy="2521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3" name="Group 3"/>
          <p:cNvGrpSpPr/>
          <p:nvPr/>
        </p:nvGrpSpPr>
        <p:grpSpPr>
          <a:xfrm>
            <a:off x="3626086" y="5770902"/>
            <a:ext cx="261965" cy="61979"/>
            <a:chOff x="559282" y="6488261"/>
            <a:chExt cx="261965" cy="61979"/>
          </a:xfrm>
          <a:solidFill>
            <a:schemeClr val="bg1">
              <a:lumMod val="50000"/>
            </a:schemeClr>
          </a:solidFill>
        </p:grpSpPr>
        <p:sp>
          <p:nvSpPr>
            <p:cNvPr id="13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37" name="文本框 136"/>
          <p:cNvSpPr txBox="1"/>
          <p:nvPr/>
        </p:nvSpPr>
        <p:spPr>
          <a:xfrm>
            <a:off x="2079587" y="5918278"/>
            <a:ext cx="779381"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School 1</a:t>
            </a:r>
            <a:endParaRPr lang="en-US" altLang="zh-CN" sz="1200" dirty="0">
              <a:solidFill>
                <a:schemeClr val="bg1">
                  <a:lumMod val="50000"/>
                </a:schemeClr>
              </a:solidFill>
              <a:latin typeface="Huawei Sans" panose="020C0503030203020204" pitchFamily="34" charset="0"/>
            </a:endParaRPr>
          </a:p>
        </p:txBody>
      </p:sp>
      <p:sp>
        <p:nvSpPr>
          <p:cNvPr id="138" name="文本框 137"/>
          <p:cNvSpPr txBox="1"/>
          <p:nvPr/>
        </p:nvSpPr>
        <p:spPr>
          <a:xfrm>
            <a:off x="4610278" y="5918278"/>
            <a:ext cx="809837"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School </a:t>
            </a:r>
            <a:r>
              <a:rPr lang="en-US" sz="1200" i="1" dirty="0" smtClean="0">
                <a:solidFill>
                  <a:schemeClr val="bg1">
                    <a:lumMod val="50000"/>
                  </a:schemeClr>
                </a:solidFill>
                <a:latin typeface="Huawei Sans" panose="020C0503030203020204" pitchFamily="34" charset="0"/>
              </a:rPr>
              <a:t>N</a:t>
            </a:r>
            <a:endParaRPr lang="en-US" altLang="zh-CN" sz="1200" dirty="0">
              <a:solidFill>
                <a:schemeClr val="bg1">
                  <a:lumMod val="50000"/>
                </a:schemeClr>
              </a:solidFill>
              <a:latin typeface="Huawei Sans" panose="020C0503030203020204" pitchFamily="34" charset="0"/>
            </a:endParaRPr>
          </a:p>
        </p:txBody>
      </p:sp>
      <p:sp>
        <p:nvSpPr>
          <p:cNvPr id="139" name="文本框 138"/>
          <p:cNvSpPr txBox="1"/>
          <p:nvPr/>
        </p:nvSpPr>
        <p:spPr>
          <a:xfrm>
            <a:off x="2130540"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Wristband</a:t>
            </a:r>
            <a:endParaRPr lang="en-US" altLang="zh-CN" sz="700" dirty="0">
              <a:solidFill>
                <a:schemeClr val="bg1"/>
              </a:solidFill>
              <a:latin typeface="Huawei Sans" panose="020C0503030203020204" pitchFamily="34" charset="0"/>
            </a:endParaRPr>
          </a:p>
        </p:txBody>
      </p:sp>
      <p:sp>
        <p:nvSpPr>
          <p:cNvPr id="140" name="文本框 139"/>
          <p:cNvSpPr txBox="1"/>
          <p:nvPr/>
        </p:nvSpPr>
        <p:spPr>
          <a:xfrm>
            <a:off x="2638998"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41" name="文本框 140"/>
          <p:cNvSpPr txBox="1"/>
          <p:nvPr/>
        </p:nvSpPr>
        <p:spPr>
          <a:xfrm>
            <a:off x="3147456"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sz="700" dirty="0">
              <a:solidFill>
                <a:schemeClr val="bg1"/>
              </a:solidFill>
              <a:latin typeface="Huawei Sans" panose="020C0503030203020204" pitchFamily="34" charset="0"/>
            </a:endParaRPr>
          </a:p>
        </p:txBody>
      </p:sp>
      <p:sp>
        <p:nvSpPr>
          <p:cNvPr id="142" name="文本框 141"/>
          <p:cNvSpPr txBox="1"/>
          <p:nvPr/>
        </p:nvSpPr>
        <p:spPr>
          <a:xfrm>
            <a:off x="3880996"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Wristband</a:t>
            </a:r>
            <a:endParaRPr lang="en-US" sz="700" dirty="0">
              <a:solidFill>
                <a:schemeClr val="bg1"/>
              </a:solidFill>
              <a:latin typeface="Huawei Sans" panose="020C0503030203020204" pitchFamily="34" charset="0"/>
            </a:endParaRPr>
          </a:p>
        </p:txBody>
      </p:sp>
      <p:sp>
        <p:nvSpPr>
          <p:cNvPr id="143" name="文本框 142"/>
          <p:cNvSpPr txBox="1"/>
          <p:nvPr/>
        </p:nvSpPr>
        <p:spPr>
          <a:xfrm>
            <a:off x="4389454"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Mobile phone</a:t>
            </a:r>
            <a:endParaRPr lang="en-US" altLang="zh-CN" sz="700" dirty="0">
              <a:solidFill>
                <a:schemeClr val="bg1"/>
              </a:solidFill>
              <a:latin typeface="Huawei Sans" panose="020C0503030203020204" pitchFamily="34" charset="0"/>
            </a:endParaRPr>
          </a:p>
        </p:txBody>
      </p:sp>
      <p:sp>
        <p:nvSpPr>
          <p:cNvPr id="144" name="文本框 143"/>
          <p:cNvSpPr txBox="1"/>
          <p:nvPr/>
        </p:nvSpPr>
        <p:spPr>
          <a:xfrm>
            <a:off x="4897912" y="5271461"/>
            <a:ext cx="4752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Camera</a:t>
            </a:r>
            <a:endParaRPr lang="en-US" sz="700" dirty="0">
              <a:solidFill>
                <a:schemeClr val="bg1"/>
              </a:solidFill>
              <a:latin typeface="Huawei Sans" panose="020C0503030203020204" pitchFamily="34" charset="0"/>
            </a:endParaRPr>
          </a:p>
        </p:txBody>
      </p:sp>
      <p:pic>
        <p:nvPicPr>
          <p:cNvPr id="145" name="图片 1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59034" y="3840415"/>
            <a:ext cx="396000" cy="323995"/>
          </a:xfrm>
          <a:prstGeom prst="rect">
            <a:avLst/>
          </a:prstGeom>
        </p:spPr>
      </p:pic>
      <p:pic>
        <p:nvPicPr>
          <p:cNvPr id="146" name="图片 1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2228" y="3840415"/>
            <a:ext cx="396000" cy="323995"/>
          </a:xfrm>
          <a:prstGeom prst="rect">
            <a:avLst/>
          </a:prstGeom>
        </p:spPr>
      </p:pic>
      <p:sp>
        <p:nvSpPr>
          <p:cNvPr id="147" name="文本框 146"/>
          <p:cNvSpPr txBox="1"/>
          <p:nvPr/>
        </p:nvSpPr>
        <p:spPr>
          <a:xfrm>
            <a:off x="2638998" y="5599023"/>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PC</a:t>
            </a:r>
            <a:endParaRPr lang="en-US" altLang="zh-CN" sz="700" dirty="0">
              <a:solidFill>
                <a:schemeClr val="bg1"/>
              </a:solidFill>
              <a:latin typeface="Huawei Sans" panose="020C0503030203020204" pitchFamily="34" charset="0"/>
            </a:endParaRPr>
          </a:p>
        </p:txBody>
      </p:sp>
      <p:sp>
        <p:nvSpPr>
          <p:cNvPr id="148" name="文本框 147"/>
          <p:cNvSpPr txBox="1"/>
          <p:nvPr/>
        </p:nvSpPr>
        <p:spPr>
          <a:xfrm>
            <a:off x="4389454" y="5599023"/>
            <a:ext cx="475500" cy="288000"/>
          </a:xfrm>
          <a:prstGeom prst="roundRect">
            <a:avLst>
              <a:gd name="adj" fmla="val 20793"/>
            </a:avLst>
          </a:prstGeom>
          <a:solidFill>
            <a:schemeClr val="bg1">
              <a:lumMod val="50000"/>
            </a:schemeClr>
          </a:solidFill>
        </p:spPr>
        <p:txBody>
          <a:bodyPr wrap="square" lIns="0" tIns="0" rIns="0" bIns="0" rtlCol="0" anchor="ctr" anchorCtr="0">
            <a:noAutofit/>
          </a:bodyPr>
          <a:lstStyle/>
          <a:p>
            <a:pPr algn="ctr" fontAlgn="ctr"/>
            <a:r>
              <a:rPr lang="en-US" sz="700" dirty="0" smtClean="0">
                <a:solidFill>
                  <a:schemeClr val="bg1"/>
                </a:solidFill>
                <a:latin typeface="Huawei Sans" panose="020C0503030203020204" pitchFamily="34" charset="0"/>
              </a:rPr>
              <a:t>PC</a:t>
            </a:r>
            <a:endParaRPr lang="en-US" sz="7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8050775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lstStyle/>
          <a:p>
            <a:pPr marL="361950" indent="-361950" algn="l"/>
            <a:r>
              <a:rPr lang="en-US" altLang="zh-CN" sz="1800" dirty="0" smtClean="0">
                <a:latin typeface="Huawei Sans" panose="020C0503030203020204" pitchFamily="34" charset="0"/>
              </a:rPr>
              <a:t>(</a:t>
            </a:r>
            <a:r>
              <a:rPr lang="en-US" altLang="zh-CN" sz="1800" dirty="0" err="1" smtClean="0">
                <a:latin typeface="Huawei Sans" panose="020C0503030203020204" pitchFamily="34" charset="0"/>
              </a:rPr>
              <a:t>TorF</a:t>
            </a:r>
            <a:r>
              <a:rPr lang="en-US" altLang="zh-CN" sz="1800" dirty="0" smtClean="0">
                <a:latin typeface="Huawei Sans" panose="020C0503030203020204" pitchFamily="34" charset="0"/>
              </a:rPr>
              <a:t>) After obtaining the IP address of the controller through DHCP Option 148, a switch switches to the cloud-based management mode.(     )</a:t>
            </a:r>
          </a:p>
          <a:p>
            <a:pPr marL="714375" lvl="1" indent="-352425" algn="l"/>
            <a:r>
              <a:rPr lang="en-US" altLang="zh-CN" sz="1600" dirty="0" smtClean="0">
                <a:latin typeface="Huawei Sans" panose="020C0503030203020204" pitchFamily="34" charset="0"/>
              </a:rPr>
              <a:t>True</a:t>
            </a:r>
          </a:p>
          <a:p>
            <a:pPr marL="714375" lvl="1" indent="-352425" algn="l"/>
            <a:r>
              <a:rPr lang="en-US" altLang="zh-CN" sz="1600" dirty="0" smtClean="0">
                <a:latin typeface="Huawei Sans" panose="020C0503030203020204" pitchFamily="34" charset="0"/>
              </a:rPr>
              <a:t>False</a:t>
            </a:r>
          </a:p>
          <a:p>
            <a:pPr marL="361950" indent="-361950" algn="l"/>
            <a:r>
              <a:rPr lang="en-US" altLang="zh-CN" sz="1800" dirty="0" smtClean="0">
                <a:latin typeface="Huawei Sans" panose="020C0503030203020204" pitchFamily="34" charset="0"/>
              </a:rPr>
              <a:t>(Multiple-choice) In small- and medium-sized campus scenarios, which of the following methods can bring network devices online?(     )</a:t>
            </a:r>
          </a:p>
          <a:p>
            <a:pPr marL="714375" lvl="1" indent="-352425" algn="l"/>
            <a:r>
              <a:rPr lang="en-US" altLang="zh-CN" sz="1600" dirty="0" smtClean="0">
                <a:latin typeface="Huawei Sans" panose="020C0503030203020204" pitchFamily="34" charset="0"/>
              </a:rPr>
              <a:t>Manually specifying the IP address of the controller using the CLI</a:t>
            </a:r>
          </a:p>
          <a:p>
            <a:pPr marL="714375" lvl="1" indent="-352425" algn="l"/>
            <a:r>
              <a:rPr lang="en-US" altLang="zh-CN" sz="1600" dirty="0" smtClean="0">
                <a:latin typeface="Huawei Sans" panose="020C0503030203020204" pitchFamily="34" charset="0"/>
              </a:rPr>
              <a:t>Query through the registration center</a:t>
            </a:r>
          </a:p>
          <a:p>
            <a:pPr marL="714375" lvl="1" indent="-352425" algn="l"/>
            <a:r>
              <a:rPr lang="en-US" altLang="zh-CN" sz="1600" dirty="0" smtClean="0">
                <a:latin typeface="Huawei Sans" panose="020C0503030203020204" pitchFamily="34" charset="0"/>
              </a:rPr>
              <a:t>Barcode scanning through an app</a:t>
            </a:r>
          </a:p>
          <a:p>
            <a:pPr marL="714375" lvl="1" indent="-352425" algn="l"/>
            <a:r>
              <a:rPr lang="en-US" altLang="zh-CN" sz="1600" dirty="0" smtClean="0">
                <a:latin typeface="Huawei Sans" panose="020C0503030203020204" pitchFamily="34" charset="0"/>
              </a:rPr>
              <a:t>DHCP Option 148</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70984931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prstGeom prst="rect">
            <a:avLst/>
          </a:prstGeom>
        </p:spPr>
        <p:txBody>
          <a:bodyPr/>
          <a:lstStyle/>
          <a:p>
            <a:pPr algn="l"/>
            <a:r>
              <a:rPr lang="en-US" altLang="zh-CN" dirty="0" smtClean="0">
                <a:latin typeface="Huawei Sans" panose="020C0503030203020204" pitchFamily="34" charset="0"/>
              </a:rPr>
              <a:t>This course describes the network design solution in small- and medium-sized campus scenarios, including networking solution design, network design, </a:t>
            </a:r>
            <a:r>
              <a:rPr lang="en-US" altLang="zh-CN" dirty="0" err="1" smtClean="0">
                <a:latin typeface="Huawei Sans" panose="020C0503030203020204" pitchFamily="34" charset="0"/>
              </a:rPr>
              <a:t>QoS</a:t>
            </a:r>
            <a:r>
              <a:rPr lang="en-US" altLang="zh-CN" dirty="0" smtClean="0">
                <a:latin typeface="Huawei Sans" panose="020C0503030203020204" pitchFamily="34" charset="0"/>
              </a:rPr>
              <a:t> and security design. It describes how to use </a:t>
            </a:r>
            <a:r>
              <a:rPr lang="en-US" altLang="zh-CN" dirty="0" err="1" smtClean="0">
                <a:latin typeface="Huawei Sans" panose="020C0503030203020204" pitchFamily="34" charset="0"/>
              </a:rPr>
              <a:t>iMaster</a:t>
            </a:r>
            <a:r>
              <a:rPr lang="en-US" altLang="zh-CN" dirty="0" smtClean="0">
                <a:latin typeface="Huawei Sans" panose="020C0503030203020204" pitchFamily="34" charset="0"/>
              </a:rPr>
              <a:t> NCE-Campus to manage cloud-based networks and build an efficient campus network in small- and medium-sized campus scenarios.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202758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361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Service Requirements and Challenges of Small- and Medium-Sized Campus Networks</a:t>
            </a:r>
            <a:endParaRPr lang="en-US" altLang="zh-CN" dirty="0">
              <a:sym typeface="Huawei Sans" panose="020C0503030203020204" pitchFamily="34" charset="0"/>
            </a:endParaRPr>
          </a:p>
        </p:txBody>
      </p:sp>
      <p:sp>
        <p:nvSpPr>
          <p:cNvPr id="25" name="圆角矩形 24"/>
          <p:cNvSpPr/>
          <p:nvPr/>
        </p:nvSpPr>
        <p:spPr>
          <a:xfrm>
            <a:off x="484189" y="1409700"/>
            <a:ext cx="5580000" cy="53194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Industry changes accelerate, bringing the following changes in campus network service requirements</a:t>
            </a:r>
          </a:p>
        </p:txBody>
      </p:sp>
      <p:sp>
        <p:nvSpPr>
          <p:cNvPr id="26" name="圆角矩形 25"/>
          <p:cNvSpPr/>
          <p:nvPr/>
        </p:nvSpPr>
        <p:spPr>
          <a:xfrm>
            <a:off x="484188" y="1993871"/>
            <a:ext cx="5580000" cy="42069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108000" rtlCol="0" anchor="t" anchorCtr="0"/>
          <a:lstStyle/>
          <a:p>
            <a:pPr fontAlgn="ctr">
              <a:lnSpc>
                <a:spcPts val="2000"/>
              </a:lnSpc>
              <a:spcAft>
                <a:spcPts val="600"/>
              </a:spcAft>
            </a:pPr>
            <a:r>
              <a:rPr lang="en-US" altLang="zh-CN" sz="1100" dirty="0">
                <a:solidFill>
                  <a:schemeClr val="tx1"/>
                </a:solidFill>
                <a:latin typeface="Huawei Sans" panose="020C0503030203020204" pitchFamily="34" charset="0"/>
              </a:rPr>
              <a:t>Network </a:t>
            </a:r>
            <a:r>
              <a:rPr lang="en-US" altLang="zh-CN" sz="1100" dirty="0" err="1">
                <a:solidFill>
                  <a:schemeClr val="tx1"/>
                </a:solidFill>
                <a:latin typeface="Huawei Sans" panose="020C0503030203020204" pitchFamily="34" charset="0"/>
              </a:rPr>
              <a:t>cloudification</a:t>
            </a:r>
            <a:r>
              <a:rPr lang="en-US" altLang="zh-CN" sz="1100" dirty="0">
                <a:solidFill>
                  <a:schemeClr val="tx1"/>
                </a:solidFill>
                <a:latin typeface="Huawei Sans" panose="020C0503030203020204" pitchFamily="34" charset="0"/>
              </a:rPr>
              <a:t> brings rapid development in new ICT technologies, such as cloud computing, cloud security, big data, and </a:t>
            </a:r>
            <a:r>
              <a:rPr lang="en-US" altLang="zh-CN" sz="1100" dirty="0" err="1">
                <a:solidFill>
                  <a:schemeClr val="tx1"/>
                </a:solidFill>
                <a:latin typeface="Huawei Sans" panose="020C0503030203020204" pitchFamily="34" charset="0"/>
              </a:rPr>
              <a:t>IoT</a:t>
            </a:r>
            <a:r>
              <a:rPr lang="en-US" altLang="zh-CN" sz="1100" dirty="0">
                <a:solidFill>
                  <a:schemeClr val="tx1"/>
                </a:solidFill>
                <a:latin typeface="Huawei Sans" panose="020C0503030203020204" pitchFamily="34" charset="0"/>
              </a:rPr>
              <a:t>, leading to tremendous changes in all industries.</a:t>
            </a:r>
          </a:p>
          <a:p>
            <a:pPr marL="228600" lvl="0" indent="-228600" fontAlgn="ctr">
              <a:lnSpc>
                <a:spcPts val="2000"/>
              </a:lnSpc>
              <a:spcAft>
                <a:spcPts val="600"/>
              </a:spcAft>
              <a:buFont typeface="Arial" panose="020B0604020202020204" pitchFamily="34" charset="0"/>
              <a:buChar char="•"/>
            </a:pPr>
            <a:r>
              <a:rPr lang="en-US" altLang="zh-CN" sz="1100" dirty="0">
                <a:solidFill>
                  <a:schemeClr val="tx1"/>
                </a:solidFill>
                <a:latin typeface="Huawei Sans" panose="020C0503030203020204" pitchFamily="34" charset="0"/>
              </a:rPr>
              <a:t>Traditional retail industry such as shopping malls and supermarkets often offer free Wi-Fi as a way to attract and retain customers, and they also use wireless positioning and customer flow analysis to carry out precision marketing.</a:t>
            </a:r>
          </a:p>
          <a:p>
            <a:pPr marL="228600" lvl="0" indent="-228600" fontAlgn="ctr">
              <a:lnSpc>
                <a:spcPts val="2000"/>
              </a:lnSpc>
              <a:spcAft>
                <a:spcPts val="600"/>
              </a:spcAft>
              <a:buFont typeface="Arial" panose="020B0604020202020204" pitchFamily="34" charset="0"/>
              <a:buChar char="•"/>
            </a:pPr>
            <a:r>
              <a:rPr lang="en-US" altLang="zh-CN" sz="1100" dirty="0">
                <a:solidFill>
                  <a:schemeClr val="tx1"/>
                </a:solidFill>
                <a:latin typeface="Huawei Sans" panose="020C0503030203020204" pitchFamily="34" charset="0"/>
              </a:rPr>
              <a:t>In education sector, electronic classrooms are becoming more and more popular, and various multimedia teaching methods can stimulate students' interest.</a:t>
            </a:r>
          </a:p>
          <a:p>
            <a:pPr marL="228600" lvl="0" indent="-228600" fontAlgn="ctr">
              <a:lnSpc>
                <a:spcPts val="2000"/>
              </a:lnSpc>
              <a:spcAft>
                <a:spcPts val="600"/>
              </a:spcAft>
              <a:buFont typeface="Arial" panose="020B0604020202020204" pitchFamily="34" charset="0"/>
              <a:buChar char="•"/>
            </a:pPr>
            <a:r>
              <a:rPr lang="en-US" altLang="zh-CN" sz="1100" dirty="0">
                <a:solidFill>
                  <a:schemeClr val="tx1"/>
                </a:solidFill>
                <a:latin typeface="Huawei Sans" panose="020C0503030203020204" pitchFamily="34" charset="0"/>
              </a:rPr>
              <a:t>Small- and medium-sized enterprises (SMEs) implement simplified service deployment and fast </a:t>
            </a:r>
            <a:r>
              <a:rPr lang="en-US" altLang="zh-CN" sz="1100" dirty="0" smtClean="0">
                <a:solidFill>
                  <a:schemeClr val="tx1"/>
                </a:solidFill>
                <a:latin typeface="Huawei Sans" panose="020C0503030203020204" pitchFamily="34" charset="0"/>
              </a:rPr>
              <a:t>provisioning </a:t>
            </a:r>
            <a:r>
              <a:rPr lang="en-US" altLang="zh-CN" sz="1100" dirty="0">
                <a:solidFill>
                  <a:schemeClr val="tx1"/>
                </a:solidFill>
                <a:latin typeface="Huawei Sans" panose="020C0503030203020204" pitchFamily="34" charset="0"/>
              </a:rPr>
              <a:t>through cloud management network interconnection, </a:t>
            </a:r>
            <a:r>
              <a:rPr lang="en-US" altLang="zh-CN" sz="1100" dirty="0" smtClean="0">
                <a:solidFill>
                  <a:schemeClr val="tx1"/>
                </a:solidFill>
                <a:latin typeface="Huawei Sans" panose="020C0503030203020204" pitchFamily="34" charset="0"/>
              </a:rPr>
              <a:t>remote </a:t>
            </a:r>
            <a:r>
              <a:rPr lang="en-US" altLang="zh-CN" sz="1100" dirty="0">
                <a:solidFill>
                  <a:schemeClr val="tx1"/>
                </a:solidFill>
                <a:latin typeface="Huawei Sans" panose="020C0503030203020204" pitchFamily="34" charset="0"/>
              </a:rPr>
              <a:t>access, and mobile office, as well as unified cloud data management and analysis.</a:t>
            </a:r>
          </a:p>
          <a:p>
            <a:pPr fontAlgn="ctr">
              <a:lnSpc>
                <a:spcPts val="2000"/>
              </a:lnSpc>
              <a:spcAft>
                <a:spcPts val="600"/>
              </a:spcAft>
            </a:pPr>
            <a:r>
              <a:rPr lang="en-US" altLang="zh-CN" sz="1100" dirty="0">
                <a:solidFill>
                  <a:schemeClr val="tx1"/>
                </a:solidFill>
                <a:latin typeface="Huawei Sans" panose="020C0503030203020204" pitchFamily="34" charset="0"/>
              </a:rPr>
              <a:t>However, an increasing number of network nodes bring complex requirements.</a:t>
            </a:r>
          </a:p>
        </p:txBody>
      </p:sp>
      <p:sp>
        <p:nvSpPr>
          <p:cNvPr id="27" name="圆角矩形 26"/>
          <p:cNvSpPr/>
          <p:nvPr/>
        </p:nvSpPr>
        <p:spPr>
          <a:xfrm>
            <a:off x="6137153" y="1409700"/>
            <a:ext cx="5580000" cy="53194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rPr>
              <a:t>Traditional deployment and management solutions have the following problems</a:t>
            </a:r>
          </a:p>
        </p:txBody>
      </p:sp>
      <p:sp>
        <p:nvSpPr>
          <p:cNvPr id="28" name="圆角矩形 27"/>
          <p:cNvSpPr/>
          <p:nvPr/>
        </p:nvSpPr>
        <p:spPr>
          <a:xfrm>
            <a:off x="6137153" y="1993871"/>
            <a:ext cx="5580000" cy="42069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108000" rtlCol="0" anchor="t" anchorCtr="0"/>
          <a:lstStyle/>
          <a:p>
            <a:pPr marL="228600" lvl="0" indent="-228600" fontAlgn="ctr">
              <a:lnSpc>
                <a:spcPts val="2000"/>
              </a:lnSpc>
              <a:spcAft>
                <a:spcPts val="600"/>
              </a:spcAft>
              <a:buFont typeface="Arial" panose="020B0604020202020204" pitchFamily="34" charset="0"/>
              <a:buChar char="•"/>
            </a:pPr>
            <a:r>
              <a:rPr lang="en-US" altLang="zh-CN" sz="1100" b="1" dirty="0">
                <a:solidFill>
                  <a:prstClr val="black"/>
                </a:solidFill>
                <a:latin typeface="Huawei Sans" panose="020C0503030203020204" pitchFamily="34" charset="0"/>
              </a:rPr>
              <a:t>Low deployment efficiency slows down service provisioning</a:t>
            </a:r>
          </a:p>
          <a:p>
            <a:pPr marL="228600" lvl="0" fontAlgn="ctr">
              <a:lnSpc>
                <a:spcPts val="2000"/>
              </a:lnSpc>
              <a:spcAft>
                <a:spcPts val="600"/>
              </a:spcAft>
            </a:pPr>
            <a:r>
              <a:rPr lang="en-US" altLang="zh-CN" sz="1100" dirty="0">
                <a:solidFill>
                  <a:prstClr val="black"/>
                </a:solidFill>
                <a:latin typeface="Huawei Sans" panose="020C0503030203020204" pitchFamily="34" charset="0"/>
              </a:rPr>
              <a:t>Site survey, planning, deployment, software commissioning, configuration, and optimization must be completed onsite by professional IT personnel.</a:t>
            </a:r>
          </a:p>
          <a:p>
            <a:pPr marL="228600" lvl="0" indent="-228600" fontAlgn="ctr">
              <a:lnSpc>
                <a:spcPts val="2000"/>
              </a:lnSpc>
              <a:spcAft>
                <a:spcPts val="600"/>
              </a:spcAft>
              <a:buFont typeface="Arial" panose="020B0604020202020204" pitchFamily="34" charset="0"/>
              <a:buChar char="•"/>
            </a:pPr>
            <a:r>
              <a:rPr lang="en-US" altLang="zh-CN" sz="1100" b="1" dirty="0">
                <a:solidFill>
                  <a:prstClr val="black"/>
                </a:solidFill>
                <a:latin typeface="Huawei Sans" panose="020C0503030203020204" pitchFamily="34" charset="0"/>
              </a:rPr>
              <a:t>Complex network management causes high OPEX</a:t>
            </a:r>
          </a:p>
          <a:p>
            <a:pPr marL="228600" lvl="0" fontAlgn="ctr">
              <a:lnSpc>
                <a:spcPts val="2000"/>
              </a:lnSpc>
              <a:spcAft>
                <a:spcPts val="600"/>
              </a:spcAft>
            </a:pPr>
            <a:r>
              <a:rPr lang="en-US" altLang="zh-CN" sz="1100" dirty="0">
                <a:solidFill>
                  <a:prstClr val="black"/>
                </a:solidFill>
                <a:latin typeface="Huawei Sans" panose="020C0503030203020204" pitchFamily="34" charset="0"/>
              </a:rPr>
              <a:t>Local professional O&amp;M results in low O&amp;M efficiency and high labor costs. The network management system (NMS), policy control server, charging system, and data analysis platform are deployed independently, causing high management and maintenance costs.</a:t>
            </a:r>
          </a:p>
          <a:p>
            <a:pPr marL="228600" lvl="0" indent="-228600" fontAlgn="ctr">
              <a:lnSpc>
                <a:spcPts val="2000"/>
              </a:lnSpc>
              <a:spcAft>
                <a:spcPts val="600"/>
              </a:spcAft>
              <a:buFont typeface="Arial" panose="020B0604020202020204" pitchFamily="34" charset="0"/>
              <a:buChar char="•"/>
            </a:pPr>
            <a:r>
              <a:rPr lang="en-US" altLang="zh-CN" sz="1100" b="1" dirty="0" smtClean="0">
                <a:solidFill>
                  <a:prstClr val="black"/>
                </a:solidFill>
                <a:latin typeface="Huawei Sans" panose="020C0503030203020204" pitchFamily="34" charset="0"/>
              </a:rPr>
              <a:t>Poor network openness</a:t>
            </a:r>
          </a:p>
          <a:p>
            <a:pPr marL="228600" lvl="0" fontAlgn="ctr">
              <a:lnSpc>
                <a:spcPts val="2000"/>
              </a:lnSpc>
              <a:spcAft>
                <a:spcPts val="600"/>
              </a:spcAft>
            </a:pPr>
            <a:r>
              <a:rPr lang="en-US" altLang="zh-CN" sz="1100" dirty="0" smtClean="0">
                <a:solidFill>
                  <a:prstClr val="black"/>
                </a:solidFill>
                <a:latin typeface="Huawei Sans" panose="020C0503030203020204" pitchFamily="34" charset="0"/>
              </a:rPr>
              <a:t>The open data provided by multiple management systems of the traditional network needs to be integrated. In addition, due to the incompatibility of APIs, the network and applications are connected at a far slower speed than application development.</a:t>
            </a:r>
            <a:endParaRPr lang="en-US" altLang="zh-CN" sz="11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576420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altLang="zh-CN" sz="2400" dirty="0"/>
              <a:t>Requirement Analysis for Small- and Medium-Sized Campus Networks</a:t>
            </a:r>
            <a:endParaRPr lang="zh-CN" altLang="en-US" sz="2400" dirty="0">
              <a:sym typeface="Huawei Sans" panose="020C0503030203020204" pitchFamily="34" charset="0"/>
            </a:endParaRPr>
          </a:p>
        </p:txBody>
      </p:sp>
      <p:sp>
        <p:nvSpPr>
          <p:cNvPr id="49" name="圆角矩形 48"/>
          <p:cNvSpPr/>
          <p:nvPr/>
        </p:nvSpPr>
        <p:spPr>
          <a:xfrm>
            <a:off x="517942" y="1092878"/>
            <a:ext cx="351135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dirty="0">
                <a:solidFill>
                  <a:srgbClr val="30B5C5"/>
                </a:solidFill>
                <a:latin typeface="Huawei Sans" panose="020C0503030203020204" pitchFamily="34" charset="0"/>
                <a:ea typeface="方正兰亭黑简体" panose="02000000000000000000" pitchFamily="2" charset="-122"/>
              </a:rPr>
              <a:t>Plug-and-play network devices improve deployment efficiency</a:t>
            </a:r>
          </a:p>
        </p:txBody>
      </p:sp>
      <p:sp>
        <p:nvSpPr>
          <p:cNvPr id="50" name="圆角矩形 49"/>
          <p:cNvSpPr/>
          <p:nvPr/>
        </p:nvSpPr>
        <p:spPr>
          <a:xfrm>
            <a:off x="517941" y="1545778"/>
            <a:ext cx="3511356" cy="415356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ndParaRPr>
          </a:p>
        </p:txBody>
      </p:sp>
      <p:sp>
        <p:nvSpPr>
          <p:cNvPr id="51" name="矩形 50"/>
          <p:cNvSpPr/>
          <p:nvPr/>
        </p:nvSpPr>
        <p:spPr>
          <a:xfrm>
            <a:off x="517942" y="3905460"/>
            <a:ext cx="3511355" cy="1785104"/>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Centrally delivers configurations of multiple sites, reducing onsite configuration and commissioning workload and improving deployment efficiency.</a:t>
            </a:r>
            <a:endParaRPr lang="en-US" altLang="zh-CN" sz="1200" dirty="0" smtClean="0">
              <a:latin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Implements plug-and-play of network devices and on-demand expansion, requiring low costs for upgrades.</a:t>
            </a:r>
            <a:endParaRPr lang="en-US" sz="1200" dirty="0">
              <a:latin typeface="Huawei Sans" panose="020C0503030203020204" pitchFamily="34" charset="0"/>
            </a:endParaRPr>
          </a:p>
        </p:txBody>
      </p:sp>
      <p:sp>
        <p:nvSpPr>
          <p:cNvPr id="57" name="Freeform 159"/>
          <p:cNvSpPr/>
          <p:nvPr/>
        </p:nvSpPr>
        <p:spPr>
          <a:xfrm flipH="1">
            <a:off x="919387" y="2391790"/>
            <a:ext cx="2708462" cy="14157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58" name="图片 76" descr="接入交换机.png"/>
          <p:cNvPicPr>
            <a:picLocks noChangeAspect="1"/>
          </p:cNvPicPr>
          <p:nvPr/>
        </p:nvPicPr>
        <p:blipFill>
          <a:blip r:embed="rId3"/>
          <a:stretch>
            <a:fillRect/>
          </a:stretch>
        </p:blipFill>
        <p:spPr>
          <a:xfrm>
            <a:off x="2300453" y="3166029"/>
            <a:ext cx="335297" cy="274335"/>
          </a:xfrm>
          <a:prstGeom prst="rect">
            <a:avLst/>
          </a:prstGeom>
        </p:spPr>
      </p:pic>
      <p:pic>
        <p:nvPicPr>
          <p:cNvPr id="59" name="图片 105" descr="AP.png"/>
          <p:cNvPicPr>
            <a:picLocks noChangeAspect="1"/>
          </p:cNvPicPr>
          <p:nvPr/>
        </p:nvPicPr>
        <p:blipFill>
          <a:blip r:embed="rId4"/>
          <a:stretch>
            <a:fillRect/>
          </a:stretch>
        </p:blipFill>
        <p:spPr>
          <a:xfrm>
            <a:off x="1926030" y="3166029"/>
            <a:ext cx="335297" cy="274335"/>
          </a:xfrm>
          <a:prstGeom prst="rect">
            <a:avLst/>
          </a:prstGeom>
        </p:spPr>
      </p:pic>
      <p:pic>
        <p:nvPicPr>
          <p:cNvPr id="60" name="图片 114" descr="中心AP.png"/>
          <p:cNvPicPr>
            <a:picLocks noChangeAspect="1"/>
          </p:cNvPicPr>
          <p:nvPr/>
        </p:nvPicPr>
        <p:blipFill>
          <a:blip r:embed="rId5"/>
          <a:stretch>
            <a:fillRect/>
          </a:stretch>
        </p:blipFill>
        <p:spPr>
          <a:xfrm>
            <a:off x="2674876" y="3167959"/>
            <a:ext cx="330578" cy="270474"/>
          </a:xfrm>
          <a:prstGeom prst="rect">
            <a:avLst/>
          </a:prstGeom>
        </p:spPr>
      </p:pic>
      <p:pic>
        <p:nvPicPr>
          <p:cNvPr id="61" name="图片 20" descr="RRU蓝.png"/>
          <p:cNvPicPr>
            <a:picLocks noChangeAspect="1"/>
          </p:cNvPicPr>
          <p:nvPr/>
        </p:nvPicPr>
        <p:blipFill>
          <a:blip r:embed="rId6"/>
          <a:stretch>
            <a:fillRect/>
          </a:stretch>
        </p:blipFill>
        <p:spPr>
          <a:xfrm>
            <a:off x="3044580" y="3167959"/>
            <a:ext cx="330578" cy="270474"/>
          </a:xfrm>
          <a:prstGeom prst="rect">
            <a:avLst/>
          </a:prstGeom>
        </p:spPr>
      </p:pic>
      <p:pic>
        <p:nvPicPr>
          <p:cNvPr id="62"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77095" y="3166029"/>
            <a:ext cx="335297" cy="274335"/>
          </a:xfrm>
          <a:prstGeom prst="rect">
            <a:avLst/>
          </a:prstGeom>
        </p:spPr>
      </p:pic>
      <p:pic>
        <p:nvPicPr>
          <p:cNvPr id="63" name="Picture 2" descr="G:\做的项目\公共\扁平图标切换\更新2015_01_21\oss扁平图标库2015_01_21更新-04.png"/>
          <p:cNvPicPr>
            <a:picLocks noChangeAspect="1" noChangeArrowheads="1"/>
          </p:cNvPicPr>
          <p:nvPr/>
        </p:nvPicPr>
        <p:blipFill>
          <a:blip r:embed="rId8"/>
          <a:stretch>
            <a:fillRect/>
          </a:stretch>
        </p:blipFill>
        <p:spPr bwMode="auto">
          <a:xfrm>
            <a:off x="1551518" y="3167959"/>
            <a:ext cx="335386" cy="270474"/>
          </a:xfrm>
          <a:prstGeom prst="rect">
            <a:avLst/>
          </a:prstGeom>
          <a:noFill/>
        </p:spPr>
      </p:pic>
      <p:sp>
        <p:nvSpPr>
          <p:cNvPr id="64" name="文本框 63"/>
          <p:cNvSpPr txBox="1"/>
          <p:nvPr/>
        </p:nvSpPr>
        <p:spPr>
          <a:xfrm>
            <a:off x="1439483" y="2835765"/>
            <a:ext cx="1721946" cy="253916"/>
          </a:xfrm>
          <a:prstGeom prst="rect">
            <a:avLst/>
          </a:prstGeom>
          <a:noFill/>
        </p:spPr>
        <p:txBody>
          <a:bodyPr wrap="none" rtlCol="0">
            <a:spAutoFit/>
          </a:bodyPr>
          <a:lstStyle/>
          <a:p>
            <a:pPr fontAlgn="ctr"/>
            <a:r>
              <a:rPr lang="en-US" sz="1050" dirty="0" smtClean="0">
                <a:latin typeface="Huawei Sans" panose="020C0503030203020204" pitchFamily="34" charset="0"/>
              </a:rPr>
              <a:t>Network devices at a site</a:t>
            </a:r>
            <a:endParaRPr lang="en-US" altLang="zh-CN" sz="1050" dirty="0">
              <a:latin typeface="Huawei Sans" panose="020C0503030203020204" pitchFamily="34" charset="0"/>
            </a:endParaRPr>
          </a:p>
        </p:txBody>
      </p:sp>
      <p:sp>
        <p:nvSpPr>
          <p:cNvPr id="65" name="Right Arrow 158"/>
          <p:cNvSpPr/>
          <p:nvPr/>
        </p:nvSpPr>
        <p:spPr>
          <a:xfrm rot="5400000">
            <a:off x="1983751" y="2143721"/>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66" name="文本框 65"/>
          <p:cNvSpPr txBox="1"/>
          <p:nvPr/>
        </p:nvSpPr>
        <p:spPr>
          <a:xfrm>
            <a:off x="632937" y="1555807"/>
            <a:ext cx="319825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Unified management and centralized configuration</a:t>
            </a:r>
            <a:endParaRPr lang="en-US" altLang="zh-CN" sz="1200" b="1" dirty="0">
              <a:latin typeface="Huawei Sans" panose="020C0503030203020204" pitchFamily="34" charset="0"/>
            </a:endParaRPr>
          </a:p>
        </p:txBody>
      </p:sp>
      <p:sp>
        <p:nvSpPr>
          <p:cNvPr id="67" name="文本框 66"/>
          <p:cNvSpPr txBox="1"/>
          <p:nvPr/>
        </p:nvSpPr>
        <p:spPr>
          <a:xfrm>
            <a:off x="913978" y="3444717"/>
            <a:ext cx="2715807"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Plug-and-play and on-demand expansion</a:t>
            </a:r>
            <a:endParaRPr lang="en-US" altLang="zh-CN" sz="1050" b="1" dirty="0">
              <a:latin typeface="Huawei Sans" panose="020C0503030203020204" pitchFamily="34" charset="0"/>
            </a:endParaRPr>
          </a:p>
        </p:txBody>
      </p:sp>
      <p:sp>
        <p:nvSpPr>
          <p:cNvPr id="68" name="圆角矩形 67"/>
          <p:cNvSpPr/>
          <p:nvPr/>
        </p:nvSpPr>
        <p:spPr>
          <a:xfrm>
            <a:off x="4345999" y="1092878"/>
            <a:ext cx="351135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dirty="0">
                <a:solidFill>
                  <a:srgbClr val="30B5C5"/>
                </a:solidFill>
                <a:latin typeface="Huawei Sans" panose="020C0503030203020204" pitchFamily="34" charset="0"/>
                <a:ea typeface="方正兰亭黑简体" panose="02000000000000000000" pitchFamily="2" charset="-122"/>
              </a:rPr>
              <a:t>Cloud-based centralized and simplified O&amp;M</a:t>
            </a:r>
          </a:p>
        </p:txBody>
      </p:sp>
      <p:sp>
        <p:nvSpPr>
          <p:cNvPr id="69" name="圆角矩形 68"/>
          <p:cNvSpPr/>
          <p:nvPr/>
        </p:nvSpPr>
        <p:spPr>
          <a:xfrm>
            <a:off x="4345998" y="1545778"/>
            <a:ext cx="3511356" cy="415356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ndParaRPr>
          </a:p>
        </p:txBody>
      </p:sp>
      <p:sp>
        <p:nvSpPr>
          <p:cNvPr id="70" name="矩形 69"/>
          <p:cNvSpPr/>
          <p:nvPr/>
        </p:nvSpPr>
        <p:spPr>
          <a:xfrm>
            <a:off x="4345999" y="3905460"/>
            <a:ext cx="3419839" cy="1554272"/>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100" dirty="0" smtClean="0">
                <a:latin typeface="Huawei Sans" panose="020C0503030203020204" pitchFamily="34" charset="0"/>
              </a:rPr>
              <a:t>Centrally manages scattered campus branches on the cloud through the Internet.</a:t>
            </a:r>
            <a:endParaRPr lang="en-US" altLang="zh-CN" sz="1100" dirty="0" smtClean="0">
              <a:latin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100" dirty="0" smtClean="0">
                <a:latin typeface="Huawei Sans" panose="020C0503030203020204" pitchFamily="34" charset="0"/>
              </a:rPr>
              <a:t>Integrates multiple automation tools for troubleshooting, monitoring, and other management operations, so as to implement remote automated O&amp;M.</a:t>
            </a:r>
            <a:endParaRPr lang="en-US" sz="1100" dirty="0">
              <a:latin typeface="Huawei Sans" panose="020C0503030203020204" pitchFamily="34" charset="0"/>
            </a:endParaRPr>
          </a:p>
        </p:txBody>
      </p:sp>
      <p:sp>
        <p:nvSpPr>
          <p:cNvPr id="71" name="Right Arrow 158"/>
          <p:cNvSpPr/>
          <p:nvPr/>
        </p:nvSpPr>
        <p:spPr>
          <a:xfrm rot="5400000">
            <a:off x="5914875" y="2032185"/>
            <a:ext cx="410331"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2" name="文本框 71"/>
          <p:cNvSpPr txBox="1"/>
          <p:nvPr/>
        </p:nvSpPr>
        <p:spPr>
          <a:xfrm>
            <a:off x="4104885" y="1555807"/>
            <a:ext cx="3993579"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Centralized cloud management of multiple branches and automated remote O&amp;M</a:t>
            </a:r>
            <a:endParaRPr lang="en-US" altLang="zh-CN" sz="1200" b="1" dirty="0">
              <a:latin typeface="Huawei Sans" panose="020C0503030203020204" pitchFamily="34" charset="0"/>
            </a:endParaRPr>
          </a:p>
        </p:txBody>
      </p:sp>
      <p:sp>
        <p:nvSpPr>
          <p:cNvPr id="73" name="Freeform 159"/>
          <p:cNvSpPr/>
          <p:nvPr/>
        </p:nvSpPr>
        <p:spPr>
          <a:xfrm flipH="1">
            <a:off x="5980662" y="260080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74" name="文本框 73"/>
          <p:cNvSpPr txBox="1"/>
          <p:nvPr/>
        </p:nvSpPr>
        <p:spPr>
          <a:xfrm>
            <a:off x="4847720" y="3244245"/>
            <a:ext cx="111280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 1</a:t>
            </a:r>
            <a:endParaRPr lang="en-US" altLang="zh-CN" sz="1050" dirty="0">
              <a:latin typeface="Huawei Sans" panose="020C0503030203020204" pitchFamily="34" charset="0"/>
            </a:endParaRPr>
          </a:p>
        </p:txBody>
      </p:sp>
      <p:sp>
        <p:nvSpPr>
          <p:cNvPr id="75" name="Freeform 159"/>
          <p:cNvSpPr/>
          <p:nvPr/>
        </p:nvSpPr>
        <p:spPr>
          <a:xfrm flipH="1">
            <a:off x="4919392" y="2989403"/>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76" name="文本框 75"/>
          <p:cNvSpPr txBox="1"/>
          <p:nvPr/>
        </p:nvSpPr>
        <p:spPr>
          <a:xfrm>
            <a:off x="5920393" y="2863811"/>
            <a:ext cx="111280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 2</a:t>
            </a:r>
            <a:endParaRPr lang="en-US" altLang="zh-CN" sz="1050" dirty="0">
              <a:latin typeface="Huawei Sans" panose="020C0503030203020204" pitchFamily="34" charset="0"/>
            </a:endParaRPr>
          </a:p>
        </p:txBody>
      </p:sp>
      <p:sp>
        <p:nvSpPr>
          <p:cNvPr id="77" name="Freeform 159"/>
          <p:cNvSpPr/>
          <p:nvPr/>
        </p:nvSpPr>
        <p:spPr>
          <a:xfrm flipH="1">
            <a:off x="6424051" y="3227461"/>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78" name="文本框 77"/>
          <p:cNvSpPr txBox="1"/>
          <p:nvPr/>
        </p:nvSpPr>
        <p:spPr>
          <a:xfrm>
            <a:off x="6349357" y="3487600"/>
            <a:ext cx="1141659"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 </a:t>
            </a:r>
            <a:r>
              <a:rPr lang="en-US" sz="1050" i="1" dirty="0" smtClean="0">
                <a:latin typeface="Huawei Sans" panose="020C0503030203020204" pitchFamily="34" charset="0"/>
              </a:rPr>
              <a:t>N</a:t>
            </a:r>
            <a:endParaRPr lang="en-US" altLang="zh-CN" sz="1050" dirty="0">
              <a:latin typeface="Huawei Sans" panose="020C0503030203020204" pitchFamily="34" charset="0"/>
            </a:endParaRPr>
          </a:p>
        </p:txBody>
      </p:sp>
      <p:grpSp>
        <p:nvGrpSpPr>
          <p:cNvPr id="79" name="Group 3"/>
          <p:cNvGrpSpPr/>
          <p:nvPr/>
        </p:nvGrpSpPr>
        <p:grpSpPr>
          <a:xfrm>
            <a:off x="6073858" y="3328400"/>
            <a:ext cx="261965" cy="61979"/>
            <a:chOff x="559282" y="6488261"/>
            <a:chExt cx="261965" cy="61979"/>
          </a:xfrm>
          <a:solidFill>
            <a:schemeClr val="bg1">
              <a:lumMod val="50000"/>
            </a:schemeClr>
          </a:solidFill>
        </p:grpSpPr>
        <p:sp>
          <p:nvSpPr>
            <p:cNvPr id="80"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1"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2"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sp>
        <p:nvSpPr>
          <p:cNvPr id="83" name="圆角矩形 82"/>
          <p:cNvSpPr/>
          <p:nvPr/>
        </p:nvSpPr>
        <p:spPr>
          <a:xfrm>
            <a:off x="8174055" y="1092878"/>
            <a:ext cx="351135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dirty="0">
                <a:solidFill>
                  <a:srgbClr val="30B5C5"/>
                </a:solidFill>
                <a:latin typeface="Huawei Sans" panose="020C0503030203020204" pitchFamily="34" charset="0"/>
                <a:ea typeface="方正兰亭黑简体" panose="02000000000000000000" pitchFamily="2" charset="-122"/>
              </a:rPr>
              <a:t>Open APIs accelerate business application integration</a:t>
            </a:r>
          </a:p>
        </p:txBody>
      </p:sp>
      <p:sp>
        <p:nvSpPr>
          <p:cNvPr id="84" name="圆角矩形 83"/>
          <p:cNvSpPr/>
          <p:nvPr/>
        </p:nvSpPr>
        <p:spPr>
          <a:xfrm>
            <a:off x="8174054" y="1545778"/>
            <a:ext cx="3511356" cy="415356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ndParaRPr>
          </a:p>
        </p:txBody>
      </p:sp>
      <p:sp>
        <p:nvSpPr>
          <p:cNvPr id="85" name="矩形 84"/>
          <p:cNvSpPr/>
          <p:nvPr/>
        </p:nvSpPr>
        <p:spPr>
          <a:xfrm>
            <a:off x="8174055" y="3905460"/>
            <a:ext cx="3419839" cy="1554272"/>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100" dirty="0" smtClean="0">
                <a:latin typeface="Huawei Sans" panose="020C0503030203020204" pitchFamily="34" charset="0"/>
              </a:rPr>
              <a:t>Interconnects with multiple management systems to achieve unified network management through open APIs and big data analytics capabilities.</a:t>
            </a:r>
            <a:endParaRPr lang="en-US" altLang="zh-CN" sz="1100" dirty="0" smtClean="0">
              <a:latin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100" dirty="0" smtClean="0">
                <a:latin typeface="Huawei Sans" panose="020C0503030203020204" pitchFamily="34" charset="0"/>
              </a:rPr>
              <a:t>Provides more value-added applications to help digital transformation of enterprises.</a:t>
            </a:r>
            <a:endParaRPr lang="en-US" altLang="zh-CN" sz="1100" dirty="0">
              <a:latin typeface="Huawei Sans" panose="020C0503030203020204" pitchFamily="34" charset="0"/>
            </a:endParaRPr>
          </a:p>
        </p:txBody>
      </p:sp>
      <p:sp>
        <p:nvSpPr>
          <p:cNvPr id="86" name="文本框 85"/>
          <p:cNvSpPr txBox="1"/>
          <p:nvPr/>
        </p:nvSpPr>
        <p:spPr>
          <a:xfrm>
            <a:off x="9442313" y="3563033"/>
            <a:ext cx="990977"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a:t>
            </a:r>
            <a:endParaRPr lang="en-US" altLang="zh-CN" sz="1050" dirty="0">
              <a:latin typeface="Huawei Sans" panose="020C0503030203020204" pitchFamily="34" charset="0"/>
            </a:endParaRPr>
          </a:p>
        </p:txBody>
      </p:sp>
      <p:sp>
        <p:nvSpPr>
          <p:cNvPr id="87" name="Freeform 159"/>
          <p:cNvSpPr/>
          <p:nvPr/>
        </p:nvSpPr>
        <p:spPr>
          <a:xfrm flipH="1">
            <a:off x="9440735" y="332179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88" name="Freeform 159"/>
          <p:cNvSpPr/>
          <p:nvPr/>
        </p:nvSpPr>
        <p:spPr>
          <a:xfrm flipH="1">
            <a:off x="9440735" y="2605393"/>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ctr">
            <a:noAutofit/>
          </a:bodyPr>
          <a:lstStyle/>
          <a:p>
            <a:pPr algn="ctr" fontAlgn="ctr"/>
            <a:r>
              <a:rPr lang="en-US" sz="900" dirty="0" smtClean="0">
                <a:latin typeface="Huawei Sans" panose="020C0503030203020204" pitchFamily="34" charset="0"/>
              </a:rPr>
              <a:t>Cloud management platform</a:t>
            </a:r>
            <a:endParaRPr lang="en-US" sz="900" b="1" dirty="0">
              <a:latin typeface="Huawei Sans" panose="020C0503030203020204" pitchFamily="34" charset="0"/>
            </a:endParaRPr>
          </a:p>
        </p:txBody>
      </p:sp>
      <p:sp>
        <p:nvSpPr>
          <p:cNvPr id="89" name="Right Arrow 158"/>
          <p:cNvSpPr/>
          <p:nvPr/>
        </p:nvSpPr>
        <p:spPr>
          <a:xfrm rot="5400000" flipH="1">
            <a:off x="9670387" y="2093118"/>
            <a:ext cx="518689"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90" name="文本框 89"/>
          <p:cNvSpPr txBox="1"/>
          <p:nvPr/>
        </p:nvSpPr>
        <p:spPr>
          <a:xfrm>
            <a:off x="8436180" y="3295049"/>
            <a:ext cx="990977"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a:t>
            </a:r>
            <a:endParaRPr lang="en-US" altLang="zh-CN" sz="1050" dirty="0">
              <a:latin typeface="Huawei Sans" panose="020C0503030203020204" pitchFamily="34" charset="0"/>
            </a:endParaRPr>
          </a:p>
        </p:txBody>
      </p:sp>
      <p:sp>
        <p:nvSpPr>
          <p:cNvPr id="91" name="Freeform 159"/>
          <p:cNvSpPr/>
          <p:nvPr/>
        </p:nvSpPr>
        <p:spPr>
          <a:xfrm flipH="1">
            <a:off x="8434884" y="3043864"/>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92" name="文本框 91"/>
          <p:cNvSpPr txBox="1"/>
          <p:nvPr/>
        </p:nvSpPr>
        <p:spPr>
          <a:xfrm>
            <a:off x="10509096" y="3295049"/>
            <a:ext cx="990977"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Site network</a:t>
            </a:r>
            <a:endParaRPr lang="en-US" altLang="zh-CN" sz="1050" dirty="0">
              <a:latin typeface="Huawei Sans" panose="020C0503030203020204" pitchFamily="34" charset="0"/>
            </a:endParaRPr>
          </a:p>
        </p:txBody>
      </p:sp>
      <p:sp>
        <p:nvSpPr>
          <p:cNvPr id="93" name="Freeform 159"/>
          <p:cNvSpPr/>
          <p:nvPr/>
        </p:nvSpPr>
        <p:spPr>
          <a:xfrm flipH="1">
            <a:off x="10498794" y="3043864"/>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94" name="文本框 93"/>
          <p:cNvSpPr txBox="1"/>
          <p:nvPr/>
        </p:nvSpPr>
        <p:spPr>
          <a:xfrm>
            <a:off x="8174052" y="1648140"/>
            <a:ext cx="3511358" cy="276999"/>
          </a:xfrm>
          <a:prstGeom prst="rect">
            <a:avLst/>
          </a:prstGeom>
          <a:noFill/>
        </p:spPr>
        <p:txBody>
          <a:bodyPr wrap="square" rtlCol="0">
            <a:spAutoFit/>
          </a:bodyPr>
          <a:lstStyle/>
          <a:p>
            <a:pPr algn="ctr" fontAlgn="ctr"/>
            <a:r>
              <a:rPr lang="en-US" sz="1200" b="1" dirty="0" smtClean="0">
                <a:latin typeface="Huawei Sans" panose="020C0503030203020204" pitchFamily="34" charset="0"/>
              </a:rPr>
              <a:t>Open APIs and big data analytics capabilities</a:t>
            </a:r>
            <a:endParaRPr lang="en-US" altLang="zh-CN" sz="1200" b="1" dirty="0">
              <a:latin typeface="Huawei Sans" panose="020C0503030203020204" pitchFamily="34" charset="0"/>
            </a:endParaRPr>
          </a:p>
        </p:txBody>
      </p:sp>
      <p:sp>
        <p:nvSpPr>
          <p:cNvPr id="95" name="圆角矩形 94"/>
          <p:cNvSpPr/>
          <p:nvPr/>
        </p:nvSpPr>
        <p:spPr>
          <a:xfrm>
            <a:off x="517941" y="5827536"/>
            <a:ext cx="11167469" cy="339587"/>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dirty="0">
                <a:solidFill>
                  <a:srgbClr val="30B5C5"/>
                </a:solidFill>
                <a:latin typeface="Huawei Sans" panose="020C0503030203020204" pitchFamily="34" charset="0"/>
                <a:ea typeface="方正兰亭黑简体" panose="02000000000000000000" pitchFamily="2" charset="-122"/>
              </a:rPr>
              <a:t>Digitalization leads to changes in network models, accelerating network transformation to cloud-based network management.</a:t>
            </a:r>
          </a:p>
        </p:txBody>
      </p:sp>
    </p:spTree>
    <p:extLst>
      <p:ext uri="{BB962C8B-B14F-4D97-AF65-F5344CB8AC3E}">
        <p14:creationId xmlns:p14="http://schemas.microsoft.com/office/powerpoint/2010/main" val="99197621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www.w3.org/XML/1998/namespace"/>
    <ds:schemaRef ds:uri="475f1e55-3009-46d8-9566-5d569a2b3a98"/>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7BC2F179-7E7B-4C4A-BF95-18E1EE2FBCD7}"/>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676</TotalTime>
  <Words>12972</Words>
  <Application>Microsoft Office PowerPoint</Application>
  <PresentationFormat>宽屏</PresentationFormat>
  <Paragraphs>1342</Paragraphs>
  <Slides>75</Slides>
  <Notes>75</Notes>
  <HiddenSlides>3</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75</vt:i4>
      </vt:variant>
    </vt:vector>
  </HeadingPairs>
  <TitlesOfParts>
    <vt:vector size="86" baseType="lpstr">
      <vt:lpstr>方正兰亭黑简体</vt:lpstr>
      <vt:lpstr>Microsoft YaHei</vt:lpstr>
      <vt:lpstr>Microsoft YaHei</vt:lpstr>
      <vt:lpstr>Arial</vt:lpstr>
      <vt:lpstr>Book Antiqua</vt:lpstr>
      <vt:lpstr>Huawei Sans</vt:lpstr>
      <vt:lpstr>Wingdings</vt:lpstr>
      <vt:lpstr>1_标题页模板</vt:lpstr>
      <vt:lpstr>2_自功能页模板</vt:lpstr>
      <vt:lpstr>3_内容页模板</vt:lpstr>
      <vt:lpstr>4_感谢页模板</vt:lpstr>
      <vt:lpstr>PowerPoint 演示文稿</vt:lpstr>
      <vt:lpstr>Small- and Medium-Sized Campus Network Design Guide</vt:lpstr>
      <vt:lpstr>PowerPoint 演示文稿</vt:lpstr>
      <vt:lpstr>PowerPoint 演示文稿</vt:lpstr>
      <vt:lpstr>PowerPoint 演示文稿</vt:lpstr>
      <vt:lpstr>Technology Development Trend</vt:lpstr>
      <vt:lpstr>PowerPoint 演示文稿</vt:lpstr>
      <vt:lpstr>Service Requirements and Challenges of Small- and Medium-Sized Campus Networks</vt:lpstr>
      <vt:lpstr>Requirement Analysis for Small- and Medium-Sized Campus Networks</vt:lpstr>
      <vt:lpstr>PowerPoint 演示文稿</vt:lpstr>
      <vt:lpstr>Huawei Cloud Managed Network, Enabling Digital Operations with Ultimate Experience</vt:lpstr>
      <vt:lpstr>Simplified Full-Lifecycle Management</vt:lpstr>
      <vt:lpstr>Architecture of Huawei CloudCampus Solution for Small- and Medium-Sized Campus Networks</vt:lpstr>
      <vt:lpstr>PowerPoint 演示文稿</vt:lpstr>
      <vt:lpstr>Highlights of Huawei CloudCampus Solution for Small- and Medium-Sized Campus Networks</vt:lpstr>
      <vt:lpstr>PowerPoint 演示文稿</vt:lpstr>
      <vt:lpstr>Solution Design for Small- and Medium-Sized Campus Networks</vt:lpstr>
      <vt:lpstr>Design Principles of the Networking Solution (1)</vt:lpstr>
      <vt:lpstr>Design Principles of the Networking Solution (2)</vt:lpstr>
      <vt:lpstr>Design Principles of the Networking Solution (3)</vt:lpstr>
      <vt:lpstr>Networking Solution: Single AP</vt:lpstr>
      <vt:lpstr>Networking Solution: Single AR</vt:lpstr>
      <vt:lpstr>Networking Solution: Single Firewall</vt:lpstr>
      <vt:lpstr>Networking Solution: AR + AP</vt:lpstr>
      <vt:lpstr>Networking Solution: Firewall + AP</vt:lpstr>
      <vt:lpstr>Networking Solution: AR + L2 Switch + AP</vt:lpstr>
      <vt:lpstr>Networking Solution: Firewall + L2 Switch + AP</vt:lpstr>
      <vt:lpstr>Networking Solution: AR + L2 Switch + Central AP + RU</vt:lpstr>
      <vt:lpstr>Networking Solution: Firewall + L2 Switch + Central AP + RU</vt:lpstr>
      <vt:lpstr>PowerPoint 演示文稿</vt:lpstr>
      <vt:lpstr>CloudCampus Solution Account Role Design</vt:lpstr>
      <vt:lpstr>Site Design</vt:lpstr>
      <vt:lpstr>Physical Network Design for a Site - Egress</vt:lpstr>
      <vt:lpstr>Physical Network Design for a Site - Core and Aggregation Layer</vt:lpstr>
      <vt:lpstr>Physical Network Design for a Site - Access Layer</vt:lpstr>
      <vt:lpstr>Physical Network Design for a Site - Reliability</vt:lpstr>
      <vt:lpstr>Network Deployment Design - Deployment Mode (1)</vt:lpstr>
      <vt:lpstr>Network Deployment Design - Deployment Mode (2)</vt:lpstr>
      <vt:lpstr>Network Deployment Design - Deployment Mode (3)</vt:lpstr>
      <vt:lpstr>Network Deployment Design - Recommended Deployment Mode for Egress Gateways</vt:lpstr>
      <vt:lpstr>Basic Service Design</vt:lpstr>
      <vt:lpstr>Basic Service Design - IP Address Assignment Mode (1)</vt:lpstr>
      <vt:lpstr>Basic Service Design - IP Address Assignment Mode (2)</vt:lpstr>
      <vt:lpstr>Routing Design</vt:lpstr>
      <vt:lpstr>WLAN Design 1: WLAN Planner</vt:lpstr>
      <vt:lpstr>WLAN Design 2: Leader AP</vt:lpstr>
      <vt:lpstr>WLAN Design 3: Radio Calibration</vt:lpstr>
      <vt:lpstr>WLAN Design 4: AP Grouping Design</vt:lpstr>
      <vt:lpstr>WLAN Design 5: Channel and Frequency Bandwidth Selection</vt:lpstr>
      <vt:lpstr>WLAN Design 6: Basic Concepts of Wireless Roaming</vt:lpstr>
      <vt:lpstr>WLAN Design 7: Wireless Roaming Design </vt:lpstr>
      <vt:lpstr>WLAN Design 8: VAS Design (Customer Flow Analysis)</vt:lpstr>
      <vt:lpstr>WLAN Design 9: VAS Design (Commercial Portal Page Push)</vt:lpstr>
      <vt:lpstr>WLAN Design 10: VAS Design (Wi-Fi &amp; IoT Convergence Solution)</vt:lpstr>
      <vt:lpstr>Access Control Design - Typical Authentication Technology Comparison</vt:lpstr>
      <vt:lpstr>Access Control Design - Portal Authentication Used in Multiple Application Scenarios (1)</vt:lpstr>
      <vt:lpstr>Access Control Design - Portal Authentication Used in Multiple Application Scenarios (2)</vt:lpstr>
      <vt:lpstr>Access Control Design - Best Practices</vt:lpstr>
      <vt:lpstr>PowerPoint 演示文稿</vt:lpstr>
      <vt:lpstr>QoS Design - Rate Limiting</vt:lpstr>
      <vt:lpstr>QoS Design - Wireless QoS (Wireless Queue Mapping)</vt:lpstr>
      <vt:lpstr>Security Design - Basic Concepts (Security Policy)</vt:lpstr>
      <vt:lpstr>Security Design - Intranet Security (Wired Network) (1)</vt:lpstr>
      <vt:lpstr>Security Design - Intranet Security (Wired Network) (2)</vt:lpstr>
      <vt:lpstr>Security Design - Intranet Security (Wireless Network): Wireless Air Interface Security</vt:lpstr>
      <vt:lpstr>Security Design - Intranet Security (Wireless Network): Terminal Access Security</vt:lpstr>
      <vt:lpstr>PowerPoint 演示文稿</vt:lpstr>
      <vt:lpstr>Retail Industry Scenario 1 - Small Chain Stores</vt:lpstr>
      <vt:lpstr>Retail Industry Scenario 2 - Medium-Sized Stores</vt:lpstr>
      <vt:lpstr>Retail Industry Scenario 3 - Large Shopping Malls</vt:lpstr>
      <vt:lpstr>Hotel Industry Scenario - Chain Hotels</vt:lpstr>
      <vt:lpstr>Primary/Secondary Education Campus</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128</cp:revision>
  <dcterms:created xsi:type="dcterms:W3CDTF">2018-11-29T10:16:29Z</dcterms:created>
  <dcterms:modified xsi:type="dcterms:W3CDTF">2021-01-14T09:50:24Z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(3)NVf95Rfa2+Jw3fEmG4wHZHRoPehGvLM+zX+BgMqGLfmldBs/b1be04/u4eoKdWE6TJ6GBfyi
bMARJJYnMtLqnt0AAnym9v2GQ3bnLKDsKuUgP+8K4854YbHYDC9QzDFJuBKitJOtDcy+kZNW
HQpUG9VX/h+MDHIYi8QPMaybqrf/VSrL1eTdTvuZXEkR7KuDxZX0kFFk7vbfRm+OKg3A7yIj
KrKy1tXRrchLJA66Mw</vt:lpwstr>
  </property>
  <property fmtid="{D5CDD505-2E9C-101B-9397-08002B2CF9AE}" pid="3" name="_2015_ms_pID_7253431">
    <vt:lpwstr>EgvJMVRvsuh666V7qkEpEUqGLr93TNvAvEcCePYr+VOKrnI1XcycqP
tRRoWJxOXSFbzYYhSCFSy6yqDVrl1t/7d++YNpw+GtmxJ5akQgGg7c2NLkDjX5iYT1xCIEJL
PxtrTePcJKsH6WSC1lh21vJpU+PUMdIo2+BWvjU4CSXgpShEI6hSvHMl64j2KG095BfqQtHj
Dfxh6MuNHJoZwkYQlja8JEi5OM2NbUNpeIBj</vt:lpwstr>
  </property>
  <property fmtid="{D5CDD505-2E9C-101B-9397-08002B2CF9AE}" pid="4" name="_2015_ms_pID_7253432">
    <vt:lpwstr>Vg==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0x01010002C5B4B712841F4C8A7AAEE2CD191271</vt:lpwstr>
  </property>
</Properties>
</file>